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1F1F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F1F1F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1F1F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1F1F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1F1F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219565" cy="6858634"/>
          </a:xfrm>
          <a:custGeom>
            <a:avLst/>
            <a:gdLst/>
            <a:ahLst/>
            <a:cxnLst/>
            <a:rect l="l" t="t" r="r" b="b"/>
            <a:pathLst>
              <a:path w="9219565" h="6858634">
                <a:moveTo>
                  <a:pt x="2799461" y="0"/>
                </a:moveTo>
                <a:lnTo>
                  <a:pt x="0" y="0"/>
                </a:lnTo>
                <a:lnTo>
                  <a:pt x="0" y="6858079"/>
                </a:lnTo>
                <a:lnTo>
                  <a:pt x="9219140" y="6858079"/>
                </a:lnTo>
                <a:lnTo>
                  <a:pt x="2799461" y="0"/>
                </a:lnTo>
                <a:close/>
              </a:path>
            </a:pathLst>
          </a:custGeom>
          <a:solidFill>
            <a:srgbClr val="1A37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1F1F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37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4357" y="408508"/>
            <a:ext cx="11143284" cy="9537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1F1F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26584" y="2224207"/>
            <a:ext cx="6028690" cy="2007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F1F1F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346947" y="21335"/>
            <a:ext cx="2091055" cy="2238375"/>
          </a:xfrm>
          <a:custGeom>
            <a:avLst/>
            <a:gdLst/>
            <a:ahLst/>
            <a:cxnLst/>
            <a:rect l="l" t="t" r="r" b="b"/>
            <a:pathLst>
              <a:path w="2091054" h="2238375">
                <a:moveTo>
                  <a:pt x="2090927" y="0"/>
                </a:moveTo>
                <a:lnTo>
                  <a:pt x="0" y="2238121"/>
                </a:lnTo>
              </a:path>
            </a:pathLst>
          </a:custGeom>
          <a:ln w="158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99776" y="6137147"/>
            <a:ext cx="1743455" cy="557784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63574" y="3992371"/>
            <a:ext cx="5057775" cy="18611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9385"/>
              </a:lnSpc>
              <a:spcBef>
                <a:spcPts val="105"/>
              </a:spcBef>
            </a:pPr>
            <a:r>
              <a:rPr dirty="0" sz="8000" spc="130">
                <a:solidFill>
                  <a:srgbClr val="77B3D7"/>
                </a:solidFill>
                <a:latin typeface="Arial Narrow"/>
                <a:cs typeface="Arial Narrow"/>
              </a:rPr>
              <a:t>2023</a:t>
            </a:r>
            <a:endParaRPr sz="8000">
              <a:latin typeface="Arial Narrow"/>
              <a:cs typeface="Arial Narrow"/>
            </a:endParaRPr>
          </a:p>
          <a:p>
            <a:pPr marL="12700">
              <a:lnSpc>
                <a:spcPts val="5065"/>
              </a:lnSpc>
            </a:pPr>
            <a:r>
              <a:rPr dirty="0" sz="4400" spc="110" b="1">
                <a:solidFill>
                  <a:srgbClr val="FFFFFF"/>
                </a:solidFill>
                <a:latin typeface="Arial Narrow"/>
                <a:cs typeface="Arial Narrow"/>
              </a:rPr>
              <a:t>NAFB</a:t>
            </a:r>
            <a:r>
              <a:rPr dirty="0" sz="4400" spc="25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400" spc="110" b="1">
                <a:solidFill>
                  <a:srgbClr val="FFFFFF"/>
                </a:solidFill>
                <a:latin typeface="Arial Narrow"/>
                <a:cs typeface="Arial Narrow"/>
              </a:rPr>
              <a:t>LISTENERSHIP</a:t>
            </a:r>
            <a:endParaRPr sz="4400">
              <a:latin typeface="Arial Narrow"/>
              <a:cs typeface="Arial Narrow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2360358" y="-7937"/>
            <a:ext cx="9839960" cy="6431915"/>
            <a:chOff x="2360358" y="-7937"/>
            <a:chExt cx="9839960" cy="643191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13303" y="0"/>
              <a:ext cx="9378696" cy="633374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368295" y="0"/>
              <a:ext cx="5962650" cy="6366510"/>
            </a:xfrm>
            <a:custGeom>
              <a:avLst/>
              <a:gdLst/>
              <a:ahLst/>
              <a:cxnLst/>
              <a:rect l="l" t="t" r="r" b="b"/>
              <a:pathLst>
                <a:path w="5962650" h="6366510">
                  <a:moveTo>
                    <a:pt x="0" y="0"/>
                  </a:moveTo>
                  <a:lnTo>
                    <a:pt x="5962523" y="6366306"/>
                  </a:lnTo>
                </a:path>
              </a:pathLst>
            </a:custGeom>
            <a:ln w="15875">
              <a:solidFill>
                <a:srgbClr val="8D9CA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773679" y="0"/>
              <a:ext cx="9418320" cy="6423660"/>
            </a:xfrm>
            <a:custGeom>
              <a:avLst/>
              <a:gdLst/>
              <a:ahLst/>
              <a:cxnLst/>
              <a:rect l="l" t="t" r="r" b="b"/>
              <a:pathLst>
                <a:path w="9418320" h="6423660">
                  <a:moveTo>
                    <a:pt x="9418320" y="0"/>
                  </a:moveTo>
                  <a:lnTo>
                    <a:pt x="1891283" y="0"/>
                  </a:lnTo>
                  <a:lnTo>
                    <a:pt x="0" y="3809"/>
                  </a:lnTo>
                  <a:lnTo>
                    <a:pt x="444521" y="477448"/>
                  </a:lnTo>
                  <a:lnTo>
                    <a:pt x="4596520" y="4958245"/>
                  </a:lnTo>
                  <a:lnTo>
                    <a:pt x="4874074" y="5249014"/>
                  </a:lnTo>
                  <a:lnTo>
                    <a:pt x="4999111" y="5377300"/>
                  </a:lnTo>
                  <a:lnTo>
                    <a:pt x="5071249" y="5449902"/>
                  </a:lnTo>
                  <a:lnTo>
                    <a:pt x="5119176" y="5497235"/>
                  </a:lnTo>
                  <a:lnTo>
                    <a:pt x="5148095" y="5525292"/>
                  </a:lnTo>
                  <a:lnTo>
                    <a:pt x="5186785" y="5561972"/>
                  </a:lnTo>
                  <a:lnTo>
                    <a:pt x="5219711" y="5592000"/>
                  </a:lnTo>
                  <a:lnTo>
                    <a:pt x="5254346" y="5621341"/>
                  </a:lnTo>
                  <a:lnTo>
                    <a:pt x="5267579" y="5631294"/>
                  </a:lnTo>
                  <a:lnTo>
                    <a:pt x="5273358" y="5638347"/>
                  </a:lnTo>
                  <a:lnTo>
                    <a:pt x="5287734" y="5654603"/>
                  </a:lnTo>
                  <a:lnTo>
                    <a:pt x="5309802" y="5679095"/>
                  </a:lnTo>
                  <a:lnTo>
                    <a:pt x="5970561" y="6400350"/>
                  </a:lnTo>
                  <a:lnTo>
                    <a:pt x="5984937" y="6416607"/>
                  </a:lnTo>
                  <a:lnTo>
                    <a:pt x="6171811" y="6255933"/>
                  </a:lnTo>
                  <a:lnTo>
                    <a:pt x="6352199" y="6085558"/>
                  </a:lnTo>
                  <a:lnTo>
                    <a:pt x="6567810" y="5877942"/>
                  </a:lnTo>
                  <a:lnTo>
                    <a:pt x="6818298" y="5631871"/>
                  </a:lnTo>
                  <a:lnTo>
                    <a:pt x="7103359" y="5346355"/>
                  </a:lnTo>
                  <a:lnTo>
                    <a:pt x="7529003" y="4911525"/>
                  </a:lnTo>
                  <a:lnTo>
                    <a:pt x="8975379" y="3407954"/>
                  </a:lnTo>
                  <a:lnTo>
                    <a:pt x="9328654" y="3047079"/>
                  </a:lnTo>
                  <a:lnTo>
                    <a:pt x="9418320" y="2956550"/>
                  </a:lnTo>
                  <a:lnTo>
                    <a:pt x="9418320" y="0"/>
                  </a:lnTo>
                  <a:close/>
                </a:path>
              </a:pathLst>
            </a:custGeom>
            <a:solidFill>
              <a:srgbClr val="1B3844">
                <a:alpha val="509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6243827" y="15240"/>
              <a:ext cx="5948680" cy="6361430"/>
            </a:xfrm>
            <a:custGeom>
              <a:avLst/>
              <a:gdLst/>
              <a:ahLst/>
              <a:cxnLst/>
              <a:rect l="l" t="t" r="r" b="b"/>
              <a:pathLst>
                <a:path w="5948680" h="6361430">
                  <a:moveTo>
                    <a:pt x="0" y="0"/>
                  </a:moveTo>
                  <a:lnTo>
                    <a:pt x="2095119" y="2236977"/>
                  </a:lnTo>
                </a:path>
                <a:path w="5948680" h="6361430">
                  <a:moveTo>
                    <a:pt x="4194048" y="6095"/>
                  </a:moveTo>
                  <a:lnTo>
                    <a:pt x="2103120" y="2244216"/>
                  </a:lnTo>
                </a:path>
                <a:path w="5948680" h="6361430">
                  <a:moveTo>
                    <a:pt x="5948426" y="2238755"/>
                  </a:moveTo>
                  <a:lnTo>
                    <a:pt x="2097024" y="6361099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8541" rIns="0" bIns="0" rtlCol="0" vert="horz">
            <a:spAutoFit/>
          </a:bodyPr>
          <a:lstStyle/>
          <a:p>
            <a:pPr marL="20955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56585C"/>
                </a:solidFill>
              </a:rPr>
              <a:t>Large</a:t>
            </a:r>
            <a:r>
              <a:rPr dirty="0" sz="3600" spc="-110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Operation</a:t>
            </a:r>
            <a:r>
              <a:rPr dirty="0" sz="3600" spc="-85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Farmers</a:t>
            </a:r>
            <a:r>
              <a:rPr dirty="0" sz="3600" spc="-120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Listen</a:t>
            </a:r>
            <a:r>
              <a:rPr dirty="0" sz="3600" spc="-75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to</a:t>
            </a:r>
            <a:r>
              <a:rPr dirty="0" sz="3600" spc="-80">
                <a:solidFill>
                  <a:srgbClr val="56585C"/>
                </a:solidFill>
              </a:rPr>
              <a:t> </a:t>
            </a:r>
            <a:r>
              <a:rPr dirty="0" sz="3600" spc="-10">
                <a:solidFill>
                  <a:srgbClr val="56585C"/>
                </a:solidFill>
              </a:rPr>
              <a:t>Radio</a:t>
            </a:r>
            <a:endParaRPr sz="3600"/>
          </a:p>
        </p:txBody>
      </p:sp>
      <p:sp>
        <p:nvSpPr>
          <p:cNvPr id="3" name="object 3" descr=""/>
          <p:cNvSpPr/>
          <p:nvPr/>
        </p:nvSpPr>
        <p:spPr>
          <a:xfrm>
            <a:off x="3902964" y="1267967"/>
            <a:ext cx="4386580" cy="0"/>
          </a:xfrm>
          <a:custGeom>
            <a:avLst/>
            <a:gdLst/>
            <a:ahLst/>
            <a:cxnLst/>
            <a:rect l="l" t="t" r="r" b="b"/>
            <a:pathLst>
              <a:path w="4386580" h="0">
                <a:moveTo>
                  <a:pt x="0" y="0"/>
                </a:moveTo>
                <a:lnTo>
                  <a:pt x="4386071" y="0"/>
                </a:lnTo>
              </a:path>
            </a:pathLst>
          </a:custGeom>
          <a:ln w="57150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012179" y="2894076"/>
            <a:ext cx="4244340" cy="0"/>
          </a:xfrm>
          <a:custGeom>
            <a:avLst/>
            <a:gdLst/>
            <a:ahLst/>
            <a:cxnLst/>
            <a:rect l="l" t="t" r="r" b="b"/>
            <a:pathLst>
              <a:path w="4244340" h="0">
                <a:moveTo>
                  <a:pt x="0" y="0"/>
                </a:moveTo>
                <a:lnTo>
                  <a:pt x="424434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6012179" y="3051048"/>
            <a:ext cx="4244340" cy="2385060"/>
            <a:chOff x="6012179" y="3051048"/>
            <a:chExt cx="4244340" cy="2385060"/>
          </a:xfrm>
        </p:grpSpPr>
        <p:sp>
          <p:nvSpPr>
            <p:cNvPr id="6" name="object 6" descr=""/>
            <p:cNvSpPr/>
            <p:nvPr/>
          </p:nvSpPr>
          <p:spPr>
            <a:xfrm>
              <a:off x="6012179" y="3148584"/>
              <a:ext cx="4244340" cy="2282825"/>
            </a:xfrm>
            <a:custGeom>
              <a:avLst/>
              <a:gdLst/>
              <a:ahLst/>
              <a:cxnLst/>
              <a:rect l="l" t="t" r="r" b="b"/>
              <a:pathLst>
                <a:path w="4244340" h="2282825">
                  <a:moveTo>
                    <a:pt x="0" y="2282443"/>
                  </a:moveTo>
                  <a:lnTo>
                    <a:pt x="4244340" y="2282443"/>
                  </a:lnTo>
                </a:path>
                <a:path w="4244340" h="2282825">
                  <a:moveTo>
                    <a:pt x="0" y="2027935"/>
                  </a:moveTo>
                  <a:lnTo>
                    <a:pt x="181356" y="2027935"/>
                  </a:lnTo>
                </a:path>
                <a:path w="4244340" h="2282825">
                  <a:moveTo>
                    <a:pt x="665988" y="2027935"/>
                  </a:moveTo>
                  <a:lnTo>
                    <a:pt x="1030224" y="2027935"/>
                  </a:lnTo>
                </a:path>
                <a:path w="4244340" h="2282825">
                  <a:moveTo>
                    <a:pt x="1514855" y="2027935"/>
                  </a:moveTo>
                  <a:lnTo>
                    <a:pt x="1879092" y="2027935"/>
                  </a:lnTo>
                </a:path>
                <a:path w="4244340" h="2282825">
                  <a:moveTo>
                    <a:pt x="2365248" y="2027935"/>
                  </a:moveTo>
                  <a:lnTo>
                    <a:pt x="2727960" y="2027935"/>
                  </a:lnTo>
                </a:path>
                <a:path w="4244340" h="2282825">
                  <a:moveTo>
                    <a:pt x="3214116" y="2027935"/>
                  </a:moveTo>
                  <a:lnTo>
                    <a:pt x="3576828" y="2027935"/>
                  </a:lnTo>
                </a:path>
                <a:path w="4244340" h="2282825">
                  <a:moveTo>
                    <a:pt x="4062984" y="2027935"/>
                  </a:moveTo>
                  <a:lnTo>
                    <a:pt x="4244340" y="2027935"/>
                  </a:lnTo>
                </a:path>
                <a:path w="4244340" h="2282825">
                  <a:moveTo>
                    <a:pt x="0" y="1775078"/>
                  </a:moveTo>
                  <a:lnTo>
                    <a:pt x="181356" y="1775078"/>
                  </a:lnTo>
                </a:path>
                <a:path w="4244340" h="2282825">
                  <a:moveTo>
                    <a:pt x="665988" y="1775078"/>
                  </a:moveTo>
                  <a:lnTo>
                    <a:pt x="1030224" y="1775078"/>
                  </a:lnTo>
                </a:path>
                <a:path w="4244340" h="2282825">
                  <a:moveTo>
                    <a:pt x="1514855" y="1775078"/>
                  </a:moveTo>
                  <a:lnTo>
                    <a:pt x="1879092" y="1775078"/>
                  </a:lnTo>
                </a:path>
                <a:path w="4244340" h="2282825">
                  <a:moveTo>
                    <a:pt x="2365248" y="1775078"/>
                  </a:moveTo>
                  <a:lnTo>
                    <a:pt x="2727960" y="1775078"/>
                  </a:lnTo>
                </a:path>
                <a:path w="4244340" h="2282825">
                  <a:moveTo>
                    <a:pt x="3214116" y="1775078"/>
                  </a:moveTo>
                  <a:lnTo>
                    <a:pt x="3576828" y="1775078"/>
                  </a:lnTo>
                </a:path>
                <a:path w="4244340" h="2282825">
                  <a:moveTo>
                    <a:pt x="4062984" y="1775078"/>
                  </a:moveTo>
                  <a:lnTo>
                    <a:pt x="4244340" y="1775078"/>
                  </a:lnTo>
                </a:path>
                <a:path w="4244340" h="2282825">
                  <a:moveTo>
                    <a:pt x="0" y="1520570"/>
                  </a:moveTo>
                  <a:lnTo>
                    <a:pt x="181356" y="1520570"/>
                  </a:lnTo>
                </a:path>
                <a:path w="4244340" h="2282825">
                  <a:moveTo>
                    <a:pt x="665988" y="1520570"/>
                  </a:moveTo>
                  <a:lnTo>
                    <a:pt x="1030224" y="1520570"/>
                  </a:lnTo>
                </a:path>
                <a:path w="4244340" h="2282825">
                  <a:moveTo>
                    <a:pt x="1514855" y="1520570"/>
                  </a:moveTo>
                  <a:lnTo>
                    <a:pt x="1879092" y="1520570"/>
                  </a:lnTo>
                </a:path>
                <a:path w="4244340" h="2282825">
                  <a:moveTo>
                    <a:pt x="2365248" y="1520570"/>
                  </a:moveTo>
                  <a:lnTo>
                    <a:pt x="2727960" y="1520570"/>
                  </a:lnTo>
                </a:path>
                <a:path w="4244340" h="2282825">
                  <a:moveTo>
                    <a:pt x="3214116" y="1520570"/>
                  </a:moveTo>
                  <a:lnTo>
                    <a:pt x="3576828" y="1520570"/>
                  </a:lnTo>
                </a:path>
                <a:path w="4244340" h="2282825">
                  <a:moveTo>
                    <a:pt x="4062984" y="1520570"/>
                  </a:moveTo>
                  <a:lnTo>
                    <a:pt x="4244340" y="1520570"/>
                  </a:lnTo>
                </a:path>
                <a:path w="4244340" h="2282825">
                  <a:moveTo>
                    <a:pt x="0" y="1267714"/>
                  </a:moveTo>
                  <a:lnTo>
                    <a:pt x="423672" y="1267714"/>
                  </a:lnTo>
                </a:path>
                <a:path w="4244340" h="2282825">
                  <a:moveTo>
                    <a:pt x="665988" y="1267714"/>
                  </a:moveTo>
                  <a:lnTo>
                    <a:pt x="1272540" y="1267714"/>
                  </a:lnTo>
                </a:path>
                <a:path w="4244340" h="2282825">
                  <a:moveTo>
                    <a:pt x="1514855" y="1267714"/>
                  </a:moveTo>
                  <a:lnTo>
                    <a:pt x="2121408" y="1267714"/>
                  </a:lnTo>
                </a:path>
                <a:path w="4244340" h="2282825">
                  <a:moveTo>
                    <a:pt x="2365248" y="1267714"/>
                  </a:moveTo>
                  <a:lnTo>
                    <a:pt x="2971800" y="1267714"/>
                  </a:lnTo>
                </a:path>
                <a:path w="4244340" h="2282825">
                  <a:moveTo>
                    <a:pt x="3214116" y="1267714"/>
                  </a:moveTo>
                  <a:lnTo>
                    <a:pt x="3820668" y="1267714"/>
                  </a:lnTo>
                </a:path>
                <a:path w="4244340" h="2282825">
                  <a:moveTo>
                    <a:pt x="4062984" y="1267714"/>
                  </a:moveTo>
                  <a:lnTo>
                    <a:pt x="4244340" y="1267714"/>
                  </a:lnTo>
                </a:path>
                <a:path w="4244340" h="2282825">
                  <a:moveTo>
                    <a:pt x="0" y="1013205"/>
                  </a:moveTo>
                  <a:lnTo>
                    <a:pt x="423672" y="1013205"/>
                  </a:lnTo>
                </a:path>
                <a:path w="4244340" h="2282825">
                  <a:moveTo>
                    <a:pt x="1514855" y="1013205"/>
                  </a:moveTo>
                  <a:lnTo>
                    <a:pt x="2121408" y="1013205"/>
                  </a:lnTo>
                </a:path>
                <a:path w="4244340" h="2282825">
                  <a:moveTo>
                    <a:pt x="665988" y="1013205"/>
                  </a:moveTo>
                  <a:lnTo>
                    <a:pt x="1272540" y="1013205"/>
                  </a:lnTo>
                </a:path>
                <a:path w="4244340" h="2282825">
                  <a:moveTo>
                    <a:pt x="2365248" y="1013205"/>
                  </a:moveTo>
                  <a:lnTo>
                    <a:pt x="2971800" y="1013205"/>
                  </a:lnTo>
                </a:path>
                <a:path w="4244340" h="2282825">
                  <a:moveTo>
                    <a:pt x="3214116" y="1013205"/>
                  </a:moveTo>
                  <a:lnTo>
                    <a:pt x="3820668" y="1013205"/>
                  </a:lnTo>
                </a:path>
                <a:path w="4244340" h="2282825">
                  <a:moveTo>
                    <a:pt x="4062984" y="1013205"/>
                  </a:moveTo>
                  <a:lnTo>
                    <a:pt x="4244340" y="1013205"/>
                  </a:lnTo>
                </a:path>
                <a:path w="4244340" h="2282825">
                  <a:moveTo>
                    <a:pt x="665988" y="760348"/>
                  </a:moveTo>
                  <a:lnTo>
                    <a:pt x="1272540" y="760348"/>
                  </a:lnTo>
                </a:path>
                <a:path w="4244340" h="2282825">
                  <a:moveTo>
                    <a:pt x="2365248" y="760348"/>
                  </a:moveTo>
                  <a:lnTo>
                    <a:pt x="2971800" y="760348"/>
                  </a:lnTo>
                </a:path>
                <a:path w="4244340" h="2282825">
                  <a:moveTo>
                    <a:pt x="1514855" y="760348"/>
                  </a:moveTo>
                  <a:lnTo>
                    <a:pt x="2121408" y="760348"/>
                  </a:lnTo>
                </a:path>
                <a:path w="4244340" h="2282825">
                  <a:moveTo>
                    <a:pt x="0" y="760348"/>
                  </a:moveTo>
                  <a:lnTo>
                    <a:pt x="423672" y="760348"/>
                  </a:lnTo>
                </a:path>
                <a:path w="4244340" h="2282825">
                  <a:moveTo>
                    <a:pt x="3214116" y="760348"/>
                  </a:moveTo>
                  <a:lnTo>
                    <a:pt x="3820668" y="760348"/>
                  </a:lnTo>
                </a:path>
                <a:path w="4244340" h="2282825">
                  <a:moveTo>
                    <a:pt x="4062984" y="760348"/>
                  </a:moveTo>
                  <a:lnTo>
                    <a:pt x="4244340" y="760348"/>
                  </a:lnTo>
                </a:path>
                <a:path w="4244340" h="2282825">
                  <a:moveTo>
                    <a:pt x="1514855" y="507364"/>
                  </a:moveTo>
                  <a:lnTo>
                    <a:pt x="2121408" y="507364"/>
                  </a:lnTo>
                </a:path>
                <a:path w="4244340" h="2282825">
                  <a:moveTo>
                    <a:pt x="2365248" y="507364"/>
                  </a:moveTo>
                  <a:lnTo>
                    <a:pt x="2971800" y="507364"/>
                  </a:lnTo>
                </a:path>
                <a:path w="4244340" h="2282825">
                  <a:moveTo>
                    <a:pt x="0" y="507364"/>
                  </a:moveTo>
                  <a:lnTo>
                    <a:pt x="423672" y="507364"/>
                  </a:lnTo>
                </a:path>
                <a:path w="4244340" h="2282825">
                  <a:moveTo>
                    <a:pt x="665988" y="507364"/>
                  </a:moveTo>
                  <a:lnTo>
                    <a:pt x="1272540" y="507364"/>
                  </a:lnTo>
                </a:path>
                <a:path w="4244340" h="2282825">
                  <a:moveTo>
                    <a:pt x="3214116" y="507364"/>
                  </a:moveTo>
                  <a:lnTo>
                    <a:pt x="3820668" y="507364"/>
                  </a:lnTo>
                </a:path>
                <a:path w="4244340" h="2282825">
                  <a:moveTo>
                    <a:pt x="4062984" y="507364"/>
                  </a:moveTo>
                  <a:lnTo>
                    <a:pt x="4244340" y="507364"/>
                  </a:lnTo>
                </a:path>
                <a:path w="4244340" h="2282825">
                  <a:moveTo>
                    <a:pt x="0" y="252983"/>
                  </a:moveTo>
                  <a:lnTo>
                    <a:pt x="423672" y="252983"/>
                  </a:lnTo>
                </a:path>
                <a:path w="4244340" h="2282825">
                  <a:moveTo>
                    <a:pt x="665988" y="252983"/>
                  </a:moveTo>
                  <a:lnTo>
                    <a:pt x="1272540" y="252983"/>
                  </a:lnTo>
                </a:path>
                <a:path w="4244340" h="2282825">
                  <a:moveTo>
                    <a:pt x="1514855" y="252983"/>
                  </a:moveTo>
                  <a:lnTo>
                    <a:pt x="2121408" y="252983"/>
                  </a:lnTo>
                </a:path>
                <a:path w="4244340" h="2282825">
                  <a:moveTo>
                    <a:pt x="2365248" y="252983"/>
                  </a:moveTo>
                  <a:lnTo>
                    <a:pt x="2971800" y="252983"/>
                  </a:lnTo>
                </a:path>
                <a:path w="4244340" h="2282825">
                  <a:moveTo>
                    <a:pt x="3214116" y="252983"/>
                  </a:moveTo>
                  <a:lnTo>
                    <a:pt x="3820668" y="252983"/>
                  </a:lnTo>
                </a:path>
                <a:path w="4244340" h="2282825">
                  <a:moveTo>
                    <a:pt x="4062984" y="252983"/>
                  </a:moveTo>
                  <a:lnTo>
                    <a:pt x="4244340" y="252983"/>
                  </a:lnTo>
                </a:path>
                <a:path w="4244340" h="2282825">
                  <a:moveTo>
                    <a:pt x="1514855" y="0"/>
                  </a:moveTo>
                  <a:lnTo>
                    <a:pt x="2121408" y="0"/>
                  </a:lnTo>
                </a:path>
                <a:path w="4244340" h="2282825">
                  <a:moveTo>
                    <a:pt x="3214116" y="0"/>
                  </a:moveTo>
                  <a:lnTo>
                    <a:pt x="3820668" y="0"/>
                  </a:lnTo>
                </a:path>
                <a:path w="4244340" h="2282825">
                  <a:moveTo>
                    <a:pt x="0" y="0"/>
                  </a:moveTo>
                  <a:lnTo>
                    <a:pt x="423672" y="0"/>
                  </a:lnTo>
                </a:path>
                <a:path w="4244340" h="2282825">
                  <a:moveTo>
                    <a:pt x="665988" y="0"/>
                  </a:moveTo>
                  <a:lnTo>
                    <a:pt x="1272540" y="0"/>
                  </a:lnTo>
                </a:path>
                <a:path w="4244340" h="2282825">
                  <a:moveTo>
                    <a:pt x="2365248" y="0"/>
                  </a:moveTo>
                  <a:lnTo>
                    <a:pt x="2971800" y="0"/>
                  </a:lnTo>
                </a:path>
                <a:path w="4244340" h="2282825">
                  <a:moveTo>
                    <a:pt x="4062984" y="0"/>
                  </a:moveTo>
                  <a:lnTo>
                    <a:pt x="4244340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6193536" y="4543043"/>
              <a:ext cx="3639185" cy="888365"/>
            </a:xfrm>
            <a:custGeom>
              <a:avLst/>
              <a:gdLst/>
              <a:ahLst/>
              <a:cxnLst/>
              <a:rect l="l" t="t" r="r" b="b"/>
              <a:pathLst>
                <a:path w="3639184" h="888364">
                  <a:moveTo>
                    <a:pt x="242277" y="15227"/>
                  </a:moveTo>
                  <a:lnTo>
                    <a:pt x="0" y="15227"/>
                  </a:lnTo>
                  <a:lnTo>
                    <a:pt x="0" y="887984"/>
                  </a:lnTo>
                  <a:lnTo>
                    <a:pt x="242277" y="887984"/>
                  </a:lnTo>
                  <a:lnTo>
                    <a:pt x="242277" y="15227"/>
                  </a:lnTo>
                  <a:close/>
                </a:path>
                <a:path w="3639184" h="888364">
                  <a:moveTo>
                    <a:pt x="1091018" y="0"/>
                  </a:moveTo>
                  <a:lnTo>
                    <a:pt x="848741" y="0"/>
                  </a:lnTo>
                  <a:lnTo>
                    <a:pt x="848741" y="887984"/>
                  </a:lnTo>
                  <a:lnTo>
                    <a:pt x="1091018" y="887984"/>
                  </a:lnTo>
                  <a:lnTo>
                    <a:pt x="1091018" y="0"/>
                  </a:lnTo>
                  <a:close/>
                </a:path>
                <a:path w="3639184" h="888364">
                  <a:moveTo>
                    <a:pt x="1939759" y="27432"/>
                  </a:moveTo>
                  <a:lnTo>
                    <a:pt x="1697482" y="27432"/>
                  </a:lnTo>
                  <a:lnTo>
                    <a:pt x="1697482" y="887984"/>
                  </a:lnTo>
                  <a:lnTo>
                    <a:pt x="1939759" y="887984"/>
                  </a:lnTo>
                  <a:lnTo>
                    <a:pt x="1939759" y="27432"/>
                  </a:lnTo>
                  <a:close/>
                </a:path>
                <a:path w="3639184" h="888364">
                  <a:moveTo>
                    <a:pt x="2790025" y="4572"/>
                  </a:moveTo>
                  <a:lnTo>
                    <a:pt x="2546223" y="4572"/>
                  </a:lnTo>
                  <a:lnTo>
                    <a:pt x="2546223" y="887984"/>
                  </a:lnTo>
                  <a:lnTo>
                    <a:pt x="2790025" y="887984"/>
                  </a:lnTo>
                  <a:lnTo>
                    <a:pt x="2790025" y="4572"/>
                  </a:lnTo>
                  <a:close/>
                </a:path>
                <a:path w="3639184" h="888364">
                  <a:moveTo>
                    <a:pt x="3638766" y="50266"/>
                  </a:moveTo>
                  <a:lnTo>
                    <a:pt x="3394964" y="50266"/>
                  </a:lnTo>
                  <a:lnTo>
                    <a:pt x="3394964" y="887984"/>
                  </a:lnTo>
                  <a:lnTo>
                    <a:pt x="3638766" y="887984"/>
                  </a:lnTo>
                  <a:lnTo>
                    <a:pt x="3638766" y="50266"/>
                  </a:lnTo>
                  <a:close/>
                </a:path>
              </a:pathLst>
            </a:custGeom>
            <a:solidFill>
              <a:srgbClr val="2990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6435852" y="3051047"/>
              <a:ext cx="3639185" cy="2380615"/>
            </a:xfrm>
            <a:custGeom>
              <a:avLst/>
              <a:gdLst/>
              <a:ahLst/>
              <a:cxnLst/>
              <a:rect l="l" t="t" r="r" b="b"/>
              <a:pathLst>
                <a:path w="3639184" h="2380615">
                  <a:moveTo>
                    <a:pt x="242277" y="22860"/>
                  </a:moveTo>
                  <a:lnTo>
                    <a:pt x="0" y="22860"/>
                  </a:lnTo>
                  <a:lnTo>
                    <a:pt x="0" y="2380361"/>
                  </a:lnTo>
                  <a:lnTo>
                    <a:pt x="242277" y="2380361"/>
                  </a:lnTo>
                  <a:lnTo>
                    <a:pt x="242277" y="22860"/>
                  </a:lnTo>
                  <a:close/>
                </a:path>
                <a:path w="3639184" h="2380615">
                  <a:moveTo>
                    <a:pt x="1091018" y="0"/>
                  </a:moveTo>
                  <a:lnTo>
                    <a:pt x="848741" y="0"/>
                  </a:lnTo>
                  <a:lnTo>
                    <a:pt x="848741" y="2380361"/>
                  </a:lnTo>
                  <a:lnTo>
                    <a:pt x="1091018" y="2380361"/>
                  </a:lnTo>
                  <a:lnTo>
                    <a:pt x="1091018" y="0"/>
                  </a:lnTo>
                  <a:close/>
                </a:path>
                <a:path w="3639184" h="2380615">
                  <a:moveTo>
                    <a:pt x="1941283" y="18288"/>
                  </a:moveTo>
                  <a:lnTo>
                    <a:pt x="1697482" y="18288"/>
                  </a:lnTo>
                  <a:lnTo>
                    <a:pt x="1697482" y="2380361"/>
                  </a:lnTo>
                  <a:lnTo>
                    <a:pt x="1941283" y="2380361"/>
                  </a:lnTo>
                  <a:lnTo>
                    <a:pt x="1941283" y="18288"/>
                  </a:lnTo>
                  <a:close/>
                </a:path>
                <a:path w="3639184" h="2380615">
                  <a:moveTo>
                    <a:pt x="2790025" y="13716"/>
                  </a:moveTo>
                  <a:lnTo>
                    <a:pt x="2547747" y="13716"/>
                  </a:lnTo>
                  <a:lnTo>
                    <a:pt x="2547747" y="2380361"/>
                  </a:lnTo>
                  <a:lnTo>
                    <a:pt x="2790025" y="2380361"/>
                  </a:lnTo>
                  <a:lnTo>
                    <a:pt x="2790025" y="13716"/>
                  </a:lnTo>
                  <a:close/>
                </a:path>
                <a:path w="3639184" h="2380615">
                  <a:moveTo>
                    <a:pt x="3638766" y="22860"/>
                  </a:moveTo>
                  <a:lnTo>
                    <a:pt x="3396488" y="22860"/>
                  </a:lnTo>
                  <a:lnTo>
                    <a:pt x="3396488" y="2380361"/>
                  </a:lnTo>
                  <a:lnTo>
                    <a:pt x="3638766" y="2380361"/>
                  </a:lnTo>
                  <a:lnTo>
                    <a:pt x="3638766" y="2286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6962013" y="4300473"/>
            <a:ext cx="26670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0" b="1">
                <a:solidFill>
                  <a:srgbClr val="3E4444"/>
                </a:solidFill>
                <a:latin typeface="Calibri"/>
                <a:cs typeface="Calibri"/>
              </a:rPr>
              <a:t>32.6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526870" y="4315714"/>
            <a:ext cx="60642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6710">
              <a:lnSpc>
                <a:spcPct val="100000"/>
              </a:lnSpc>
              <a:spcBef>
                <a:spcPts val="100"/>
              </a:spcBef>
            </a:pPr>
            <a:r>
              <a:rPr dirty="0" sz="1100" spc="-20" b="1">
                <a:solidFill>
                  <a:srgbClr val="3E4444"/>
                </a:solidFill>
                <a:latin typeface="Calibri"/>
                <a:cs typeface="Calibri"/>
              </a:rPr>
              <a:t>33.0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633841" y="4305427"/>
            <a:ext cx="26670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0" b="1">
                <a:solidFill>
                  <a:srgbClr val="3E4444"/>
                </a:solidFill>
                <a:latin typeface="Calibri"/>
                <a:cs typeface="Calibri"/>
              </a:rPr>
              <a:t>32.9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225877" y="4325873"/>
            <a:ext cx="60642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5275">
              <a:lnSpc>
                <a:spcPct val="100000"/>
              </a:lnSpc>
              <a:spcBef>
                <a:spcPts val="100"/>
              </a:spcBef>
            </a:pPr>
            <a:r>
              <a:rPr dirty="0" sz="1100" spc="-20" b="1">
                <a:solidFill>
                  <a:srgbClr val="3E4444"/>
                </a:solidFill>
                <a:latin typeface="Calibri"/>
                <a:cs typeface="Calibri"/>
              </a:rPr>
              <a:t>31.3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752846" y="4303014"/>
            <a:ext cx="5365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2575" algn="l"/>
              </a:tabLst>
            </a:pPr>
            <a:r>
              <a:rPr dirty="0" baseline="5555" sz="1500" spc="-37">
                <a:solidFill>
                  <a:srgbClr val="3E4444"/>
                </a:solidFill>
                <a:latin typeface="Calibri"/>
                <a:cs typeface="Calibri"/>
              </a:rPr>
              <a:t>40</a:t>
            </a:r>
            <a:r>
              <a:rPr dirty="0" baseline="5555" sz="1500">
                <a:solidFill>
                  <a:srgbClr val="3E4444"/>
                </a:solidFill>
                <a:latin typeface="Calibri"/>
                <a:cs typeface="Calibri"/>
              </a:rPr>
              <a:t>	</a:t>
            </a:r>
            <a:r>
              <a:rPr dirty="0" sz="1100" spc="-20" b="1">
                <a:solidFill>
                  <a:srgbClr val="3E4444"/>
                </a:solidFill>
                <a:latin typeface="Calibri"/>
                <a:cs typeface="Calibri"/>
              </a:rPr>
              <a:t>32.1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254620" y="2783586"/>
            <a:ext cx="266700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20" b="1">
                <a:solidFill>
                  <a:srgbClr val="3E4444"/>
                </a:solidFill>
                <a:latin typeface="Calibri"/>
                <a:cs typeface="Calibri"/>
              </a:rPr>
              <a:t>92.8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418326" y="2819145"/>
            <a:ext cx="3676015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11325" algn="l"/>
                <a:tab pos="2560955" algn="l"/>
                <a:tab pos="3422015" algn="l"/>
              </a:tabLst>
            </a:pPr>
            <a:r>
              <a:rPr dirty="0" sz="1100" spc="-20" b="1">
                <a:solidFill>
                  <a:srgbClr val="3E4444"/>
                </a:solidFill>
                <a:latin typeface="Calibri"/>
                <a:cs typeface="Calibri"/>
              </a:rPr>
              <a:t>90.0</a:t>
            </a:r>
            <a:r>
              <a:rPr dirty="0" sz="1100" b="1">
                <a:solidFill>
                  <a:srgbClr val="3E4444"/>
                </a:solidFill>
                <a:latin typeface="Calibri"/>
                <a:cs typeface="Calibri"/>
              </a:rPr>
              <a:t>	</a:t>
            </a:r>
            <a:r>
              <a:rPr dirty="0" baseline="2525" sz="1650" spc="-30" b="1">
                <a:solidFill>
                  <a:srgbClr val="3E4444"/>
                </a:solidFill>
                <a:latin typeface="Calibri"/>
                <a:cs typeface="Calibri"/>
              </a:rPr>
              <a:t>92.7</a:t>
            </a:r>
            <a:r>
              <a:rPr dirty="0" baseline="2525" sz="1650" b="1">
                <a:solidFill>
                  <a:srgbClr val="3E4444"/>
                </a:solidFill>
                <a:latin typeface="Calibri"/>
                <a:cs typeface="Calibri"/>
              </a:rPr>
              <a:t>	</a:t>
            </a:r>
            <a:r>
              <a:rPr dirty="0" baseline="5050" sz="1650" spc="-30" b="1">
                <a:solidFill>
                  <a:srgbClr val="3E4444"/>
                </a:solidFill>
                <a:latin typeface="Calibri"/>
                <a:cs typeface="Calibri"/>
              </a:rPr>
              <a:t>92.5</a:t>
            </a:r>
            <a:r>
              <a:rPr dirty="0" baseline="5050" sz="1650" b="1">
                <a:solidFill>
                  <a:srgbClr val="3E4444"/>
                </a:solidFill>
                <a:latin typeface="Calibri"/>
                <a:cs typeface="Calibri"/>
              </a:rPr>
              <a:t>	</a:t>
            </a:r>
            <a:r>
              <a:rPr dirty="0" sz="1100" spc="-20" b="1">
                <a:solidFill>
                  <a:srgbClr val="3E4444"/>
                </a:solidFill>
                <a:latin typeface="Calibri"/>
                <a:cs typeface="Calibri"/>
              </a:rPr>
              <a:t>91.8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768085" y="4560189"/>
            <a:ext cx="153670" cy="939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10795">
              <a:lnSpc>
                <a:spcPct val="100000"/>
              </a:lnSpc>
              <a:spcBef>
                <a:spcPts val="95"/>
              </a:spcBef>
            </a:pPr>
            <a:r>
              <a:rPr dirty="0" sz="1000" spc="-25">
                <a:solidFill>
                  <a:srgbClr val="3E4444"/>
                </a:solidFill>
                <a:latin typeface="Calibri"/>
                <a:cs typeface="Calibri"/>
              </a:rPr>
              <a:t>30</a:t>
            </a:r>
            <a:endParaRPr sz="1000">
              <a:latin typeface="Calibri"/>
              <a:cs typeface="Calibri"/>
            </a:endParaRPr>
          </a:p>
          <a:p>
            <a:pPr algn="r" marR="10795">
              <a:lnSpc>
                <a:spcPct val="100000"/>
              </a:lnSpc>
              <a:spcBef>
                <a:spcPts val="805"/>
              </a:spcBef>
            </a:pPr>
            <a:r>
              <a:rPr dirty="0" sz="1000" spc="-25">
                <a:solidFill>
                  <a:srgbClr val="3E4444"/>
                </a:solidFill>
                <a:latin typeface="Calibri"/>
                <a:cs typeface="Calibri"/>
              </a:rPr>
              <a:t>20</a:t>
            </a:r>
            <a:endParaRPr sz="1000">
              <a:latin typeface="Calibri"/>
              <a:cs typeface="Calibri"/>
            </a:endParaRPr>
          </a:p>
          <a:p>
            <a:pPr algn="r" marR="10795">
              <a:lnSpc>
                <a:spcPct val="100000"/>
              </a:lnSpc>
              <a:spcBef>
                <a:spcPts val="795"/>
              </a:spcBef>
            </a:pPr>
            <a:r>
              <a:rPr dirty="0" sz="1000" spc="-25">
                <a:solidFill>
                  <a:srgbClr val="3E4444"/>
                </a:solidFill>
                <a:latin typeface="Calibri"/>
                <a:cs typeface="Calibri"/>
              </a:rPr>
              <a:t>10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800"/>
              </a:spcBef>
            </a:pPr>
            <a:r>
              <a:rPr dirty="0" sz="1000" spc="-50">
                <a:solidFill>
                  <a:srgbClr val="3E4444"/>
                </a:solidFill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752846" y="3291586"/>
            <a:ext cx="147320" cy="939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5">
                <a:solidFill>
                  <a:srgbClr val="3E4444"/>
                </a:solidFill>
                <a:latin typeface="Calibri"/>
                <a:cs typeface="Calibri"/>
              </a:rPr>
              <a:t>80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dirty="0" sz="1000" spc="-25">
                <a:solidFill>
                  <a:srgbClr val="3E4444"/>
                </a:solidFill>
                <a:latin typeface="Calibri"/>
                <a:cs typeface="Calibri"/>
              </a:rPr>
              <a:t>70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dirty="0" sz="1000" spc="-25">
                <a:solidFill>
                  <a:srgbClr val="3E4444"/>
                </a:solidFill>
                <a:latin typeface="Calibri"/>
                <a:cs typeface="Calibri"/>
              </a:rPr>
              <a:t>60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dirty="0" sz="1000" spc="-25">
                <a:solidFill>
                  <a:srgbClr val="3E4444"/>
                </a:solidFill>
                <a:latin typeface="Calibri"/>
                <a:cs typeface="Calibri"/>
              </a:rPr>
              <a:t>50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5752846" y="3037712"/>
            <a:ext cx="14732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5">
                <a:solidFill>
                  <a:srgbClr val="3E4444"/>
                </a:solidFill>
                <a:latin typeface="Calibri"/>
                <a:cs typeface="Calibri"/>
              </a:rPr>
              <a:t>90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5688838" y="2784093"/>
            <a:ext cx="208279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5">
                <a:solidFill>
                  <a:srgbClr val="3E4444"/>
                </a:solidFill>
                <a:latin typeface="Calibri"/>
                <a:cs typeface="Calibri"/>
              </a:rPr>
              <a:t>100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6132321" y="5475223"/>
            <a:ext cx="598170" cy="3028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 indent="114300">
              <a:lnSpc>
                <a:spcPct val="102200"/>
              </a:lnSpc>
              <a:spcBef>
                <a:spcPts val="75"/>
              </a:spcBef>
            </a:pPr>
            <a:r>
              <a:rPr dirty="0" sz="900" spc="-10" b="1">
                <a:solidFill>
                  <a:srgbClr val="3E4444"/>
                </a:solidFill>
                <a:latin typeface="Calibri"/>
                <a:cs typeface="Calibri"/>
              </a:rPr>
              <a:t>WHEAT</a:t>
            </a:r>
            <a:r>
              <a:rPr dirty="0" sz="900" spc="500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3E4444"/>
                </a:solidFill>
                <a:latin typeface="Calibri"/>
                <a:cs typeface="Calibri"/>
              </a:rPr>
              <a:t>PRODUCERS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6855714" y="5479186"/>
            <a:ext cx="82041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 b="1">
                <a:solidFill>
                  <a:srgbClr val="3E4444"/>
                </a:solidFill>
                <a:latin typeface="Calibri"/>
                <a:cs typeface="Calibri"/>
              </a:rPr>
              <a:t>250+</a:t>
            </a:r>
            <a:r>
              <a:rPr dirty="0" sz="900" spc="-40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3E4444"/>
                </a:solidFill>
                <a:latin typeface="Calibri"/>
                <a:cs typeface="Calibri"/>
              </a:rPr>
              <a:t>ACRE</a:t>
            </a:r>
            <a:r>
              <a:rPr dirty="0" sz="900" spc="-20" b="1">
                <a:solidFill>
                  <a:srgbClr val="3E4444"/>
                </a:solidFill>
                <a:latin typeface="Calibri"/>
                <a:cs typeface="Calibri"/>
              </a:rPr>
              <a:t> CORN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868157" y="5475223"/>
            <a:ext cx="523240" cy="3028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 indent="1270">
              <a:lnSpc>
                <a:spcPct val="102200"/>
              </a:lnSpc>
              <a:spcBef>
                <a:spcPts val="75"/>
              </a:spcBef>
            </a:pPr>
            <a:r>
              <a:rPr dirty="0" sz="900" b="1">
                <a:solidFill>
                  <a:srgbClr val="3E4444"/>
                </a:solidFill>
                <a:latin typeface="Calibri"/>
                <a:cs typeface="Calibri"/>
              </a:rPr>
              <a:t>250+</a:t>
            </a:r>
            <a:r>
              <a:rPr dirty="0" sz="900" spc="-45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3E4444"/>
                </a:solidFill>
                <a:latin typeface="Calibri"/>
                <a:cs typeface="Calibri"/>
              </a:rPr>
              <a:t>ACRE</a:t>
            </a:r>
            <a:r>
              <a:rPr dirty="0" sz="900" spc="500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900" spc="-15" b="1">
                <a:solidFill>
                  <a:srgbClr val="3E4444"/>
                </a:solidFill>
                <a:latin typeface="Calibri"/>
                <a:cs typeface="Calibri"/>
              </a:rPr>
              <a:t>SOYBEANS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8625078" y="5475223"/>
            <a:ext cx="707390" cy="3028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207645" marR="5080" indent="-195580">
              <a:lnSpc>
                <a:spcPct val="102200"/>
              </a:lnSpc>
              <a:spcBef>
                <a:spcPts val="75"/>
              </a:spcBef>
            </a:pPr>
            <a:r>
              <a:rPr dirty="0" sz="900" b="1">
                <a:solidFill>
                  <a:srgbClr val="3E4444"/>
                </a:solidFill>
                <a:latin typeface="Calibri"/>
                <a:cs typeface="Calibri"/>
              </a:rPr>
              <a:t>500+</a:t>
            </a:r>
            <a:r>
              <a:rPr dirty="0" sz="900" spc="-45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3E4444"/>
                </a:solidFill>
                <a:latin typeface="Calibri"/>
                <a:cs typeface="Calibri"/>
              </a:rPr>
              <a:t>PLANTED</a:t>
            </a:r>
            <a:r>
              <a:rPr dirty="0" sz="900" spc="500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3E4444"/>
                </a:solidFill>
                <a:latin typeface="Calibri"/>
                <a:cs typeface="Calibri"/>
              </a:rPr>
              <a:t>ACRES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9484614" y="5479186"/>
            <a:ext cx="6858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 b="1">
                <a:solidFill>
                  <a:srgbClr val="3E4444"/>
                </a:solidFill>
                <a:latin typeface="Calibri"/>
                <a:cs typeface="Calibri"/>
              </a:rPr>
              <a:t>$100,000+</a:t>
            </a:r>
            <a:r>
              <a:rPr dirty="0" sz="900" spc="25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3E4444"/>
                </a:solidFill>
                <a:latin typeface="Calibri"/>
                <a:cs typeface="Calibri"/>
              </a:rPr>
              <a:t>GFI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6091809" y="2222373"/>
            <a:ext cx="3773804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54150" marR="5080" indent="-1442085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3E4444"/>
                </a:solidFill>
                <a:latin typeface="Calibri"/>
                <a:cs typeface="Calibri"/>
              </a:rPr>
              <a:t>Large</a:t>
            </a:r>
            <a:r>
              <a:rPr dirty="0" sz="1600" spc="-55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3E4444"/>
                </a:solidFill>
                <a:latin typeface="Calibri"/>
                <a:cs typeface="Calibri"/>
              </a:rPr>
              <a:t>Acre</a:t>
            </a:r>
            <a:r>
              <a:rPr dirty="0" sz="1600" spc="-75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3E4444"/>
                </a:solidFill>
                <a:latin typeface="Calibri"/>
                <a:cs typeface="Calibri"/>
              </a:rPr>
              <a:t>Farmers</a:t>
            </a:r>
            <a:r>
              <a:rPr dirty="0" sz="1600" spc="-30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3E4444"/>
                </a:solidFill>
                <a:latin typeface="Calibri"/>
                <a:cs typeface="Calibri"/>
              </a:rPr>
              <a:t>are</a:t>
            </a:r>
            <a:r>
              <a:rPr dirty="0" sz="1600" spc="-75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3E4444"/>
                </a:solidFill>
                <a:latin typeface="Calibri"/>
                <a:cs typeface="Calibri"/>
              </a:rPr>
              <a:t>Heavy</a:t>
            </a:r>
            <a:r>
              <a:rPr dirty="0" sz="1600" spc="-55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3E4444"/>
                </a:solidFill>
                <a:latin typeface="Calibri"/>
                <a:cs typeface="Calibri"/>
              </a:rPr>
              <a:t>Radio</a:t>
            </a:r>
            <a:r>
              <a:rPr dirty="0" sz="1600" spc="-70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3E4444"/>
                </a:solidFill>
                <a:latin typeface="Calibri"/>
                <a:cs typeface="Calibri"/>
              </a:rPr>
              <a:t>Listeners </a:t>
            </a:r>
            <a:r>
              <a:rPr dirty="0" sz="1600" spc="-25" b="1">
                <a:solidFill>
                  <a:srgbClr val="3E4444"/>
                </a:solidFill>
                <a:latin typeface="Calibri"/>
                <a:cs typeface="Calibri"/>
              </a:rPr>
              <a:t>M-</a:t>
            </a:r>
            <a:r>
              <a:rPr dirty="0" sz="1600" b="1">
                <a:solidFill>
                  <a:srgbClr val="3E4444"/>
                </a:solidFill>
                <a:latin typeface="Calibri"/>
                <a:cs typeface="Calibri"/>
              </a:rPr>
              <a:t>F</a:t>
            </a:r>
            <a:r>
              <a:rPr dirty="0" sz="1600" spc="25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3E4444"/>
                </a:solidFill>
                <a:latin typeface="Calibri"/>
                <a:cs typeface="Calibri"/>
              </a:rPr>
              <a:t>5A-7P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6231635" y="5977124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106" y="0"/>
                </a:moveTo>
                <a:lnTo>
                  <a:pt x="0" y="0"/>
                </a:lnTo>
                <a:lnTo>
                  <a:pt x="0" y="62106"/>
                </a:lnTo>
                <a:lnTo>
                  <a:pt x="62106" y="62106"/>
                </a:lnTo>
                <a:lnTo>
                  <a:pt x="62106" y="0"/>
                </a:lnTo>
                <a:close/>
              </a:path>
            </a:pathLst>
          </a:custGeom>
          <a:solidFill>
            <a:srgbClr val="2990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/>
          <p:nvPr/>
        </p:nvSpPr>
        <p:spPr>
          <a:xfrm>
            <a:off x="6309740" y="5907735"/>
            <a:ext cx="13169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3E4444"/>
                </a:solidFill>
                <a:latin typeface="Calibri"/>
                <a:cs typeface="Calibri"/>
              </a:rPr>
              <a:t>%</a:t>
            </a:r>
            <a:r>
              <a:rPr dirty="0" sz="900" spc="-20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3E4444"/>
                </a:solidFill>
                <a:latin typeface="Calibri"/>
                <a:cs typeface="Calibri"/>
              </a:rPr>
              <a:t>LISTENING</a:t>
            </a:r>
            <a:r>
              <a:rPr dirty="0" sz="900" spc="-30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3E4444"/>
                </a:solidFill>
                <a:latin typeface="Calibri"/>
                <a:cs typeface="Calibri"/>
              </a:rPr>
              <a:t>AT ANY</a:t>
            </a:r>
            <a:r>
              <a:rPr dirty="0" sz="900" spc="-20" b="1">
                <a:solidFill>
                  <a:srgbClr val="3E4444"/>
                </a:solidFill>
                <a:latin typeface="Calibri"/>
                <a:cs typeface="Calibri"/>
              </a:rPr>
              <a:t> TIME*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8412480" y="5977124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104" y="0"/>
                </a:moveTo>
                <a:lnTo>
                  <a:pt x="0" y="0"/>
                </a:lnTo>
                <a:lnTo>
                  <a:pt x="0" y="62106"/>
                </a:lnTo>
                <a:lnTo>
                  <a:pt x="62104" y="62106"/>
                </a:lnTo>
                <a:lnTo>
                  <a:pt x="6210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 txBox="1"/>
          <p:nvPr/>
        </p:nvSpPr>
        <p:spPr>
          <a:xfrm>
            <a:off x="8490331" y="5907735"/>
            <a:ext cx="12547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3E4444"/>
                </a:solidFill>
                <a:latin typeface="Calibri"/>
                <a:cs typeface="Calibri"/>
              </a:rPr>
              <a:t>%</a:t>
            </a:r>
            <a:r>
              <a:rPr dirty="0" sz="900" spc="-15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3E4444"/>
                </a:solidFill>
                <a:latin typeface="Calibri"/>
                <a:cs typeface="Calibri"/>
              </a:rPr>
              <a:t>LISTENING</a:t>
            </a:r>
            <a:r>
              <a:rPr dirty="0" sz="900" spc="10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3E4444"/>
                </a:solidFill>
                <a:latin typeface="Calibri"/>
                <a:cs typeface="Calibri"/>
              </a:rPr>
              <a:t>EACH</a:t>
            </a:r>
            <a:r>
              <a:rPr dirty="0" sz="900" spc="-20" b="1">
                <a:solidFill>
                  <a:srgbClr val="3E4444"/>
                </a:solidFill>
                <a:latin typeface="Calibri"/>
                <a:cs typeface="Calibri"/>
              </a:rPr>
              <a:t> WEEK*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2073020" y="1420494"/>
            <a:ext cx="796353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3E4444"/>
                </a:solidFill>
                <a:latin typeface="Calibri"/>
                <a:cs typeface="Calibri"/>
              </a:rPr>
              <a:t>More</a:t>
            </a:r>
            <a:r>
              <a:rPr dirty="0" sz="1600" spc="-55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E4444"/>
                </a:solidFill>
                <a:latin typeface="Calibri"/>
                <a:cs typeface="Calibri"/>
              </a:rPr>
              <a:t>than</a:t>
            </a:r>
            <a:r>
              <a:rPr dirty="0" sz="1600" spc="-90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3E4444"/>
                </a:solidFill>
                <a:latin typeface="Calibri"/>
                <a:cs typeface="Calibri"/>
              </a:rPr>
              <a:t>91%</a:t>
            </a:r>
            <a:r>
              <a:rPr dirty="0" sz="1600" spc="-45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E4444"/>
                </a:solidFill>
                <a:latin typeface="Calibri"/>
                <a:cs typeface="Calibri"/>
              </a:rPr>
              <a:t>of</a:t>
            </a:r>
            <a:r>
              <a:rPr dirty="0" sz="1600" spc="-60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E4444"/>
                </a:solidFill>
                <a:latin typeface="Calibri"/>
                <a:cs typeface="Calibri"/>
              </a:rPr>
              <a:t>100K+</a:t>
            </a:r>
            <a:r>
              <a:rPr dirty="0" sz="1600" spc="-5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E4444"/>
                </a:solidFill>
                <a:latin typeface="Calibri"/>
                <a:cs typeface="Calibri"/>
              </a:rPr>
              <a:t>GFI</a:t>
            </a:r>
            <a:r>
              <a:rPr dirty="0" sz="1600" spc="-50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E4444"/>
                </a:solidFill>
                <a:latin typeface="Calibri"/>
                <a:cs typeface="Calibri"/>
              </a:rPr>
              <a:t>farmers</a:t>
            </a:r>
            <a:r>
              <a:rPr dirty="0" sz="1600" spc="-35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3E4444"/>
                </a:solidFill>
                <a:latin typeface="Calibri"/>
                <a:cs typeface="Calibri"/>
              </a:rPr>
              <a:t>listen</a:t>
            </a:r>
            <a:r>
              <a:rPr dirty="0" sz="1600" spc="-80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3E4444"/>
                </a:solidFill>
                <a:latin typeface="Calibri"/>
                <a:cs typeface="Calibri"/>
              </a:rPr>
              <a:t>to</a:t>
            </a:r>
            <a:r>
              <a:rPr dirty="0" sz="1600" spc="-70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3E4444"/>
                </a:solidFill>
                <a:latin typeface="Calibri"/>
                <a:cs typeface="Calibri"/>
              </a:rPr>
              <a:t>AM/FM</a:t>
            </a:r>
            <a:r>
              <a:rPr dirty="0" sz="1600" spc="-35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3E4444"/>
                </a:solidFill>
                <a:latin typeface="Calibri"/>
                <a:cs typeface="Calibri"/>
              </a:rPr>
              <a:t>radio</a:t>
            </a:r>
            <a:r>
              <a:rPr dirty="0" sz="1600" spc="-50" b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E4444"/>
                </a:solidFill>
                <a:latin typeface="Calibri"/>
                <a:cs typeface="Calibri"/>
              </a:rPr>
              <a:t>each</a:t>
            </a:r>
            <a:r>
              <a:rPr dirty="0" sz="1600" spc="-55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E4444"/>
                </a:solidFill>
                <a:latin typeface="Calibri"/>
                <a:cs typeface="Calibri"/>
              </a:rPr>
              <a:t>week</a:t>
            </a:r>
            <a:r>
              <a:rPr dirty="0" sz="1600" spc="-35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E4444"/>
                </a:solidFill>
                <a:latin typeface="Calibri"/>
                <a:cs typeface="Calibri"/>
              </a:rPr>
              <a:t>and</a:t>
            </a:r>
            <a:r>
              <a:rPr dirty="0" sz="1600" spc="-80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E4444"/>
                </a:solidFill>
                <a:latin typeface="Calibri"/>
                <a:cs typeface="Calibri"/>
              </a:rPr>
              <a:t>92%</a:t>
            </a:r>
            <a:r>
              <a:rPr dirty="0" sz="1600" spc="-20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E4444"/>
                </a:solidFill>
                <a:latin typeface="Calibri"/>
                <a:cs typeface="Calibri"/>
              </a:rPr>
              <a:t>with</a:t>
            </a:r>
            <a:r>
              <a:rPr dirty="0" sz="1600" spc="-85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E4444"/>
                </a:solidFill>
                <a:latin typeface="Calibri"/>
                <a:cs typeface="Calibri"/>
              </a:rPr>
              <a:t>500+</a:t>
            </a:r>
            <a:r>
              <a:rPr dirty="0" sz="1600" spc="-15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E4444"/>
                </a:solidFill>
                <a:latin typeface="Calibri"/>
                <a:cs typeface="Calibri"/>
              </a:rPr>
              <a:t>acres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2071877" y="2363851"/>
            <a:ext cx="265557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i="1">
                <a:solidFill>
                  <a:srgbClr val="3E4444"/>
                </a:solidFill>
                <a:latin typeface="Calibri"/>
                <a:cs typeface="Calibri"/>
              </a:rPr>
              <a:t>On</a:t>
            </a:r>
            <a:r>
              <a:rPr dirty="0" sz="1800" spc="-40" i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3E4444"/>
                </a:solidFill>
                <a:latin typeface="Calibri"/>
                <a:cs typeface="Calibri"/>
              </a:rPr>
              <a:t>average</a:t>
            </a:r>
            <a:r>
              <a:rPr dirty="0" sz="1800" spc="-25" i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800" b="1" i="1">
                <a:solidFill>
                  <a:srgbClr val="3E4444"/>
                </a:solidFill>
                <a:latin typeface="Calibri"/>
                <a:cs typeface="Calibri"/>
              </a:rPr>
              <a:t>one</a:t>
            </a:r>
            <a:r>
              <a:rPr dirty="0" sz="1800" spc="-10" b="1" i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3E4444"/>
                </a:solidFill>
                <a:latin typeface="Calibri"/>
                <a:cs typeface="Calibri"/>
              </a:rPr>
              <a:t>out</a:t>
            </a:r>
            <a:r>
              <a:rPr dirty="0" sz="1800" spc="-35" i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3E4444"/>
                </a:solidFill>
                <a:latin typeface="Calibri"/>
                <a:cs typeface="Calibri"/>
              </a:rPr>
              <a:t>of</a:t>
            </a:r>
            <a:r>
              <a:rPr dirty="0" sz="1800" spc="-20" i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800" spc="-30" b="1" i="1">
                <a:solidFill>
                  <a:srgbClr val="3E4444"/>
                </a:solidFill>
                <a:latin typeface="Calibri"/>
                <a:cs typeface="Calibri"/>
              </a:rPr>
              <a:t>every</a:t>
            </a:r>
            <a:r>
              <a:rPr dirty="0" sz="1800" spc="-30" b="1" i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800" b="1" i="1">
                <a:solidFill>
                  <a:srgbClr val="3E4444"/>
                </a:solidFill>
                <a:latin typeface="Calibri"/>
                <a:cs typeface="Calibri"/>
              </a:rPr>
              <a:t>three</a:t>
            </a:r>
            <a:r>
              <a:rPr dirty="0" sz="1800" spc="-50" b="1" i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3E4444"/>
                </a:solidFill>
                <a:latin typeface="Calibri"/>
                <a:cs typeface="Calibri"/>
              </a:rPr>
              <a:t>listen</a:t>
            </a:r>
            <a:r>
              <a:rPr dirty="0" sz="1800" spc="-45" i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3E4444"/>
                </a:solidFill>
                <a:latin typeface="Calibri"/>
                <a:cs typeface="Calibri"/>
              </a:rPr>
              <a:t>to</a:t>
            </a:r>
            <a:r>
              <a:rPr dirty="0" sz="1800" spc="-55" i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3E4444"/>
                </a:solidFill>
                <a:latin typeface="Calibri"/>
                <a:cs typeface="Calibri"/>
              </a:rPr>
              <a:t>radio</a:t>
            </a:r>
            <a:r>
              <a:rPr dirty="0" sz="1800" spc="-60" i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3E4444"/>
                </a:solidFill>
                <a:latin typeface="Calibri"/>
                <a:cs typeface="Calibri"/>
              </a:rPr>
              <a:t>at</a:t>
            </a:r>
            <a:r>
              <a:rPr dirty="0" sz="1800" spc="-70" i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800" spc="-25" i="1">
                <a:solidFill>
                  <a:srgbClr val="3E4444"/>
                </a:solidFill>
                <a:latin typeface="Calibri"/>
                <a:cs typeface="Calibri"/>
              </a:rPr>
              <a:t>any</a:t>
            </a:r>
            <a:r>
              <a:rPr dirty="0" sz="1800" spc="-25" i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3E4444"/>
                </a:solidFill>
                <a:latin typeface="Calibri"/>
                <a:cs typeface="Calibri"/>
              </a:rPr>
              <a:t>given</a:t>
            </a:r>
            <a:r>
              <a:rPr dirty="0" sz="1800" spc="-40" i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3E4444"/>
                </a:solidFill>
                <a:latin typeface="Calibri"/>
                <a:cs typeface="Calibri"/>
              </a:rPr>
              <a:t>time</a:t>
            </a:r>
            <a:r>
              <a:rPr dirty="0" sz="1800" spc="-15" i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3E4444"/>
                </a:solidFill>
                <a:latin typeface="Calibri"/>
                <a:cs typeface="Calibri"/>
              </a:rPr>
              <a:t>during</a:t>
            </a:r>
            <a:r>
              <a:rPr dirty="0" sz="1800" spc="-15" i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3E4444"/>
                </a:solidFill>
                <a:latin typeface="Calibri"/>
                <a:cs typeface="Calibri"/>
              </a:rPr>
              <a:t>the</a:t>
            </a:r>
            <a:r>
              <a:rPr dirty="0" sz="1800" spc="-40" i="1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1800" spc="-20" i="1">
                <a:solidFill>
                  <a:srgbClr val="3E4444"/>
                </a:solidFill>
                <a:latin typeface="Calibri"/>
                <a:cs typeface="Calibri"/>
              </a:rPr>
              <a:t>week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2" name="object 3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3343655"/>
            <a:ext cx="3741420" cy="2481072"/>
          </a:xfrm>
          <a:prstGeom prst="rect">
            <a:avLst/>
          </a:prstGeom>
        </p:spPr>
      </p:pic>
      <p:sp>
        <p:nvSpPr>
          <p:cNvPr id="33" name="object 33" descr=""/>
          <p:cNvSpPr txBox="1"/>
          <p:nvPr/>
        </p:nvSpPr>
        <p:spPr>
          <a:xfrm>
            <a:off x="694436" y="6474358"/>
            <a:ext cx="3745865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2022</a:t>
            </a:r>
            <a:r>
              <a:rPr dirty="0" sz="900" spc="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AMR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Radio</a:t>
            </a:r>
            <a:r>
              <a:rPr dirty="0" sz="900" spc="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Ratings,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M-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F</a:t>
            </a:r>
            <a:r>
              <a:rPr dirty="0" sz="900" spc="-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5a-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7p,</a:t>
            </a:r>
            <a:r>
              <a:rPr dirty="0" sz="900" spc="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IA-IL-IN-KS-MI-MN-MO-NE-OH-ND-SD-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WI</a:t>
            </a:r>
            <a:endParaRPr sz="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115" y="6394703"/>
            <a:ext cx="318516" cy="36575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0839450" y="6562445"/>
            <a:ext cx="11455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3935" algn="l"/>
              </a:tabLst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r>
              <a:rPr dirty="0" sz="1100" b="1" i="1">
                <a:solidFill>
                  <a:srgbClr val="A6A6A6"/>
                </a:solidFill>
                <a:latin typeface="Arial Narrow"/>
                <a:cs typeface="Arial Narrow"/>
              </a:rPr>
              <a:t>	</a:t>
            </a:r>
            <a:r>
              <a:rPr dirty="0" sz="1100" spc="-25" i="1">
                <a:solidFill>
                  <a:srgbClr val="A6A6A6"/>
                </a:solidFill>
                <a:latin typeface="Arial Narrow"/>
                <a:cs typeface="Arial Narrow"/>
              </a:rPr>
              <a:t>11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14172" y="679704"/>
            <a:ext cx="2700655" cy="462280"/>
          </a:xfrm>
          <a:prstGeom prst="rect">
            <a:avLst/>
          </a:prstGeom>
          <a:solidFill>
            <a:srgbClr val="1B4155"/>
          </a:solidFill>
        </p:spPr>
        <p:txBody>
          <a:bodyPr wrap="square" lIns="0" tIns="40005" rIns="0" bIns="0" rtlCol="0" vert="horz">
            <a:spAutoFit/>
          </a:bodyPr>
          <a:lstStyle/>
          <a:p>
            <a:pPr marL="124460">
              <a:lnSpc>
                <a:spcPct val="100000"/>
              </a:lnSpc>
              <a:spcBef>
                <a:spcPts val="315"/>
              </a:spcBef>
              <a:tabLst>
                <a:tab pos="1089025" algn="l"/>
              </a:tabLst>
            </a:pPr>
            <a:r>
              <a:rPr dirty="0" sz="2400" spc="-25" b="1">
                <a:solidFill>
                  <a:srgbClr val="FFFFFF"/>
                </a:solidFill>
                <a:latin typeface="Arial Narrow"/>
                <a:cs typeface="Arial Narrow"/>
              </a:rPr>
              <a:t>Q</a:t>
            </a:r>
            <a:r>
              <a:rPr dirty="0" sz="2400" spc="-24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spc="155" b="1">
                <a:solidFill>
                  <a:srgbClr val="FFFFFF"/>
                </a:solidFill>
                <a:latin typeface="Arial Narrow"/>
                <a:cs typeface="Arial Narrow"/>
              </a:rPr>
              <a:t>UAL</a:t>
            </a: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dirty="0" sz="2400" spc="-10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dirty="0" sz="2400" spc="-2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spc="185" b="1">
                <a:solidFill>
                  <a:srgbClr val="FFFFFF"/>
                </a:solidFill>
                <a:latin typeface="Arial Narrow"/>
                <a:cs typeface="Arial Narrow"/>
              </a:rPr>
              <a:t>NSI</a:t>
            </a:r>
            <a:r>
              <a:rPr dirty="0" sz="2400" spc="-2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dirty="0" sz="2400" spc="-24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spc="165" b="1">
                <a:solidFill>
                  <a:srgbClr val="FFFFFF"/>
                </a:solidFill>
                <a:latin typeface="Arial Narrow"/>
                <a:cs typeface="Arial Narrow"/>
              </a:rPr>
              <a:t>HTS</a:t>
            </a:r>
            <a:endParaRPr sz="2400">
              <a:latin typeface="Arial Narrow"/>
              <a:cs typeface="Arial Narrow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6516623" y="0"/>
            <a:ext cx="4723130" cy="6096000"/>
            <a:chOff x="6516623" y="0"/>
            <a:chExt cx="4723130" cy="6096000"/>
          </a:xfrm>
        </p:grpSpPr>
        <p:sp>
          <p:nvSpPr>
            <p:cNvPr id="6" name="object 6" descr=""/>
            <p:cNvSpPr/>
            <p:nvPr/>
          </p:nvSpPr>
          <p:spPr>
            <a:xfrm>
              <a:off x="6998207" y="0"/>
              <a:ext cx="4241800" cy="6096000"/>
            </a:xfrm>
            <a:custGeom>
              <a:avLst/>
              <a:gdLst/>
              <a:ahLst/>
              <a:cxnLst/>
              <a:rect l="l" t="t" r="r" b="b"/>
              <a:pathLst>
                <a:path w="4241800" h="6096000">
                  <a:moveTo>
                    <a:pt x="4241292" y="0"/>
                  </a:moveTo>
                  <a:lnTo>
                    <a:pt x="0" y="0"/>
                  </a:lnTo>
                  <a:lnTo>
                    <a:pt x="0" y="6096000"/>
                  </a:lnTo>
                  <a:lnTo>
                    <a:pt x="4241292" y="6096000"/>
                  </a:lnTo>
                  <a:lnTo>
                    <a:pt x="4241292" y="0"/>
                  </a:lnTo>
                  <a:close/>
                </a:path>
              </a:pathLst>
            </a:custGeom>
            <a:solidFill>
              <a:srgbClr val="1D4964">
                <a:alpha val="5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6516623" y="1141475"/>
              <a:ext cx="807720" cy="807720"/>
            </a:xfrm>
            <a:custGeom>
              <a:avLst/>
              <a:gdLst/>
              <a:ahLst/>
              <a:cxnLst/>
              <a:rect l="l" t="t" r="r" b="b"/>
              <a:pathLst>
                <a:path w="807720" h="807719">
                  <a:moveTo>
                    <a:pt x="403859" y="0"/>
                  </a:moveTo>
                  <a:lnTo>
                    <a:pt x="356767" y="2717"/>
                  </a:lnTo>
                  <a:lnTo>
                    <a:pt x="311269" y="10668"/>
                  </a:lnTo>
                  <a:lnTo>
                    <a:pt x="267668" y="23548"/>
                  </a:lnTo>
                  <a:lnTo>
                    <a:pt x="226267" y="41054"/>
                  </a:lnTo>
                  <a:lnTo>
                    <a:pt x="187370" y="62884"/>
                  </a:lnTo>
                  <a:lnTo>
                    <a:pt x="151280" y="88734"/>
                  </a:lnTo>
                  <a:lnTo>
                    <a:pt x="118300" y="118300"/>
                  </a:lnTo>
                  <a:lnTo>
                    <a:pt x="88734" y="151280"/>
                  </a:lnTo>
                  <a:lnTo>
                    <a:pt x="62884" y="187370"/>
                  </a:lnTo>
                  <a:lnTo>
                    <a:pt x="41054" y="226267"/>
                  </a:lnTo>
                  <a:lnTo>
                    <a:pt x="23548" y="267668"/>
                  </a:lnTo>
                  <a:lnTo>
                    <a:pt x="10668" y="311269"/>
                  </a:lnTo>
                  <a:lnTo>
                    <a:pt x="2717" y="356767"/>
                  </a:lnTo>
                  <a:lnTo>
                    <a:pt x="0" y="403860"/>
                  </a:lnTo>
                  <a:lnTo>
                    <a:pt x="2717" y="450952"/>
                  </a:lnTo>
                  <a:lnTo>
                    <a:pt x="10667" y="496450"/>
                  </a:lnTo>
                  <a:lnTo>
                    <a:pt x="23548" y="540051"/>
                  </a:lnTo>
                  <a:lnTo>
                    <a:pt x="41054" y="581452"/>
                  </a:lnTo>
                  <a:lnTo>
                    <a:pt x="62884" y="620349"/>
                  </a:lnTo>
                  <a:lnTo>
                    <a:pt x="88734" y="656439"/>
                  </a:lnTo>
                  <a:lnTo>
                    <a:pt x="118300" y="689419"/>
                  </a:lnTo>
                  <a:lnTo>
                    <a:pt x="151280" y="718985"/>
                  </a:lnTo>
                  <a:lnTo>
                    <a:pt x="187370" y="744835"/>
                  </a:lnTo>
                  <a:lnTo>
                    <a:pt x="226267" y="766665"/>
                  </a:lnTo>
                  <a:lnTo>
                    <a:pt x="267668" y="784171"/>
                  </a:lnTo>
                  <a:lnTo>
                    <a:pt x="311269" y="797052"/>
                  </a:lnTo>
                  <a:lnTo>
                    <a:pt x="356767" y="805002"/>
                  </a:lnTo>
                  <a:lnTo>
                    <a:pt x="403859" y="807720"/>
                  </a:lnTo>
                  <a:lnTo>
                    <a:pt x="450952" y="805002"/>
                  </a:lnTo>
                  <a:lnTo>
                    <a:pt x="496450" y="797051"/>
                  </a:lnTo>
                  <a:lnTo>
                    <a:pt x="540051" y="784171"/>
                  </a:lnTo>
                  <a:lnTo>
                    <a:pt x="581452" y="766665"/>
                  </a:lnTo>
                  <a:lnTo>
                    <a:pt x="620349" y="744835"/>
                  </a:lnTo>
                  <a:lnTo>
                    <a:pt x="656439" y="718985"/>
                  </a:lnTo>
                  <a:lnTo>
                    <a:pt x="689419" y="689419"/>
                  </a:lnTo>
                  <a:lnTo>
                    <a:pt x="718985" y="656439"/>
                  </a:lnTo>
                  <a:lnTo>
                    <a:pt x="744835" y="620349"/>
                  </a:lnTo>
                  <a:lnTo>
                    <a:pt x="766665" y="581452"/>
                  </a:lnTo>
                  <a:lnTo>
                    <a:pt x="784171" y="540051"/>
                  </a:lnTo>
                  <a:lnTo>
                    <a:pt x="797051" y="496450"/>
                  </a:lnTo>
                  <a:lnTo>
                    <a:pt x="805002" y="450952"/>
                  </a:lnTo>
                  <a:lnTo>
                    <a:pt x="807720" y="403860"/>
                  </a:lnTo>
                  <a:lnTo>
                    <a:pt x="805002" y="356767"/>
                  </a:lnTo>
                  <a:lnTo>
                    <a:pt x="797051" y="311269"/>
                  </a:lnTo>
                  <a:lnTo>
                    <a:pt x="784171" y="267668"/>
                  </a:lnTo>
                  <a:lnTo>
                    <a:pt x="766665" y="226267"/>
                  </a:lnTo>
                  <a:lnTo>
                    <a:pt x="744835" y="187370"/>
                  </a:lnTo>
                  <a:lnTo>
                    <a:pt x="718985" y="151280"/>
                  </a:lnTo>
                  <a:lnTo>
                    <a:pt x="689419" y="118300"/>
                  </a:lnTo>
                  <a:lnTo>
                    <a:pt x="656439" y="88734"/>
                  </a:lnTo>
                  <a:lnTo>
                    <a:pt x="620349" y="62884"/>
                  </a:lnTo>
                  <a:lnTo>
                    <a:pt x="581452" y="41054"/>
                  </a:lnTo>
                  <a:lnTo>
                    <a:pt x="540051" y="23548"/>
                  </a:lnTo>
                  <a:lnTo>
                    <a:pt x="496450" y="10667"/>
                  </a:lnTo>
                  <a:lnTo>
                    <a:pt x="450952" y="2717"/>
                  </a:lnTo>
                  <a:lnTo>
                    <a:pt x="403859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1581658" y="1680629"/>
            <a:ext cx="4128770" cy="3413760"/>
          </a:xfrm>
          <a:prstGeom prst="rect">
            <a:avLst/>
          </a:prstGeom>
        </p:spPr>
        <p:txBody>
          <a:bodyPr wrap="square" lIns="0" tIns="22732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89"/>
              </a:spcBef>
            </a:pPr>
            <a:r>
              <a:rPr dirty="0" sz="2800" spc="-10" b="1">
                <a:solidFill>
                  <a:srgbClr val="6AAAC4"/>
                </a:solidFill>
                <a:latin typeface="Arial Narrow"/>
                <a:cs typeface="Arial Narrow"/>
              </a:rPr>
              <a:t>Trust</a:t>
            </a:r>
            <a:endParaRPr sz="2800">
              <a:latin typeface="Arial Narrow"/>
              <a:cs typeface="Arial Narrow"/>
            </a:endParaRPr>
          </a:p>
          <a:p>
            <a:pPr marL="12700" marR="186690">
              <a:lnSpc>
                <a:spcPct val="100000"/>
              </a:lnSpc>
              <a:spcBef>
                <a:spcPts val="1220"/>
              </a:spcBef>
            </a:pP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They</a:t>
            </a:r>
            <a:r>
              <a:rPr dirty="0" sz="20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deem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it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important</a:t>
            </a:r>
            <a:r>
              <a:rPr dirty="0" sz="20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to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have</a:t>
            </a:r>
            <a:r>
              <a:rPr dirty="0" sz="2000" spc="-1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trust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in</a:t>
            </a:r>
            <a:r>
              <a:rPr dirty="0" sz="2000" spc="-25">
                <a:solidFill>
                  <a:srgbClr val="F1F1F1"/>
                </a:solidFill>
                <a:latin typeface="Arial Narrow"/>
                <a:cs typeface="Arial Narrow"/>
              </a:rPr>
              <a:t> the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information</a:t>
            </a:r>
            <a:r>
              <a:rPr dirty="0" sz="2000" spc="-8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they</a:t>
            </a:r>
            <a:r>
              <a:rPr dirty="0" sz="2000" spc="-6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receive</a:t>
            </a:r>
            <a:r>
              <a:rPr dirty="0" sz="20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2000" spc="-7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indicate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20">
                <a:solidFill>
                  <a:srgbClr val="F1F1F1"/>
                </a:solidFill>
                <a:latin typeface="Arial Narrow"/>
                <a:cs typeface="Arial Narrow"/>
              </a:rPr>
              <a:t>they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have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confidence</a:t>
            </a:r>
            <a:r>
              <a:rPr dirty="0" sz="20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in</a:t>
            </a:r>
            <a:r>
              <a:rPr dirty="0" sz="20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farm</a:t>
            </a:r>
            <a:r>
              <a:rPr dirty="0" sz="2000" spc="-6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broadcasters</a:t>
            </a:r>
            <a:r>
              <a:rPr dirty="0" sz="20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25">
                <a:solidFill>
                  <a:srgbClr val="F1F1F1"/>
                </a:solidFill>
                <a:latin typeface="Arial Narrow"/>
                <a:cs typeface="Arial Narrow"/>
              </a:rPr>
              <a:t>as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trusted</a:t>
            </a:r>
            <a:r>
              <a:rPr dirty="0" sz="2000" spc="-6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sources</a:t>
            </a:r>
            <a:r>
              <a:rPr dirty="0" sz="20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of</a:t>
            </a:r>
            <a:r>
              <a:rPr dirty="0" sz="2000" spc="-6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information</a:t>
            </a:r>
            <a:r>
              <a:rPr dirty="0" sz="2000" spc="-7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who</a:t>
            </a:r>
            <a:r>
              <a:rPr dirty="0" sz="20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provide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accurate</a:t>
            </a:r>
            <a:r>
              <a:rPr dirty="0" sz="20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unbiased</a:t>
            </a:r>
            <a:r>
              <a:rPr dirty="0" sz="20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news.</a:t>
            </a:r>
            <a:endParaRPr sz="2000">
              <a:latin typeface="Arial Narrow"/>
              <a:cs typeface="Arial Narrow"/>
            </a:endParaRPr>
          </a:p>
          <a:p>
            <a:pPr marL="12700" marR="5080">
              <a:lnSpc>
                <a:spcPct val="100000"/>
              </a:lnSpc>
              <a:spcBef>
                <a:spcPts val="1205"/>
              </a:spcBef>
            </a:pP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There</a:t>
            </a:r>
            <a:r>
              <a:rPr dirty="0" sz="20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is</a:t>
            </a:r>
            <a:r>
              <a:rPr dirty="0" sz="20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an</a:t>
            </a:r>
            <a:r>
              <a:rPr dirty="0" sz="2000" spc="-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appreciation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for</a:t>
            </a:r>
            <a:r>
              <a:rPr dirty="0" sz="2000" spc="-20">
                <a:solidFill>
                  <a:srgbClr val="F1F1F1"/>
                </a:solidFill>
                <a:latin typeface="Arial Narrow"/>
                <a:cs typeface="Arial Narrow"/>
              </a:rPr>
              <a:t> farm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broadcasters'</a:t>
            </a:r>
            <a:r>
              <a:rPr dirty="0" sz="20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role</a:t>
            </a:r>
            <a:r>
              <a:rPr dirty="0" sz="20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in</a:t>
            </a:r>
            <a:r>
              <a:rPr dirty="0" sz="20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sharing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market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updates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20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global</a:t>
            </a:r>
            <a:r>
              <a:rPr dirty="0" sz="20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events.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722744" y="1083640"/>
            <a:ext cx="397510" cy="1366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800" spc="-50">
                <a:solidFill>
                  <a:srgbClr val="FFFFFF"/>
                </a:solidFill>
                <a:latin typeface="Arial"/>
                <a:cs typeface="Arial"/>
              </a:rPr>
              <a:t>“</a:t>
            </a:r>
            <a:endParaRPr sz="8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669783" y="1696973"/>
            <a:ext cx="2894965" cy="268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(Farm)</a:t>
            </a:r>
            <a:r>
              <a:rPr dirty="0" sz="2400" spc="-114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Broadcasters</a:t>
            </a:r>
            <a:r>
              <a:rPr dirty="0" sz="2400" spc="-5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spc="-25" i="1">
                <a:solidFill>
                  <a:srgbClr val="F1F1F1"/>
                </a:solidFill>
                <a:latin typeface="Arial Narrow"/>
                <a:cs typeface="Arial Narrow"/>
              </a:rPr>
              <a:t>are</a:t>
            </a:r>
            <a:r>
              <a:rPr dirty="0" sz="24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trusted</a:t>
            </a:r>
            <a:r>
              <a:rPr dirty="0" sz="2400" spc="-5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friends.</a:t>
            </a:r>
            <a:r>
              <a:rPr dirty="0" sz="24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I</a:t>
            </a:r>
            <a:r>
              <a:rPr dirty="0" sz="2400" spc="-5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spc="-20" i="1">
                <a:solidFill>
                  <a:srgbClr val="F1F1F1"/>
                </a:solidFill>
                <a:latin typeface="Arial Narrow"/>
                <a:cs typeface="Arial Narrow"/>
              </a:rPr>
              <a:t>truly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believe</a:t>
            </a:r>
            <a:r>
              <a:rPr dirty="0" sz="24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that</a:t>
            </a:r>
            <a:r>
              <a:rPr dirty="0" sz="2400" spc="-5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they</a:t>
            </a:r>
            <a:r>
              <a:rPr dirty="0" sz="2400" spc="-5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want</a:t>
            </a:r>
            <a:r>
              <a:rPr dirty="0" sz="24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spc="-25" i="1">
                <a:solidFill>
                  <a:srgbClr val="F1F1F1"/>
                </a:solidFill>
                <a:latin typeface="Arial Narrow"/>
                <a:cs typeface="Arial Narrow"/>
              </a:rPr>
              <a:t>to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tell</a:t>
            </a:r>
            <a:r>
              <a:rPr dirty="0" sz="24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you</a:t>
            </a:r>
            <a:r>
              <a:rPr dirty="0" sz="2400" spc="-2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the</a:t>
            </a:r>
            <a:r>
              <a:rPr dirty="0" sz="2400" spc="-3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true</a:t>
            </a:r>
            <a:r>
              <a:rPr dirty="0" sz="2400" spc="-4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spc="-30" i="1">
                <a:solidFill>
                  <a:srgbClr val="F1F1F1"/>
                </a:solidFill>
                <a:latin typeface="Arial Narrow"/>
                <a:cs typeface="Arial Narrow"/>
              </a:rPr>
              <a:t>story.</a:t>
            </a:r>
            <a:r>
              <a:rPr dirty="0" sz="2400" spc="-7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spc="-25" i="1">
                <a:solidFill>
                  <a:srgbClr val="F1F1F1"/>
                </a:solidFill>
                <a:latin typeface="Arial Narrow"/>
                <a:cs typeface="Arial Narrow"/>
              </a:rPr>
              <a:t>The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right</a:t>
            </a:r>
            <a:r>
              <a:rPr dirty="0" sz="2400" spc="-7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spc="-25" i="1">
                <a:solidFill>
                  <a:srgbClr val="F1F1F1"/>
                </a:solidFill>
                <a:latin typeface="Arial Narrow"/>
                <a:cs typeface="Arial Narrow"/>
              </a:rPr>
              <a:t>story.</a:t>
            </a:r>
            <a:r>
              <a:rPr dirty="0" sz="2400" spc="-7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Without</a:t>
            </a:r>
            <a:r>
              <a:rPr dirty="0" sz="2400" spc="-5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spc="-25" i="1">
                <a:solidFill>
                  <a:srgbClr val="F1F1F1"/>
                </a:solidFill>
                <a:latin typeface="Arial Narrow"/>
                <a:cs typeface="Arial Narrow"/>
              </a:rPr>
              <a:t>any </a:t>
            </a:r>
            <a:r>
              <a:rPr dirty="0" sz="2400" spc="-10" i="1">
                <a:solidFill>
                  <a:srgbClr val="F1F1F1"/>
                </a:solidFill>
                <a:latin typeface="Arial Narrow"/>
                <a:cs typeface="Arial Narrow"/>
              </a:rPr>
              <a:t>bias.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–</a:t>
            </a:r>
            <a:r>
              <a:rPr dirty="0" sz="20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Farmer</a:t>
            </a:r>
            <a:r>
              <a:rPr dirty="0" sz="20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from</a:t>
            </a:r>
            <a:r>
              <a:rPr dirty="0" sz="20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South</a:t>
            </a:r>
            <a:r>
              <a:rPr dirty="0" sz="2000" spc="-1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Dakota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33476" y="6479235"/>
            <a:ext cx="28854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spc="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Study,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Research</a:t>
            </a:r>
            <a:endParaRPr sz="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524000" y="2189988"/>
            <a:ext cx="9144000" cy="4148454"/>
          </a:xfrm>
          <a:custGeom>
            <a:avLst/>
            <a:gdLst/>
            <a:ahLst/>
            <a:cxnLst/>
            <a:rect l="l" t="t" r="r" b="b"/>
            <a:pathLst>
              <a:path w="9144000" h="4148454">
                <a:moveTo>
                  <a:pt x="9144000" y="0"/>
                </a:moveTo>
                <a:lnTo>
                  <a:pt x="0" y="0"/>
                </a:lnTo>
                <a:lnTo>
                  <a:pt x="0" y="4148328"/>
                </a:lnTo>
                <a:lnTo>
                  <a:pt x="9144000" y="4148328"/>
                </a:lnTo>
                <a:lnTo>
                  <a:pt x="9144000" y="0"/>
                </a:lnTo>
                <a:close/>
              </a:path>
            </a:pathLst>
          </a:custGeom>
          <a:solidFill>
            <a:srgbClr val="3E4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3925823" y="1031747"/>
            <a:ext cx="4562475" cy="0"/>
          </a:xfrm>
          <a:custGeom>
            <a:avLst/>
            <a:gdLst/>
            <a:ahLst/>
            <a:cxnLst/>
            <a:rect l="l" t="t" r="r" b="b"/>
            <a:pathLst>
              <a:path w="4562475" h="0">
                <a:moveTo>
                  <a:pt x="0" y="0"/>
                </a:moveTo>
                <a:lnTo>
                  <a:pt x="4561967" y="0"/>
                </a:lnTo>
              </a:path>
            </a:pathLst>
          </a:custGeom>
          <a:ln w="57150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2961258" y="1305559"/>
            <a:ext cx="62687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9588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Farm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broadcasters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dramatically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outperform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national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news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media </a:t>
            </a:r>
            <a:r>
              <a:rPr dirty="0" sz="1800">
                <a:latin typeface="Calibri"/>
                <a:cs typeface="Calibri"/>
              </a:rPr>
              <a:t>(NBC,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CBS,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etc.)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in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the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areas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of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credibility</a:t>
            </a:r>
            <a:r>
              <a:rPr dirty="0" sz="1800">
                <a:latin typeface="Calibri"/>
                <a:cs typeface="Calibri"/>
              </a:rPr>
              <a:t>,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accuracy</a:t>
            </a:r>
            <a:r>
              <a:rPr dirty="0" sz="1800">
                <a:latin typeface="Calibri"/>
                <a:cs typeface="Calibri"/>
              </a:rPr>
              <a:t>,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and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timeliness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778505" y="3288029"/>
            <a:ext cx="239712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Perceptions</a:t>
            </a:r>
            <a:r>
              <a:rPr dirty="0" sz="20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Media*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3189732" y="4396613"/>
            <a:ext cx="2286000" cy="254635"/>
            <a:chOff x="3189732" y="4396613"/>
            <a:chExt cx="2286000" cy="254635"/>
          </a:xfrm>
        </p:grpSpPr>
        <p:sp>
          <p:nvSpPr>
            <p:cNvPr id="7" name="object 7" descr=""/>
            <p:cNvSpPr/>
            <p:nvPr/>
          </p:nvSpPr>
          <p:spPr>
            <a:xfrm>
              <a:off x="3189732" y="4523232"/>
              <a:ext cx="2286000" cy="0"/>
            </a:xfrm>
            <a:custGeom>
              <a:avLst/>
              <a:gdLst/>
              <a:ahLst/>
              <a:cxnLst/>
              <a:rect l="l" t="t" r="r" b="b"/>
              <a:pathLst>
                <a:path w="2286000" h="0">
                  <a:moveTo>
                    <a:pt x="0" y="0"/>
                  </a:moveTo>
                  <a:lnTo>
                    <a:pt x="2286000" y="0"/>
                  </a:lnTo>
                </a:path>
              </a:pathLst>
            </a:custGeom>
            <a:ln w="88900">
              <a:solidFill>
                <a:srgbClr val="A2A2A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661916" y="4396740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254" y="0"/>
                  </a:moveTo>
                  <a:lnTo>
                    <a:pt x="77741" y="10007"/>
                  </a:lnTo>
                  <a:lnTo>
                    <a:pt x="37290" y="37290"/>
                  </a:lnTo>
                  <a:lnTo>
                    <a:pt x="10007" y="77741"/>
                  </a:lnTo>
                  <a:lnTo>
                    <a:pt x="0" y="127254"/>
                  </a:lnTo>
                  <a:lnTo>
                    <a:pt x="10007" y="176766"/>
                  </a:lnTo>
                  <a:lnTo>
                    <a:pt x="37290" y="217217"/>
                  </a:lnTo>
                  <a:lnTo>
                    <a:pt x="77741" y="244500"/>
                  </a:lnTo>
                  <a:lnTo>
                    <a:pt x="127254" y="254508"/>
                  </a:lnTo>
                  <a:lnTo>
                    <a:pt x="176766" y="244500"/>
                  </a:lnTo>
                  <a:lnTo>
                    <a:pt x="217217" y="217217"/>
                  </a:lnTo>
                  <a:lnTo>
                    <a:pt x="244500" y="176766"/>
                  </a:lnTo>
                  <a:lnTo>
                    <a:pt x="254508" y="127254"/>
                  </a:lnTo>
                  <a:lnTo>
                    <a:pt x="244500" y="77741"/>
                  </a:lnTo>
                  <a:lnTo>
                    <a:pt x="217217" y="37290"/>
                  </a:lnTo>
                  <a:lnTo>
                    <a:pt x="176766" y="10007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EFC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3429508" y="4396613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253" y="0"/>
                  </a:moveTo>
                  <a:lnTo>
                    <a:pt x="77688" y="10007"/>
                  </a:lnTo>
                  <a:lnTo>
                    <a:pt x="37242" y="37290"/>
                  </a:lnTo>
                  <a:lnTo>
                    <a:pt x="9989" y="77741"/>
                  </a:lnTo>
                  <a:lnTo>
                    <a:pt x="0" y="127254"/>
                  </a:lnTo>
                  <a:lnTo>
                    <a:pt x="9989" y="176766"/>
                  </a:lnTo>
                  <a:lnTo>
                    <a:pt x="37242" y="217217"/>
                  </a:lnTo>
                  <a:lnTo>
                    <a:pt x="77688" y="244500"/>
                  </a:lnTo>
                  <a:lnTo>
                    <a:pt x="127253" y="254507"/>
                  </a:lnTo>
                  <a:lnTo>
                    <a:pt x="176766" y="244500"/>
                  </a:lnTo>
                  <a:lnTo>
                    <a:pt x="217217" y="217217"/>
                  </a:lnTo>
                  <a:lnTo>
                    <a:pt x="244500" y="176766"/>
                  </a:lnTo>
                  <a:lnTo>
                    <a:pt x="254507" y="127254"/>
                  </a:lnTo>
                  <a:lnTo>
                    <a:pt x="244500" y="77741"/>
                  </a:lnTo>
                  <a:lnTo>
                    <a:pt x="217217" y="37290"/>
                  </a:lnTo>
                  <a:lnTo>
                    <a:pt x="176766" y="10007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3189732" y="5087111"/>
            <a:ext cx="2286000" cy="255904"/>
            <a:chOff x="3189732" y="5087111"/>
            <a:chExt cx="2286000" cy="255904"/>
          </a:xfrm>
        </p:grpSpPr>
        <p:sp>
          <p:nvSpPr>
            <p:cNvPr id="11" name="object 11" descr=""/>
            <p:cNvSpPr/>
            <p:nvPr/>
          </p:nvSpPr>
          <p:spPr>
            <a:xfrm>
              <a:off x="3189732" y="5215127"/>
              <a:ext cx="2286000" cy="0"/>
            </a:xfrm>
            <a:custGeom>
              <a:avLst/>
              <a:gdLst/>
              <a:ahLst/>
              <a:cxnLst/>
              <a:rect l="l" t="t" r="r" b="b"/>
              <a:pathLst>
                <a:path w="2286000" h="0">
                  <a:moveTo>
                    <a:pt x="0" y="0"/>
                  </a:moveTo>
                  <a:lnTo>
                    <a:pt x="2286000" y="0"/>
                  </a:lnTo>
                </a:path>
              </a:pathLst>
            </a:custGeom>
            <a:ln w="88900">
              <a:solidFill>
                <a:srgbClr val="A2A2A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799076" y="5087111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253" y="0"/>
                  </a:moveTo>
                  <a:lnTo>
                    <a:pt x="77741" y="10007"/>
                  </a:lnTo>
                  <a:lnTo>
                    <a:pt x="37290" y="37290"/>
                  </a:lnTo>
                  <a:lnTo>
                    <a:pt x="10007" y="77741"/>
                  </a:lnTo>
                  <a:lnTo>
                    <a:pt x="0" y="127254"/>
                  </a:lnTo>
                  <a:lnTo>
                    <a:pt x="10007" y="176766"/>
                  </a:lnTo>
                  <a:lnTo>
                    <a:pt x="37290" y="217217"/>
                  </a:lnTo>
                  <a:lnTo>
                    <a:pt x="77741" y="244500"/>
                  </a:lnTo>
                  <a:lnTo>
                    <a:pt x="127253" y="254507"/>
                  </a:lnTo>
                  <a:lnTo>
                    <a:pt x="176766" y="244500"/>
                  </a:lnTo>
                  <a:lnTo>
                    <a:pt x="217217" y="217217"/>
                  </a:lnTo>
                  <a:lnTo>
                    <a:pt x="244500" y="176766"/>
                  </a:lnTo>
                  <a:lnTo>
                    <a:pt x="254508" y="127254"/>
                  </a:lnTo>
                  <a:lnTo>
                    <a:pt x="244500" y="77741"/>
                  </a:lnTo>
                  <a:lnTo>
                    <a:pt x="217217" y="37290"/>
                  </a:lnTo>
                  <a:lnTo>
                    <a:pt x="176766" y="10007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EFC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3475228" y="5088508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254" y="0"/>
                  </a:moveTo>
                  <a:lnTo>
                    <a:pt x="77741" y="10007"/>
                  </a:lnTo>
                  <a:lnTo>
                    <a:pt x="37290" y="37290"/>
                  </a:lnTo>
                  <a:lnTo>
                    <a:pt x="10007" y="77741"/>
                  </a:lnTo>
                  <a:lnTo>
                    <a:pt x="0" y="127254"/>
                  </a:lnTo>
                  <a:lnTo>
                    <a:pt x="10007" y="176766"/>
                  </a:lnTo>
                  <a:lnTo>
                    <a:pt x="37290" y="217217"/>
                  </a:lnTo>
                  <a:lnTo>
                    <a:pt x="77741" y="244500"/>
                  </a:lnTo>
                  <a:lnTo>
                    <a:pt x="127254" y="254508"/>
                  </a:lnTo>
                  <a:lnTo>
                    <a:pt x="176766" y="244500"/>
                  </a:lnTo>
                  <a:lnTo>
                    <a:pt x="217217" y="217217"/>
                  </a:lnTo>
                  <a:lnTo>
                    <a:pt x="244500" y="176766"/>
                  </a:lnTo>
                  <a:lnTo>
                    <a:pt x="254508" y="127254"/>
                  </a:lnTo>
                  <a:lnTo>
                    <a:pt x="244500" y="77741"/>
                  </a:lnTo>
                  <a:lnTo>
                    <a:pt x="217217" y="37290"/>
                  </a:lnTo>
                  <a:lnTo>
                    <a:pt x="176766" y="10007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 descr=""/>
          <p:cNvGrpSpPr/>
          <p:nvPr/>
        </p:nvGrpSpPr>
        <p:grpSpPr>
          <a:xfrm>
            <a:off x="3189732" y="5777484"/>
            <a:ext cx="2286000" cy="255904"/>
            <a:chOff x="3189732" y="5777484"/>
            <a:chExt cx="2286000" cy="255904"/>
          </a:xfrm>
        </p:grpSpPr>
        <p:sp>
          <p:nvSpPr>
            <p:cNvPr id="15" name="object 15" descr=""/>
            <p:cNvSpPr/>
            <p:nvPr/>
          </p:nvSpPr>
          <p:spPr>
            <a:xfrm>
              <a:off x="3189732" y="5905500"/>
              <a:ext cx="2286000" cy="0"/>
            </a:xfrm>
            <a:custGeom>
              <a:avLst/>
              <a:gdLst/>
              <a:ahLst/>
              <a:cxnLst/>
              <a:rect l="l" t="t" r="r" b="b"/>
              <a:pathLst>
                <a:path w="2286000" h="0">
                  <a:moveTo>
                    <a:pt x="0" y="0"/>
                  </a:moveTo>
                  <a:lnTo>
                    <a:pt x="2286000" y="0"/>
                  </a:lnTo>
                </a:path>
              </a:pathLst>
            </a:custGeom>
            <a:ln w="88900">
              <a:solidFill>
                <a:srgbClr val="A2A2A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4616196" y="5777484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253" y="0"/>
                  </a:moveTo>
                  <a:lnTo>
                    <a:pt x="77741" y="10000"/>
                  </a:lnTo>
                  <a:lnTo>
                    <a:pt x="37290" y="37271"/>
                  </a:lnTo>
                  <a:lnTo>
                    <a:pt x="10007" y="77720"/>
                  </a:lnTo>
                  <a:lnTo>
                    <a:pt x="0" y="127253"/>
                  </a:lnTo>
                  <a:lnTo>
                    <a:pt x="10007" y="176787"/>
                  </a:lnTo>
                  <a:lnTo>
                    <a:pt x="37290" y="217236"/>
                  </a:lnTo>
                  <a:lnTo>
                    <a:pt x="77741" y="244507"/>
                  </a:lnTo>
                  <a:lnTo>
                    <a:pt x="127253" y="254507"/>
                  </a:lnTo>
                  <a:lnTo>
                    <a:pt x="176766" y="244507"/>
                  </a:lnTo>
                  <a:lnTo>
                    <a:pt x="217217" y="217236"/>
                  </a:lnTo>
                  <a:lnTo>
                    <a:pt x="244500" y="176787"/>
                  </a:lnTo>
                  <a:lnTo>
                    <a:pt x="254507" y="127253"/>
                  </a:lnTo>
                  <a:lnTo>
                    <a:pt x="244500" y="77720"/>
                  </a:lnTo>
                  <a:lnTo>
                    <a:pt x="217217" y="37271"/>
                  </a:lnTo>
                  <a:lnTo>
                    <a:pt x="176766" y="10000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EFC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3703828" y="5778881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254" y="0"/>
                  </a:moveTo>
                  <a:lnTo>
                    <a:pt x="77741" y="10000"/>
                  </a:lnTo>
                  <a:lnTo>
                    <a:pt x="37290" y="37271"/>
                  </a:lnTo>
                  <a:lnTo>
                    <a:pt x="10007" y="77720"/>
                  </a:lnTo>
                  <a:lnTo>
                    <a:pt x="0" y="127254"/>
                  </a:lnTo>
                  <a:lnTo>
                    <a:pt x="10007" y="176787"/>
                  </a:lnTo>
                  <a:lnTo>
                    <a:pt x="37290" y="217236"/>
                  </a:lnTo>
                  <a:lnTo>
                    <a:pt x="77741" y="244507"/>
                  </a:lnTo>
                  <a:lnTo>
                    <a:pt x="127254" y="254508"/>
                  </a:lnTo>
                  <a:lnTo>
                    <a:pt x="176766" y="244507"/>
                  </a:lnTo>
                  <a:lnTo>
                    <a:pt x="217217" y="217236"/>
                  </a:lnTo>
                  <a:lnTo>
                    <a:pt x="244500" y="176787"/>
                  </a:lnTo>
                  <a:lnTo>
                    <a:pt x="254508" y="127254"/>
                  </a:lnTo>
                  <a:lnTo>
                    <a:pt x="244500" y="77720"/>
                  </a:lnTo>
                  <a:lnTo>
                    <a:pt x="217217" y="37271"/>
                  </a:lnTo>
                  <a:lnTo>
                    <a:pt x="176766" y="10000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4802378" y="4834890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76%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4619497" y="5525516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68%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3431413" y="4193540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16%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3477133" y="4834890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18%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3705478" y="5525516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28%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4613147" y="3807714"/>
            <a:ext cx="881380" cy="594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Farm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broadcaster</a:t>
            </a:r>
            <a:endParaRPr sz="1400">
              <a:latin typeface="Calibri"/>
              <a:cs typeface="Calibri"/>
            </a:endParaRPr>
          </a:p>
          <a:p>
            <a:pPr marL="51435">
              <a:lnSpc>
                <a:spcPts val="1115"/>
              </a:lnSpc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70%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24" name="object 2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7395" y="3851147"/>
            <a:ext cx="144780" cy="137159"/>
          </a:xfrm>
          <a:prstGeom prst="rect">
            <a:avLst/>
          </a:prstGeom>
        </p:spPr>
      </p:pic>
      <p:sp>
        <p:nvSpPr>
          <p:cNvPr id="25" name="object 25" descr=""/>
          <p:cNvSpPr txBox="1"/>
          <p:nvPr/>
        </p:nvSpPr>
        <p:spPr>
          <a:xfrm>
            <a:off x="2975482" y="3805554"/>
            <a:ext cx="104775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1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news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6" name="object 2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5696" y="3869435"/>
            <a:ext cx="144779" cy="137159"/>
          </a:xfrm>
          <a:prstGeom prst="rect">
            <a:avLst/>
          </a:prstGeom>
        </p:spPr>
      </p:pic>
      <p:sp>
        <p:nvSpPr>
          <p:cNvPr id="27" name="object 27" descr=""/>
          <p:cNvSpPr txBox="1"/>
          <p:nvPr/>
        </p:nvSpPr>
        <p:spPr>
          <a:xfrm>
            <a:off x="2139695" y="4389196"/>
            <a:ext cx="615315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Credible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2139695" y="5009769"/>
            <a:ext cx="87693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Accurate Information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2169922" y="5727598"/>
            <a:ext cx="876935" cy="453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Timely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3287648" y="259841"/>
            <a:ext cx="562292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56585C"/>
                </a:solidFill>
              </a:rPr>
              <a:t>Farmers</a:t>
            </a:r>
            <a:r>
              <a:rPr dirty="0" sz="3600" spc="-20">
                <a:solidFill>
                  <a:srgbClr val="56585C"/>
                </a:solidFill>
              </a:rPr>
              <a:t> </a:t>
            </a:r>
            <a:r>
              <a:rPr dirty="0" sz="3600" spc="-25">
                <a:solidFill>
                  <a:srgbClr val="56585C"/>
                </a:solidFill>
              </a:rPr>
              <a:t>Trust</a:t>
            </a:r>
            <a:r>
              <a:rPr dirty="0" sz="3600" spc="-120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Ag</a:t>
            </a:r>
            <a:r>
              <a:rPr dirty="0" sz="3600" spc="-15">
                <a:solidFill>
                  <a:srgbClr val="56585C"/>
                </a:solidFill>
              </a:rPr>
              <a:t> </a:t>
            </a:r>
            <a:r>
              <a:rPr dirty="0" sz="3600" spc="-10">
                <a:solidFill>
                  <a:srgbClr val="56585C"/>
                </a:solidFill>
              </a:rPr>
              <a:t>Broadcasters</a:t>
            </a:r>
            <a:endParaRPr sz="3600"/>
          </a:p>
        </p:txBody>
      </p:sp>
      <p:grpSp>
        <p:nvGrpSpPr>
          <p:cNvPr id="31" name="object 31" descr=""/>
          <p:cNvGrpSpPr/>
          <p:nvPr/>
        </p:nvGrpSpPr>
        <p:grpSpPr>
          <a:xfrm>
            <a:off x="6451091" y="3642359"/>
            <a:ext cx="3663950" cy="1905635"/>
            <a:chOff x="6451091" y="3642359"/>
            <a:chExt cx="3663950" cy="1905635"/>
          </a:xfrm>
        </p:grpSpPr>
        <p:sp>
          <p:nvSpPr>
            <p:cNvPr id="32" name="object 32" descr=""/>
            <p:cNvSpPr/>
            <p:nvPr/>
          </p:nvSpPr>
          <p:spPr>
            <a:xfrm>
              <a:off x="6749796" y="3764279"/>
              <a:ext cx="2717800" cy="1778635"/>
            </a:xfrm>
            <a:custGeom>
              <a:avLst/>
              <a:gdLst/>
              <a:ahLst/>
              <a:cxnLst/>
              <a:rect l="l" t="t" r="r" b="b"/>
              <a:pathLst>
                <a:path w="2717800" h="1778635">
                  <a:moveTo>
                    <a:pt x="274320" y="170688"/>
                  </a:moveTo>
                  <a:lnTo>
                    <a:pt x="0" y="170688"/>
                  </a:lnTo>
                  <a:lnTo>
                    <a:pt x="0" y="1778508"/>
                  </a:lnTo>
                  <a:lnTo>
                    <a:pt x="274320" y="1778508"/>
                  </a:lnTo>
                  <a:lnTo>
                    <a:pt x="274320" y="170688"/>
                  </a:lnTo>
                  <a:close/>
                </a:path>
                <a:path w="2717800" h="1778635">
                  <a:moveTo>
                    <a:pt x="1496568" y="0"/>
                  </a:moveTo>
                  <a:lnTo>
                    <a:pt x="1222248" y="0"/>
                  </a:lnTo>
                  <a:lnTo>
                    <a:pt x="1222248" y="1778508"/>
                  </a:lnTo>
                  <a:lnTo>
                    <a:pt x="1496568" y="1778508"/>
                  </a:lnTo>
                  <a:lnTo>
                    <a:pt x="1496568" y="0"/>
                  </a:lnTo>
                  <a:close/>
                </a:path>
                <a:path w="2717800" h="1778635">
                  <a:moveTo>
                    <a:pt x="2717292" y="219456"/>
                  </a:moveTo>
                  <a:lnTo>
                    <a:pt x="2442972" y="219456"/>
                  </a:lnTo>
                  <a:lnTo>
                    <a:pt x="2442972" y="1778508"/>
                  </a:lnTo>
                  <a:lnTo>
                    <a:pt x="2717292" y="1778508"/>
                  </a:lnTo>
                  <a:lnTo>
                    <a:pt x="2717292" y="219456"/>
                  </a:lnTo>
                  <a:close/>
                </a:path>
              </a:pathLst>
            </a:custGeom>
            <a:solidFill>
              <a:srgbClr val="EFC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7098792" y="3642359"/>
              <a:ext cx="2715895" cy="1900555"/>
            </a:xfrm>
            <a:custGeom>
              <a:avLst/>
              <a:gdLst/>
              <a:ahLst/>
              <a:cxnLst/>
              <a:rect l="l" t="t" r="r" b="b"/>
              <a:pathLst>
                <a:path w="2715895" h="1900554">
                  <a:moveTo>
                    <a:pt x="272796" y="146304"/>
                  </a:moveTo>
                  <a:lnTo>
                    <a:pt x="0" y="146304"/>
                  </a:lnTo>
                  <a:lnTo>
                    <a:pt x="0" y="1900428"/>
                  </a:lnTo>
                  <a:lnTo>
                    <a:pt x="272796" y="1900428"/>
                  </a:lnTo>
                  <a:lnTo>
                    <a:pt x="272796" y="146304"/>
                  </a:lnTo>
                  <a:close/>
                </a:path>
                <a:path w="2715895" h="1900554">
                  <a:moveTo>
                    <a:pt x="1495044" y="0"/>
                  </a:moveTo>
                  <a:lnTo>
                    <a:pt x="1220724" y="0"/>
                  </a:lnTo>
                  <a:lnTo>
                    <a:pt x="1220724" y="1900428"/>
                  </a:lnTo>
                  <a:lnTo>
                    <a:pt x="1495044" y="1900428"/>
                  </a:lnTo>
                  <a:lnTo>
                    <a:pt x="1495044" y="0"/>
                  </a:lnTo>
                  <a:close/>
                </a:path>
                <a:path w="2715895" h="1900554">
                  <a:moveTo>
                    <a:pt x="2715768" y="195072"/>
                  </a:moveTo>
                  <a:lnTo>
                    <a:pt x="2442972" y="195072"/>
                  </a:lnTo>
                  <a:lnTo>
                    <a:pt x="2442972" y="1900428"/>
                  </a:lnTo>
                  <a:lnTo>
                    <a:pt x="2715768" y="1900428"/>
                  </a:lnTo>
                  <a:lnTo>
                    <a:pt x="2715768" y="195072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6451091" y="5542787"/>
              <a:ext cx="3663950" cy="0"/>
            </a:xfrm>
            <a:custGeom>
              <a:avLst/>
              <a:gdLst/>
              <a:ahLst/>
              <a:cxnLst/>
              <a:rect l="l" t="t" r="r" b="b"/>
              <a:pathLst>
                <a:path w="3663950" h="0">
                  <a:moveTo>
                    <a:pt x="0" y="0"/>
                  </a:moveTo>
                  <a:lnTo>
                    <a:pt x="3663696" y="0"/>
                  </a:lnTo>
                </a:path>
              </a:pathLst>
            </a:custGeom>
            <a:ln w="9525">
              <a:solidFill>
                <a:srgbClr val="E0E3E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 descr=""/>
          <p:cNvSpPr txBox="1"/>
          <p:nvPr/>
        </p:nvSpPr>
        <p:spPr>
          <a:xfrm>
            <a:off x="6763511" y="3681221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66%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7985125" y="3510533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73%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9206738" y="3729990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64%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7111238" y="3534917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72%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8332978" y="3388614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78%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9554844" y="3583685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70%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6729348" y="5612993"/>
            <a:ext cx="6781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Are</a:t>
            </a:r>
            <a:r>
              <a:rPr dirty="0" sz="1200" spc="-4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 Narrow"/>
                <a:cs typeface="Arial Narrow"/>
              </a:rPr>
              <a:t>credible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9082785" y="5612993"/>
            <a:ext cx="858519" cy="38354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14300" marR="5080" indent="-114300">
              <a:lnSpc>
                <a:spcPts val="1380"/>
              </a:lnSpc>
              <a:spcBef>
                <a:spcPts val="195"/>
              </a:spcBef>
            </a:pP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Provides</a:t>
            </a:r>
            <a:r>
              <a:rPr dirty="0" sz="1200" spc="-6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 Narrow"/>
                <a:cs typeface="Arial Narrow"/>
              </a:rPr>
              <a:t>timely information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3" name="object 43" descr=""/>
          <p:cNvSpPr/>
          <p:nvPr/>
        </p:nvSpPr>
        <p:spPr>
          <a:xfrm>
            <a:off x="7839456" y="6143244"/>
            <a:ext cx="76200" cy="78105"/>
          </a:xfrm>
          <a:custGeom>
            <a:avLst/>
            <a:gdLst/>
            <a:ahLst/>
            <a:cxnLst/>
            <a:rect l="l" t="t" r="r" b="b"/>
            <a:pathLst>
              <a:path w="76200" h="78104">
                <a:moveTo>
                  <a:pt x="76200" y="0"/>
                </a:moveTo>
                <a:lnTo>
                  <a:pt x="0" y="0"/>
                </a:lnTo>
                <a:lnTo>
                  <a:pt x="0" y="77723"/>
                </a:lnTo>
                <a:lnTo>
                  <a:pt x="76200" y="77723"/>
                </a:lnTo>
                <a:lnTo>
                  <a:pt x="76200" y="0"/>
                </a:lnTo>
                <a:close/>
              </a:path>
            </a:pathLst>
          </a:custGeom>
          <a:solidFill>
            <a:srgbClr val="EFC2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8538971" y="6143244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4">
                <a:moveTo>
                  <a:pt x="77724" y="0"/>
                </a:moveTo>
                <a:lnTo>
                  <a:pt x="0" y="0"/>
                </a:lnTo>
                <a:lnTo>
                  <a:pt x="0" y="77723"/>
                </a:lnTo>
                <a:lnTo>
                  <a:pt x="77724" y="77723"/>
                </a:lnTo>
                <a:lnTo>
                  <a:pt x="7772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 txBox="1"/>
          <p:nvPr/>
        </p:nvSpPr>
        <p:spPr>
          <a:xfrm>
            <a:off x="7784845" y="5612993"/>
            <a:ext cx="1091565" cy="66357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90500" marR="86360" indent="-190500">
              <a:lnSpc>
                <a:spcPts val="1380"/>
              </a:lnSpc>
              <a:spcBef>
                <a:spcPts val="195"/>
              </a:spcBef>
            </a:pP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Provides</a:t>
            </a:r>
            <a:r>
              <a:rPr dirty="0" sz="1200" spc="-6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 Narrow"/>
                <a:cs typeface="Arial Narrow"/>
              </a:rPr>
              <a:t>accurate information</a:t>
            </a:r>
            <a:endParaRPr sz="1200">
              <a:latin typeface="Arial Narrow"/>
              <a:cs typeface="Arial Narrow"/>
            </a:endParaRPr>
          </a:p>
          <a:p>
            <a:pPr marL="165735">
              <a:lnSpc>
                <a:spcPct val="100000"/>
              </a:lnSpc>
              <a:spcBef>
                <a:spcPts val="725"/>
              </a:spcBef>
              <a:tabLst>
                <a:tab pos="866775" algn="l"/>
              </a:tabLst>
            </a:pPr>
            <a:r>
              <a:rPr dirty="0" sz="1200" spc="-10">
                <a:solidFill>
                  <a:srgbClr val="FFFFFF"/>
                </a:solidFill>
                <a:latin typeface="Arial Narrow"/>
                <a:cs typeface="Arial Narrow"/>
              </a:rPr>
              <a:t>18-</a:t>
            </a: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54</a:t>
            </a: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55+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6909561" y="2887726"/>
            <a:ext cx="276415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Ag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Broadcaster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Credibility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1716913" y="2372105"/>
            <a:ext cx="46710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(Farm)</a:t>
            </a:r>
            <a:r>
              <a:rPr dirty="0" sz="1200" spc="-1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Broadcasters</a:t>
            </a:r>
            <a:r>
              <a:rPr dirty="0" sz="1200" spc="-3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200" spc="-2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trusted</a:t>
            </a:r>
            <a:r>
              <a:rPr dirty="0" sz="1200" spc="-3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friends.</a:t>
            </a:r>
            <a:r>
              <a:rPr dirty="0" sz="1200" spc="-4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200" spc="-2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truly</a:t>
            </a:r>
            <a:r>
              <a:rPr dirty="0" sz="1200" spc="-1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believe</a:t>
            </a:r>
            <a:r>
              <a:rPr dirty="0" sz="1200" spc="-3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200" spc="-2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1200" spc="-2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want</a:t>
            </a:r>
            <a:r>
              <a:rPr dirty="0" sz="1200" spc="-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200" spc="-3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20" i="1">
                <a:solidFill>
                  <a:srgbClr val="FFFFFF"/>
                </a:solidFill>
                <a:latin typeface="Calibri"/>
                <a:cs typeface="Calibri"/>
              </a:rPr>
              <a:t>tell</a:t>
            </a:r>
            <a:r>
              <a:rPr dirty="0" sz="1200" spc="-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1200" spc="-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200" spc="-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true</a:t>
            </a:r>
            <a:r>
              <a:rPr dirty="0" sz="1200" spc="-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story.</a:t>
            </a:r>
            <a:r>
              <a:rPr dirty="0" sz="1200" spc="-3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200" spc="-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right</a:t>
            </a:r>
            <a:r>
              <a:rPr dirty="0" sz="1200" spc="-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story.</a:t>
            </a:r>
            <a:r>
              <a:rPr dirty="0" sz="1200" spc="-3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Without</a:t>
            </a:r>
            <a:r>
              <a:rPr dirty="0" sz="1200" spc="-2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any</a:t>
            </a:r>
            <a:r>
              <a:rPr dirty="0" sz="1200" spc="-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FFFFFF"/>
                </a:solidFill>
                <a:latin typeface="Calibri"/>
                <a:cs typeface="Calibri"/>
              </a:rPr>
              <a:t>bias.</a:t>
            </a:r>
            <a:r>
              <a:rPr dirty="0" sz="1200" spc="-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Farmer</a:t>
            </a:r>
            <a:r>
              <a:rPr dirty="0" sz="12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12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</a:rPr>
              <a:t>South Dakota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694436" y="6474358"/>
            <a:ext cx="2045335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5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Study</a:t>
            </a:r>
            <a:endParaRPr sz="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634"/>
            <a:chOff x="0" y="0"/>
            <a:chExt cx="12192000" cy="685863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79776" y="0"/>
              <a:ext cx="9412224" cy="6857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785471" y="0"/>
              <a:ext cx="9406890" cy="6858000"/>
            </a:xfrm>
            <a:custGeom>
              <a:avLst/>
              <a:gdLst/>
              <a:ahLst/>
              <a:cxnLst/>
              <a:rect l="l" t="t" r="r" b="b"/>
              <a:pathLst>
                <a:path w="9406890" h="6858000">
                  <a:moveTo>
                    <a:pt x="9406527" y="0"/>
                  </a:moveTo>
                  <a:lnTo>
                    <a:pt x="0" y="0"/>
                  </a:lnTo>
                  <a:lnTo>
                    <a:pt x="6408057" y="6858000"/>
                  </a:lnTo>
                  <a:lnTo>
                    <a:pt x="9406527" y="6858000"/>
                  </a:lnTo>
                  <a:lnTo>
                    <a:pt x="9406527" y="0"/>
                  </a:lnTo>
                  <a:close/>
                </a:path>
              </a:pathLst>
            </a:custGeom>
            <a:solidFill>
              <a:srgbClr val="1A3743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2302" y="4542866"/>
            <a:ext cx="4650740" cy="1590040"/>
          </a:xfrm>
          <a:prstGeom prst="rect"/>
        </p:spPr>
        <p:txBody>
          <a:bodyPr wrap="square" lIns="0" tIns="106045" rIns="0" bIns="0" rtlCol="0" vert="horz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dirty="0" sz="5400" spc="-10">
                <a:solidFill>
                  <a:srgbClr val="FFFFFF"/>
                </a:solidFill>
              </a:rPr>
              <a:t>ADVERTISING EFFECTIVENESS</a:t>
            </a:r>
            <a:endParaRPr sz="5400"/>
          </a:p>
        </p:txBody>
      </p:sp>
      <p:sp>
        <p:nvSpPr>
          <p:cNvPr id="6" name="object 6" descr=""/>
          <p:cNvSpPr/>
          <p:nvPr/>
        </p:nvSpPr>
        <p:spPr>
          <a:xfrm>
            <a:off x="3252215" y="0"/>
            <a:ext cx="6423025" cy="6858000"/>
          </a:xfrm>
          <a:custGeom>
            <a:avLst/>
            <a:gdLst/>
            <a:ahLst/>
            <a:cxnLst/>
            <a:rect l="l" t="t" r="r" b="b"/>
            <a:pathLst>
              <a:path w="6423025" h="6858000">
                <a:moveTo>
                  <a:pt x="0" y="0"/>
                </a:moveTo>
                <a:lnTo>
                  <a:pt x="6422644" y="6857574"/>
                </a:lnTo>
              </a:path>
            </a:pathLst>
          </a:custGeom>
          <a:ln w="15875">
            <a:solidFill>
              <a:srgbClr val="8D9CA1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323715" y="2538476"/>
            <a:ext cx="5213350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farm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radio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listeners have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visited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website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after </a:t>
            </a:r>
            <a:r>
              <a:rPr dirty="0" sz="2000">
                <a:latin typeface="Calibri"/>
                <a:cs typeface="Calibri"/>
              </a:rPr>
              <a:t>hearing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advertiser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messages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on</a:t>
            </a:r>
            <a:r>
              <a:rPr dirty="0" sz="2000" spc="-7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radio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4568952" y="1159763"/>
            <a:ext cx="3054985" cy="0"/>
          </a:xfrm>
          <a:custGeom>
            <a:avLst/>
            <a:gdLst/>
            <a:ahLst/>
            <a:cxnLst/>
            <a:rect l="l" t="t" r="r" b="b"/>
            <a:pathLst>
              <a:path w="3054984" h="0">
                <a:moveTo>
                  <a:pt x="0" y="0"/>
                </a:moveTo>
                <a:lnTo>
                  <a:pt x="3054984" y="0"/>
                </a:lnTo>
              </a:path>
            </a:pathLst>
          </a:custGeom>
          <a:ln w="57150">
            <a:solidFill>
              <a:srgbClr val="A3531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605405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56585C"/>
                </a:solidFill>
              </a:rPr>
              <a:t>Ag</a:t>
            </a:r>
            <a:r>
              <a:rPr dirty="0" sz="3600" spc="-30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Radio</a:t>
            </a:r>
            <a:r>
              <a:rPr dirty="0" sz="3600" spc="-40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Drives</a:t>
            </a:r>
            <a:r>
              <a:rPr dirty="0" sz="3600" spc="-30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Listeners</a:t>
            </a:r>
            <a:r>
              <a:rPr dirty="0" sz="3600" spc="-40">
                <a:solidFill>
                  <a:srgbClr val="56585C"/>
                </a:solidFill>
              </a:rPr>
              <a:t> </a:t>
            </a:r>
            <a:r>
              <a:rPr dirty="0" sz="3600" spc="-10">
                <a:solidFill>
                  <a:srgbClr val="56585C"/>
                </a:solidFill>
              </a:rPr>
              <a:t>Online</a:t>
            </a:r>
            <a:endParaRPr sz="3600"/>
          </a:p>
        </p:txBody>
      </p:sp>
      <p:sp>
        <p:nvSpPr>
          <p:cNvPr id="5" name="object 5" descr=""/>
          <p:cNvSpPr txBox="1"/>
          <p:nvPr/>
        </p:nvSpPr>
        <p:spPr>
          <a:xfrm>
            <a:off x="2345182" y="2181555"/>
            <a:ext cx="1796414" cy="1245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0" spc="-25" b="1">
                <a:solidFill>
                  <a:srgbClr val="28903A"/>
                </a:solidFill>
                <a:latin typeface="Calibri"/>
                <a:cs typeface="Calibri"/>
              </a:rPr>
              <a:t>58%</a:t>
            </a:r>
            <a:endParaRPr sz="80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077592" y="2010918"/>
            <a:ext cx="171958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i="1">
                <a:latin typeface="Calibri"/>
                <a:cs typeface="Calibri"/>
              </a:rPr>
              <a:t>Research</a:t>
            </a:r>
            <a:r>
              <a:rPr dirty="0" sz="2000" spc="-70" i="1">
                <a:latin typeface="Calibri"/>
                <a:cs typeface="Calibri"/>
              </a:rPr>
              <a:t> </a:t>
            </a:r>
            <a:r>
              <a:rPr dirty="0" sz="2000" spc="-10" i="1">
                <a:latin typeface="Calibri"/>
                <a:cs typeface="Calibri"/>
              </a:rPr>
              <a:t>shows,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1972665" y="3903687"/>
            <a:ext cx="1056005" cy="1056640"/>
          </a:xfrm>
          <a:custGeom>
            <a:avLst/>
            <a:gdLst/>
            <a:ahLst/>
            <a:cxnLst/>
            <a:rect l="l" t="t" r="r" b="b"/>
            <a:pathLst>
              <a:path w="1056005" h="1056639">
                <a:moveTo>
                  <a:pt x="263918" y="818591"/>
                </a:moveTo>
                <a:lnTo>
                  <a:pt x="261848" y="808316"/>
                </a:lnTo>
                <a:lnTo>
                  <a:pt x="256184" y="799922"/>
                </a:lnTo>
                <a:lnTo>
                  <a:pt x="247802" y="794258"/>
                </a:lnTo>
                <a:lnTo>
                  <a:pt x="237528" y="792187"/>
                </a:lnTo>
                <a:lnTo>
                  <a:pt x="227253" y="794258"/>
                </a:lnTo>
                <a:lnTo>
                  <a:pt x="218859" y="799922"/>
                </a:lnTo>
                <a:lnTo>
                  <a:pt x="213207" y="808316"/>
                </a:lnTo>
                <a:lnTo>
                  <a:pt x="211137" y="818591"/>
                </a:lnTo>
                <a:lnTo>
                  <a:pt x="213207" y="828865"/>
                </a:lnTo>
                <a:lnTo>
                  <a:pt x="218859" y="837260"/>
                </a:lnTo>
                <a:lnTo>
                  <a:pt x="227253" y="842924"/>
                </a:lnTo>
                <a:lnTo>
                  <a:pt x="237528" y="844994"/>
                </a:lnTo>
                <a:lnTo>
                  <a:pt x="247802" y="842924"/>
                </a:lnTo>
                <a:lnTo>
                  <a:pt x="256184" y="837260"/>
                </a:lnTo>
                <a:lnTo>
                  <a:pt x="261848" y="828865"/>
                </a:lnTo>
                <a:lnTo>
                  <a:pt x="263918" y="818591"/>
                </a:lnTo>
                <a:close/>
              </a:path>
              <a:path w="1056005" h="1056639">
                <a:moveTo>
                  <a:pt x="1055674" y="369658"/>
                </a:moveTo>
                <a:lnTo>
                  <a:pt x="1051509" y="349161"/>
                </a:lnTo>
                <a:lnTo>
                  <a:pt x="1040168" y="332359"/>
                </a:lnTo>
                <a:lnTo>
                  <a:pt x="1023378" y="321017"/>
                </a:lnTo>
                <a:lnTo>
                  <a:pt x="1002880" y="316852"/>
                </a:lnTo>
                <a:lnTo>
                  <a:pt x="950099" y="316852"/>
                </a:lnTo>
                <a:lnTo>
                  <a:pt x="950099" y="422478"/>
                </a:lnTo>
                <a:lnTo>
                  <a:pt x="950099" y="580923"/>
                </a:lnTo>
                <a:lnTo>
                  <a:pt x="950099" y="950633"/>
                </a:lnTo>
                <a:lnTo>
                  <a:pt x="475056" y="950633"/>
                </a:lnTo>
                <a:lnTo>
                  <a:pt x="475056" y="897813"/>
                </a:lnTo>
                <a:lnTo>
                  <a:pt x="950099" y="897813"/>
                </a:lnTo>
                <a:lnTo>
                  <a:pt x="950099" y="844994"/>
                </a:lnTo>
                <a:lnTo>
                  <a:pt x="475056" y="844994"/>
                </a:lnTo>
                <a:lnTo>
                  <a:pt x="475056" y="792187"/>
                </a:lnTo>
                <a:lnTo>
                  <a:pt x="950099" y="792187"/>
                </a:lnTo>
                <a:lnTo>
                  <a:pt x="950099" y="739368"/>
                </a:lnTo>
                <a:lnTo>
                  <a:pt x="475056" y="739368"/>
                </a:lnTo>
                <a:lnTo>
                  <a:pt x="475056" y="686549"/>
                </a:lnTo>
                <a:lnTo>
                  <a:pt x="950099" y="686549"/>
                </a:lnTo>
                <a:lnTo>
                  <a:pt x="950099" y="580923"/>
                </a:lnTo>
                <a:lnTo>
                  <a:pt x="369481" y="580923"/>
                </a:lnTo>
                <a:lnTo>
                  <a:pt x="369481" y="818591"/>
                </a:lnTo>
                <a:lnTo>
                  <a:pt x="362724" y="860209"/>
                </a:lnTo>
                <a:lnTo>
                  <a:pt x="343941" y="896442"/>
                </a:lnTo>
                <a:lnTo>
                  <a:pt x="315328" y="925068"/>
                </a:lnTo>
                <a:lnTo>
                  <a:pt x="279120" y="943864"/>
                </a:lnTo>
                <a:lnTo>
                  <a:pt x="237528" y="950633"/>
                </a:lnTo>
                <a:lnTo>
                  <a:pt x="195935" y="943864"/>
                </a:lnTo>
                <a:lnTo>
                  <a:pt x="159715" y="925068"/>
                </a:lnTo>
                <a:lnTo>
                  <a:pt x="131114" y="896442"/>
                </a:lnTo>
                <a:lnTo>
                  <a:pt x="112318" y="860209"/>
                </a:lnTo>
                <a:lnTo>
                  <a:pt x="105562" y="818591"/>
                </a:lnTo>
                <a:lnTo>
                  <a:pt x="112318" y="776973"/>
                </a:lnTo>
                <a:lnTo>
                  <a:pt x="131114" y="740740"/>
                </a:lnTo>
                <a:lnTo>
                  <a:pt x="159715" y="712114"/>
                </a:lnTo>
                <a:lnTo>
                  <a:pt x="195935" y="693318"/>
                </a:lnTo>
                <a:lnTo>
                  <a:pt x="237528" y="686549"/>
                </a:lnTo>
                <a:lnTo>
                  <a:pt x="279120" y="693318"/>
                </a:lnTo>
                <a:lnTo>
                  <a:pt x="315328" y="712114"/>
                </a:lnTo>
                <a:lnTo>
                  <a:pt x="343941" y="740740"/>
                </a:lnTo>
                <a:lnTo>
                  <a:pt x="362724" y="776973"/>
                </a:lnTo>
                <a:lnTo>
                  <a:pt x="369481" y="818591"/>
                </a:lnTo>
                <a:lnTo>
                  <a:pt x="369481" y="580923"/>
                </a:lnTo>
                <a:lnTo>
                  <a:pt x="105562" y="580923"/>
                </a:lnTo>
                <a:lnTo>
                  <a:pt x="105562" y="422478"/>
                </a:lnTo>
                <a:lnTo>
                  <a:pt x="950099" y="422478"/>
                </a:lnTo>
                <a:lnTo>
                  <a:pt x="950099" y="316852"/>
                </a:lnTo>
                <a:lnTo>
                  <a:pt x="409308" y="95021"/>
                </a:lnTo>
                <a:lnTo>
                  <a:pt x="290309" y="46215"/>
                </a:lnTo>
                <a:lnTo>
                  <a:pt x="284099" y="27851"/>
                </a:lnTo>
                <a:lnTo>
                  <a:pt x="272326" y="13208"/>
                </a:lnTo>
                <a:lnTo>
                  <a:pt x="256349" y="3505"/>
                </a:lnTo>
                <a:lnTo>
                  <a:pt x="237528" y="0"/>
                </a:lnTo>
                <a:lnTo>
                  <a:pt x="217030" y="4165"/>
                </a:lnTo>
                <a:lnTo>
                  <a:pt x="200240" y="15519"/>
                </a:lnTo>
                <a:lnTo>
                  <a:pt x="188899" y="32308"/>
                </a:lnTo>
                <a:lnTo>
                  <a:pt x="184746" y="52819"/>
                </a:lnTo>
                <a:lnTo>
                  <a:pt x="188899" y="73291"/>
                </a:lnTo>
                <a:lnTo>
                  <a:pt x="200240" y="90081"/>
                </a:lnTo>
                <a:lnTo>
                  <a:pt x="217030" y="101422"/>
                </a:lnTo>
                <a:lnTo>
                  <a:pt x="237528" y="105587"/>
                </a:lnTo>
                <a:lnTo>
                  <a:pt x="246367" y="104863"/>
                </a:lnTo>
                <a:lnTo>
                  <a:pt x="254838" y="102781"/>
                </a:lnTo>
                <a:lnTo>
                  <a:pt x="262572" y="99466"/>
                </a:lnTo>
                <a:lnTo>
                  <a:pt x="269189" y="95021"/>
                </a:lnTo>
                <a:lnTo>
                  <a:pt x="810221" y="316852"/>
                </a:lnTo>
                <a:lnTo>
                  <a:pt x="52781" y="316852"/>
                </a:lnTo>
                <a:lnTo>
                  <a:pt x="32283" y="321017"/>
                </a:lnTo>
                <a:lnTo>
                  <a:pt x="15506" y="332359"/>
                </a:lnTo>
                <a:lnTo>
                  <a:pt x="4165" y="349161"/>
                </a:lnTo>
                <a:lnTo>
                  <a:pt x="0" y="369658"/>
                </a:lnTo>
                <a:lnTo>
                  <a:pt x="0" y="1003439"/>
                </a:lnTo>
                <a:lnTo>
                  <a:pt x="4165" y="1023950"/>
                </a:lnTo>
                <a:lnTo>
                  <a:pt x="15506" y="1040752"/>
                </a:lnTo>
                <a:lnTo>
                  <a:pt x="32283" y="1052093"/>
                </a:lnTo>
                <a:lnTo>
                  <a:pt x="52781" y="1056259"/>
                </a:lnTo>
                <a:lnTo>
                  <a:pt x="1002880" y="1056259"/>
                </a:lnTo>
                <a:lnTo>
                  <a:pt x="1023378" y="1052093"/>
                </a:lnTo>
                <a:lnTo>
                  <a:pt x="1040168" y="1040752"/>
                </a:lnTo>
                <a:lnTo>
                  <a:pt x="1051509" y="1023950"/>
                </a:lnTo>
                <a:lnTo>
                  <a:pt x="1055674" y="1003439"/>
                </a:lnTo>
                <a:lnTo>
                  <a:pt x="1055674" y="950633"/>
                </a:lnTo>
                <a:lnTo>
                  <a:pt x="1055674" y="897813"/>
                </a:lnTo>
                <a:lnTo>
                  <a:pt x="1055674" y="422478"/>
                </a:lnTo>
                <a:lnTo>
                  <a:pt x="1055674" y="3696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4314355" y="4193400"/>
            <a:ext cx="972185" cy="659130"/>
          </a:xfrm>
          <a:custGeom>
            <a:avLst/>
            <a:gdLst/>
            <a:ahLst/>
            <a:cxnLst/>
            <a:rect l="l" t="t" r="r" b="b"/>
            <a:pathLst>
              <a:path w="972185" h="659129">
                <a:moveTo>
                  <a:pt x="686092" y="329323"/>
                </a:moveTo>
                <a:lnTo>
                  <a:pt x="684453" y="314998"/>
                </a:lnTo>
                <a:lnTo>
                  <a:pt x="680808" y="283362"/>
                </a:lnTo>
                <a:lnTo>
                  <a:pt x="665759" y="241160"/>
                </a:lnTo>
                <a:lnTo>
                  <a:pt x="653656" y="222097"/>
                </a:lnTo>
                <a:lnTo>
                  <a:pt x="653656" y="314998"/>
                </a:lnTo>
                <a:lnTo>
                  <a:pt x="653656" y="343636"/>
                </a:lnTo>
                <a:lnTo>
                  <a:pt x="644385" y="386308"/>
                </a:lnTo>
                <a:lnTo>
                  <a:pt x="625055" y="424307"/>
                </a:lnTo>
                <a:lnTo>
                  <a:pt x="597027" y="456018"/>
                </a:lnTo>
                <a:lnTo>
                  <a:pt x="561746" y="479869"/>
                </a:lnTo>
                <a:lnTo>
                  <a:pt x="520573" y="494271"/>
                </a:lnTo>
                <a:lnTo>
                  <a:pt x="537743" y="474078"/>
                </a:lnTo>
                <a:lnTo>
                  <a:pt x="548309" y="461645"/>
                </a:lnTo>
                <a:lnTo>
                  <a:pt x="570141" y="425157"/>
                </a:lnTo>
                <a:lnTo>
                  <a:pt x="585647" y="385711"/>
                </a:lnTo>
                <a:lnTo>
                  <a:pt x="585711" y="385546"/>
                </a:lnTo>
                <a:lnTo>
                  <a:pt x="594614" y="343636"/>
                </a:lnTo>
                <a:lnTo>
                  <a:pt x="653656" y="343636"/>
                </a:lnTo>
                <a:lnTo>
                  <a:pt x="653656" y="314998"/>
                </a:lnTo>
                <a:lnTo>
                  <a:pt x="594614" y="314998"/>
                </a:lnTo>
                <a:lnTo>
                  <a:pt x="585711" y="273202"/>
                </a:lnTo>
                <a:lnTo>
                  <a:pt x="570230" y="233667"/>
                </a:lnTo>
                <a:lnTo>
                  <a:pt x="565886" y="226377"/>
                </a:lnTo>
                <a:lnTo>
                  <a:pt x="565886" y="314998"/>
                </a:lnTo>
                <a:lnTo>
                  <a:pt x="565886" y="343636"/>
                </a:lnTo>
                <a:lnTo>
                  <a:pt x="557428" y="379869"/>
                </a:lnTo>
                <a:lnTo>
                  <a:pt x="543471" y="414096"/>
                </a:lnTo>
                <a:lnTo>
                  <a:pt x="524319" y="445706"/>
                </a:lnTo>
                <a:lnTo>
                  <a:pt x="500278" y="474078"/>
                </a:lnTo>
                <a:lnTo>
                  <a:pt x="500278" y="472503"/>
                </a:lnTo>
                <a:lnTo>
                  <a:pt x="500278" y="343636"/>
                </a:lnTo>
                <a:lnTo>
                  <a:pt x="565886" y="343636"/>
                </a:lnTo>
                <a:lnTo>
                  <a:pt x="565886" y="314998"/>
                </a:lnTo>
                <a:lnTo>
                  <a:pt x="500278" y="314998"/>
                </a:lnTo>
                <a:lnTo>
                  <a:pt x="500278" y="186143"/>
                </a:lnTo>
                <a:lnTo>
                  <a:pt x="500278" y="184416"/>
                </a:lnTo>
                <a:lnTo>
                  <a:pt x="524332" y="212813"/>
                </a:lnTo>
                <a:lnTo>
                  <a:pt x="543496" y="244462"/>
                </a:lnTo>
                <a:lnTo>
                  <a:pt x="557453" y="278726"/>
                </a:lnTo>
                <a:lnTo>
                  <a:pt x="565886" y="314998"/>
                </a:lnTo>
                <a:lnTo>
                  <a:pt x="565886" y="226377"/>
                </a:lnTo>
                <a:lnTo>
                  <a:pt x="548525" y="197180"/>
                </a:lnTo>
                <a:lnTo>
                  <a:pt x="537781" y="184416"/>
                </a:lnTo>
                <a:lnTo>
                  <a:pt x="521004" y="164515"/>
                </a:lnTo>
                <a:lnTo>
                  <a:pt x="562038" y="178981"/>
                </a:lnTo>
                <a:lnTo>
                  <a:pt x="597217" y="202831"/>
                </a:lnTo>
                <a:lnTo>
                  <a:pt x="625132" y="234518"/>
                </a:lnTo>
                <a:lnTo>
                  <a:pt x="644410" y="272427"/>
                </a:lnTo>
                <a:lnTo>
                  <a:pt x="653656" y="314998"/>
                </a:lnTo>
                <a:lnTo>
                  <a:pt x="653656" y="222097"/>
                </a:lnTo>
                <a:lnTo>
                  <a:pt x="642137" y="203949"/>
                </a:lnTo>
                <a:lnTo>
                  <a:pt x="611149" y="172897"/>
                </a:lnTo>
                <a:lnTo>
                  <a:pt x="597979" y="164515"/>
                </a:lnTo>
                <a:lnTo>
                  <a:pt x="597090" y="163944"/>
                </a:lnTo>
                <a:lnTo>
                  <a:pt x="573989" y="149237"/>
                </a:lnTo>
                <a:lnTo>
                  <a:pt x="531876" y="134162"/>
                </a:lnTo>
                <a:lnTo>
                  <a:pt x="485990" y="128866"/>
                </a:lnTo>
                <a:lnTo>
                  <a:pt x="471690" y="130517"/>
                </a:lnTo>
                <a:lnTo>
                  <a:pt x="471690" y="186143"/>
                </a:lnTo>
                <a:lnTo>
                  <a:pt x="471690" y="314998"/>
                </a:lnTo>
                <a:lnTo>
                  <a:pt x="471690" y="343636"/>
                </a:lnTo>
                <a:lnTo>
                  <a:pt x="471690" y="472503"/>
                </a:lnTo>
                <a:lnTo>
                  <a:pt x="453974" y="451065"/>
                </a:lnTo>
                <a:lnTo>
                  <a:pt x="453974" y="494842"/>
                </a:lnTo>
                <a:lnTo>
                  <a:pt x="412115" y="480796"/>
                </a:lnTo>
                <a:lnTo>
                  <a:pt x="376161" y="457034"/>
                </a:lnTo>
                <a:lnTo>
                  <a:pt x="347560" y="425157"/>
                </a:lnTo>
                <a:lnTo>
                  <a:pt x="327799" y="386816"/>
                </a:lnTo>
                <a:lnTo>
                  <a:pt x="318325" y="343636"/>
                </a:lnTo>
                <a:lnTo>
                  <a:pt x="379501" y="343636"/>
                </a:lnTo>
                <a:lnTo>
                  <a:pt x="388442" y="385546"/>
                </a:lnTo>
                <a:lnTo>
                  <a:pt x="388480" y="385711"/>
                </a:lnTo>
                <a:lnTo>
                  <a:pt x="404025" y="425157"/>
                </a:lnTo>
                <a:lnTo>
                  <a:pt x="404152" y="425462"/>
                </a:lnTo>
                <a:lnTo>
                  <a:pt x="426110" y="462102"/>
                </a:lnTo>
                <a:lnTo>
                  <a:pt x="453974" y="494842"/>
                </a:lnTo>
                <a:lnTo>
                  <a:pt x="453974" y="451065"/>
                </a:lnTo>
                <a:lnTo>
                  <a:pt x="448411" y="444322"/>
                </a:lnTo>
                <a:lnTo>
                  <a:pt x="429869" y="413054"/>
                </a:lnTo>
                <a:lnTo>
                  <a:pt x="416382" y="379298"/>
                </a:lnTo>
                <a:lnTo>
                  <a:pt x="408228" y="343636"/>
                </a:lnTo>
                <a:lnTo>
                  <a:pt x="471690" y="343636"/>
                </a:lnTo>
                <a:lnTo>
                  <a:pt x="471690" y="314998"/>
                </a:lnTo>
                <a:lnTo>
                  <a:pt x="408228" y="314998"/>
                </a:lnTo>
                <a:lnTo>
                  <a:pt x="416344" y="279323"/>
                </a:lnTo>
                <a:lnTo>
                  <a:pt x="429818" y="245554"/>
                </a:lnTo>
                <a:lnTo>
                  <a:pt x="448373" y="214287"/>
                </a:lnTo>
                <a:lnTo>
                  <a:pt x="471690" y="186143"/>
                </a:lnTo>
                <a:lnTo>
                  <a:pt x="471690" y="130517"/>
                </a:lnTo>
                <a:lnTo>
                  <a:pt x="453682" y="132600"/>
                </a:lnTo>
                <a:lnTo>
                  <a:pt x="453682" y="163944"/>
                </a:lnTo>
                <a:lnTo>
                  <a:pt x="425932" y="196684"/>
                </a:lnTo>
                <a:lnTo>
                  <a:pt x="404063" y="233299"/>
                </a:lnTo>
                <a:lnTo>
                  <a:pt x="388467" y="272999"/>
                </a:lnTo>
                <a:lnTo>
                  <a:pt x="379501" y="314998"/>
                </a:lnTo>
                <a:lnTo>
                  <a:pt x="318325" y="314998"/>
                </a:lnTo>
                <a:lnTo>
                  <a:pt x="327469" y="273202"/>
                </a:lnTo>
                <a:lnTo>
                  <a:pt x="327507" y="272999"/>
                </a:lnTo>
                <a:lnTo>
                  <a:pt x="327634" y="272427"/>
                </a:lnTo>
                <a:lnTo>
                  <a:pt x="347421" y="233667"/>
                </a:lnTo>
                <a:lnTo>
                  <a:pt x="376008" y="201739"/>
                </a:lnTo>
                <a:lnTo>
                  <a:pt x="411899" y="177977"/>
                </a:lnTo>
                <a:lnTo>
                  <a:pt x="453682" y="163944"/>
                </a:lnTo>
                <a:lnTo>
                  <a:pt x="453682" y="132600"/>
                </a:lnTo>
                <a:lnTo>
                  <a:pt x="397979" y="149237"/>
                </a:lnTo>
                <a:lnTo>
                  <a:pt x="360832" y="172897"/>
                </a:lnTo>
                <a:lnTo>
                  <a:pt x="329844" y="203949"/>
                </a:lnTo>
                <a:lnTo>
                  <a:pt x="306222" y="241160"/>
                </a:lnTo>
                <a:lnTo>
                  <a:pt x="291160" y="283362"/>
                </a:lnTo>
                <a:lnTo>
                  <a:pt x="285877" y="329323"/>
                </a:lnTo>
                <a:lnTo>
                  <a:pt x="291160" y="375285"/>
                </a:lnTo>
                <a:lnTo>
                  <a:pt x="306222" y="417474"/>
                </a:lnTo>
                <a:lnTo>
                  <a:pt x="329844" y="454698"/>
                </a:lnTo>
                <a:lnTo>
                  <a:pt x="360832" y="485736"/>
                </a:lnTo>
                <a:lnTo>
                  <a:pt x="397979" y="509397"/>
                </a:lnTo>
                <a:lnTo>
                  <a:pt x="440105" y="524484"/>
                </a:lnTo>
                <a:lnTo>
                  <a:pt x="485990" y="529780"/>
                </a:lnTo>
                <a:lnTo>
                  <a:pt x="531876" y="524484"/>
                </a:lnTo>
                <a:lnTo>
                  <a:pt x="573989" y="509397"/>
                </a:lnTo>
                <a:lnTo>
                  <a:pt x="596861" y="494842"/>
                </a:lnTo>
                <a:lnTo>
                  <a:pt x="597750" y="494271"/>
                </a:lnTo>
                <a:lnTo>
                  <a:pt x="611149" y="485736"/>
                </a:lnTo>
                <a:lnTo>
                  <a:pt x="642137" y="454698"/>
                </a:lnTo>
                <a:lnTo>
                  <a:pt x="665759" y="417474"/>
                </a:lnTo>
                <a:lnTo>
                  <a:pt x="680808" y="375285"/>
                </a:lnTo>
                <a:lnTo>
                  <a:pt x="684453" y="343636"/>
                </a:lnTo>
                <a:lnTo>
                  <a:pt x="686092" y="329323"/>
                </a:lnTo>
                <a:close/>
              </a:path>
              <a:path w="972185" h="659129">
                <a:moveTo>
                  <a:pt x="971969" y="57277"/>
                </a:moveTo>
                <a:lnTo>
                  <a:pt x="967473" y="34988"/>
                </a:lnTo>
                <a:lnTo>
                  <a:pt x="955217" y="16776"/>
                </a:lnTo>
                <a:lnTo>
                  <a:pt x="937044" y="4508"/>
                </a:lnTo>
                <a:lnTo>
                  <a:pt x="914793" y="0"/>
                </a:lnTo>
                <a:lnTo>
                  <a:pt x="886206" y="0"/>
                </a:lnTo>
                <a:lnTo>
                  <a:pt x="886206" y="85915"/>
                </a:lnTo>
                <a:lnTo>
                  <a:pt x="886206" y="572731"/>
                </a:lnTo>
                <a:lnTo>
                  <a:pt x="85763" y="572731"/>
                </a:lnTo>
                <a:lnTo>
                  <a:pt x="85763" y="85915"/>
                </a:lnTo>
                <a:lnTo>
                  <a:pt x="886206" y="85915"/>
                </a:lnTo>
                <a:lnTo>
                  <a:pt x="886206" y="0"/>
                </a:lnTo>
                <a:lnTo>
                  <a:pt x="57175" y="0"/>
                </a:lnTo>
                <a:lnTo>
                  <a:pt x="34925" y="4508"/>
                </a:lnTo>
                <a:lnTo>
                  <a:pt x="16751" y="16776"/>
                </a:lnTo>
                <a:lnTo>
                  <a:pt x="4495" y="34988"/>
                </a:lnTo>
                <a:lnTo>
                  <a:pt x="0" y="57277"/>
                </a:lnTo>
                <a:lnTo>
                  <a:pt x="0" y="658634"/>
                </a:lnTo>
                <a:lnTo>
                  <a:pt x="971969" y="658634"/>
                </a:lnTo>
                <a:lnTo>
                  <a:pt x="971969" y="572731"/>
                </a:lnTo>
                <a:lnTo>
                  <a:pt x="971969" y="85915"/>
                </a:lnTo>
                <a:lnTo>
                  <a:pt x="971969" y="572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4142847" y="4909305"/>
            <a:ext cx="1315085" cy="86360"/>
          </a:xfrm>
          <a:custGeom>
            <a:avLst/>
            <a:gdLst/>
            <a:ahLst/>
            <a:cxnLst/>
            <a:rect l="l" t="t" r="r" b="b"/>
            <a:pathLst>
              <a:path w="1315085" h="86360">
                <a:moveTo>
                  <a:pt x="1315006" y="0"/>
                </a:moveTo>
                <a:lnTo>
                  <a:pt x="743263" y="0"/>
                </a:lnTo>
                <a:lnTo>
                  <a:pt x="743751" y="21727"/>
                </a:lnTo>
                <a:lnTo>
                  <a:pt x="738153" y="28147"/>
                </a:lnTo>
                <a:lnTo>
                  <a:pt x="578636" y="29125"/>
                </a:lnTo>
                <a:lnTo>
                  <a:pt x="572228" y="23505"/>
                </a:lnTo>
                <a:lnTo>
                  <a:pt x="571739" y="0"/>
                </a:lnTo>
                <a:lnTo>
                  <a:pt x="0" y="0"/>
                </a:lnTo>
                <a:lnTo>
                  <a:pt x="4493" y="50929"/>
                </a:lnTo>
                <a:lnTo>
                  <a:pt x="34919" y="81408"/>
                </a:lnTo>
                <a:lnTo>
                  <a:pt x="1257832" y="85909"/>
                </a:lnTo>
                <a:lnTo>
                  <a:pt x="1280082" y="81408"/>
                </a:lnTo>
                <a:lnTo>
                  <a:pt x="1298256" y="69134"/>
                </a:lnTo>
                <a:lnTo>
                  <a:pt x="1310511" y="50929"/>
                </a:lnTo>
                <a:lnTo>
                  <a:pt x="1315006" y="28636"/>
                </a:lnTo>
                <a:lnTo>
                  <a:pt x="13150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3221451" y="4307663"/>
            <a:ext cx="849630" cy="463550"/>
          </a:xfrm>
          <a:custGeom>
            <a:avLst/>
            <a:gdLst/>
            <a:ahLst/>
            <a:cxnLst/>
            <a:rect l="l" t="t" r="r" b="b"/>
            <a:pathLst>
              <a:path w="849629" h="463550">
                <a:moveTo>
                  <a:pt x="617569" y="0"/>
                </a:moveTo>
                <a:lnTo>
                  <a:pt x="617569" y="144830"/>
                </a:lnTo>
                <a:lnTo>
                  <a:pt x="456346" y="174158"/>
                </a:lnTo>
                <a:lnTo>
                  <a:pt x="251249" y="170899"/>
                </a:lnTo>
                <a:lnTo>
                  <a:pt x="74919" y="154606"/>
                </a:lnTo>
                <a:lnTo>
                  <a:pt x="0" y="144829"/>
                </a:lnTo>
                <a:lnTo>
                  <a:pt x="55921" y="183738"/>
                </a:lnTo>
                <a:lnTo>
                  <a:pt x="200589" y="267090"/>
                </a:lnTo>
                <a:lnTo>
                  <a:pt x="399354" y="344831"/>
                </a:lnTo>
                <a:lnTo>
                  <a:pt x="617569" y="366902"/>
                </a:lnTo>
                <a:lnTo>
                  <a:pt x="617569" y="463456"/>
                </a:lnTo>
                <a:lnTo>
                  <a:pt x="849158" y="231728"/>
                </a:lnTo>
                <a:lnTo>
                  <a:pt x="6175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5872353" y="3769309"/>
            <a:ext cx="1796414" cy="1245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0" spc="-25" b="1">
                <a:solidFill>
                  <a:srgbClr val="FF6600"/>
                </a:solidFill>
                <a:latin typeface="Calibri"/>
                <a:cs typeface="Calibri"/>
              </a:rPr>
              <a:t>71%</a:t>
            </a:r>
            <a:endParaRPr sz="8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826502" y="3986910"/>
            <a:ext cx="223139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Calibri"/>
                <a:cs typeface="Calibri"/>
              </a:rPr>
              <a:t>visited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websites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after </a:t>
            </a:r>
            <a:r>
              <a:rPr dirty="0" sz="2000">
                <a:latin typeface="Calibri"/>
                <a:cs typeface="Calibri"/>
              </a:rPr>
              <a:t>hearing</a:t>
            </a:r>
            <a:r>
              <a:rPr dirty="0" sz="2000" spc="-9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messages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on </a:t>
            </a:r>
            <a:r>
              <a:rPr dirty="0" sz="2000" spc="-10">
                <a:latin typeface="Calibri"/>
                <a:cs typeface="Calibri"/>
              </a:rPr>
              <a:t>radio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775197" y="3524758"/>
            <a:ext cx="4046854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i="1">
                <a:latin typeface="Calibri"/>
                <a:cs typeface="Calibri"/>
              </a:rPr>
              <a:t>And,</a:t>
            </a:r>
            <a:r>
              <a:rPr dirty="0" sz="2000" spc="-3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it’s</a:t>
            </a:r>
            <a:r>
              <a:rPr dirty="0" sz="2000" spc="-2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even</a:t>
            </a:r>
            <a:r>
              <a:rPr dirty="0" sz="2000" spc="-3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higher</a:t>
            </a:r>
            <a:r>
              <a:rPr dirty="0" sz="2000" spc="-5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for</a:t>
            </a:r>
            <a:r>
              <a:rPr dirty="0" sz="2000" spc="-1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farmers</a:t>
            </a:r>
            <a:r>
              <a:rPr dirty="0" sz="2000" spc="-4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18-</a:t>
            </a:r>
            <a:r>
              <a:rPr dirty="0" sz="2000" spc="-25" i="1">
                <a:latin typeface="Calibri"/>
                <a:cs typeface="Calibri"/>
              </a:rPr>
              <a:t>54,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694436" y="6474358"/>
            <a:ext cx="2045335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5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Study</a:t>
            </a:r>
            <a:endParaRPr sz="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839450" y="6562445"/>
            <a:ext cx="11455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3935" algn="l"/>
              </a:tabLst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r>
              <a:rPr dirty="0" sz="1100" b="1" i="1">
                <a:solidFill>
                  <a:srgbClr val="A6A6A6"/>
                </a:solidFill>
                <a:latin typeface="Arial Narrow"/>
                <a:cs typeface="Arial Narrow"/>
              </a:rPr>
              <a:t>	</a:t>
            </a:r>
            <a:r>
              <a:rPr dirty="0" sz="1100" spc="-25" i="1">
                <a:solidFill>
                  <a:srgbClr val="A6A6A6"/>
                </a:solidFill>
                <a:latin typeface="Arial Narrow"/>
                <a:cs typeface="Arial Narrow"/>
              </a:rPr>
              <a:t>15</a:t>
            </a:r>
            <a:endParaRPr sz="1100">
              <a:latin typeface="Arial Narrow"/>
              <a:cs typeface="Arial Narrow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716" y="6439187"/>
            <a:ext cx="279314" cy="276789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1536191"/>
            <a:ext cx="11722735" cy="4732020"/>
            <a:chOff x="0" y="1536191"/>
            <a:chExt cx="11722735" cy="4732020"/>
          </a:xfrm>
        </p:grpSpPr>
        <p:sp>
          <p:nvSpPr>
            <p:cNvPr id="5" name="object 5" descr=""/>
            <p:cNvSpPr/>
            <p:nvPr/>
          </p:nvSpPr>
          <p:spPr>
            <a:xfrm>
              <a:off x="0" y="1536191"/>
              <a:ext cx="11722735" cy="4732020"/>
            </a:xfrm>
            <a:custGeom>
              <a:avLst/>
              <a:gdLst/>
              <a:ahLst/>
              <a:cxnLst/>
              <a:rect l="l" t="t" r="r" b="b"/>
              <a:pathLst>
                <a:path w="11722735" h="4732020">
                  <a:moveTo>
                    <a:pt x="11722608" y="0"/>
                  </a:moveTo>
                  <a:lnTo>
                    <a:pt x="0" y="0"/>
                  </a:lnTo>
                  <a:lnTo>
                    <a:pt x="0" y="4732020"/>
                  </a:lnTo>
                  <a:lnTo>
                    <a:pt x="11722608" y="4732020"/>
                  </a:lnTo>
                  <a:lnTo>
                    <a:pt x="11722608" y="0"/>
                  </a:lnTo>
                  <a:close/>
                </a:path>
              </a:pathLst>
            </a:custGeom>
            <a:solidFill>
              <a:srgbClr val="BEBEBE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177284" y="2616707"/>
              <a:ext cx="4650105" cy="2562225"/>
            </a:xfrm>
            <a:custGeom>
              <a:avLst/>
              <a:gdLst/>
              <a:ahLst/>
              <a:cxnLst/>
              <a:rect l="l" t="t" r="r" b="b"/>
              <a:pathLst>
                <a:path w="4650105" h="2562225">
                  <a:moveTo>
                    <a:pt x="1275588" y="1802892"/>
                  </a:moveTo>
                  <a:lnTo>
                    <a:pt x="0" y="1802892"/>
                  </a:lnTo>
                  <a:lnTo>
                    <a:pt x="0" y="1961388"/>
                  </a:lnTo>
                  <a:lnTo>
                    <a:pt x="1275588" y="1961388"/>
                  </a:lnTo>
                  <a:lnTo>
                    <a:pt x="1275588" y="1802892"/>
                  </a:lnTo>
                  <a:close/>
                </a:path>
                <a:path w="4650105" h="2562225">
                  <a:moveTo>
                    <a:pt x="1424940" y="1202436"/>
                  </a:moveTo>
                  <a:lnTo>
                    <a:pt x="0" y="1202436"/>
                  </a:lnTo>
                  <a:lnTo>
                    <a:pt x="0" y="1359408"/>
                  </a:lnTo>
                  <a:lnTo>
                    <a:pt x="1424940" y="1359408"/>
                  </a:lnTo>
                  <a:lnTo>
                    <a:pt x="1424940" y="1202436"/>
                  </a:lnTo>
                  <a:close/>
                </a:path>
                <a:path w="4650105" h="2562225">
                  <a:moveTo>
                    <a:pt x="1499616" y="2404872"/>
                  </a:moveTo>
                  <a:lnTo>
                    <a:pt x="0" y="2404872"/>
                  </a:lnTo>
                  <a:lnTo>
                    <a:pt x="0" y="2561844"/>
                  </a:lnTo>
                  <a:lnTo>
                    <a:pt x="1499616" y="2561844"/>
                  </a:lnTo>
                  <a:lnTo>
                    <a:pt x="1499616" y="2404872"/>
                  </a:lnTo>
                  <a:close/>
                </a:path>
                <a:path w="4650105" h="2562225">
                  <a:moveTo>
                    <a:pt x="2100072" y="601980"/>
                  </a:moveTo>
                  <a:lnTo>
                    <a:pt x="0" y="601980"/>
                  </a:lnTo>
                  <a:lnTo>
                    <a:pt x="0" y="758952"/>
                  </a:lnTo>
                  <a:lnTo>
                    <a:pt x="2100072" y="758952"/>
                  </a:lnTo>
                  <a:lnTo>
                    <a:pt x="2100072" y="601980"/>
                  </a:lnTo>
                  <a:close/>
                </a:path>
                <a:path w="4650105" h="2562225">
                  <a:moveTo>
                    <a:pt x="4649724" y="0"/>
                  </a:moveTo>
                  <a:lnTo>
                    <a:pt x="0" y="0"/>
                  </a:lnTo>
                  <a:lnTo>
                    <a:pt x="0" y="158496"/>
                  </a:lnTo>
                  <a:lnTo>
                    <a:pt x="4649724" y="158496"/>
                  </a:lnTo>
                  <a:lnTo>
                    <a:pt x="4649724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177284" y="2775203"/>
              <a:ext cx="4950460" cy="2560320"/>
            </a:xfrm>
            <a:custGeom>
              <a:avLst/>
              <a:gdLst/>
              <a:ahLst/>
              <a:cxnLst/>
              <a:rect l="l" t="t" r="r" b="b"/>
              <a:pathLst>
                <a:path w="4950459" h="2560320">
                  <a:moveTo>
                    <a:pt x="675132" y="2403348"/>
                  </a:moveTo>
                  <a:lnTo>
                    <a:pt x="0" y="2403348"/>
                  </a:lnTo>
                  <a:lnTo>
                    <a:pt x="0" y="2560320"/>
                  </a:lnTo>
                  <a:lnTo>
                    <a:pt x="675132" y="2560320"/>
                  </a:lnTo>
                  <a:lnTo>
                    <a:pt x="675132" y="2403348"/>
                  </a:lnTo>
                  <a:close/>
                </a:path>
                <a:path w="4950459" h="2560320">
                  <a:moveTo>
                    <a:pt x="675132" y="1802892"/>
                  </a:moveTo>
                  <a:lnTo>
                    <a:pt x="0" y="1802892"/>
                  </a:lnTo>
                  <a:lnTo>
                    <a:pt x="0" y="1959864"/>
                  </a:lnTo>
                  <a:lnTo>
                    <a:pt x="675132" y="1959864"/>
                  </a:lnTo>
                  <a:lnTo>
                    <a:pt x="675132" y="1802892"/>
                  </a:lnTo>
                  <a:close/>
                </a:path>
                <a:path w="4950459" h="2560320">
                  <a:moveTo>
                    <a:pt x="975360" y="1200912"/>
                  </a:moveTo>
                  <a:lnTo>
                    <a:pt x="0" y="1200912"/>
                  </a:lnTo>
                  <a:lnTo>
                    <a:pt x="0" y="1359408"/>
                  </a:lnTo>
                  <a:lnTo>
                    <a:pt x="975360" y="1359408"/>
                  </a:lnTo>
                  <a:lnTo>
                    <a:pt x="975360" y="1200912"/>
                  </a:lnTo>
                  <a:close/>
                </a:path>
                <a:path w="4950459" h="2560320">
                  <a:moveTo>
                    <a:pt x="2549652" y="600456"/>
                  </a:moveTo>
                  <a:lnTo>
                    <a:pt x="0" y="600456"/>
                  </a:lnTo>
                  <a:lnTo>
                    <a:pt x="0" y="757440"/>
                  </a:lnTo>
                  <a:lnTo>
                    <a:pt x="2549652" y="757440"/>
                  </a:lnTo>
                  <a:lnTo>
                    <a:pt x="2549652" y="600456"/>
                  </a:lnTo>
                  <a:close/>
                </a:path>
                <a:path w="4950459" h="2560320">
                  <a:moveTo>
                    <a:pt x="4949952" y="0"/>
                  </a:moveTo>
                  <a:lnTo>
                    <a:pt x="0" y="0"/>
                  </a:lnTo>
                  <a:lnTo>
                    <a:pt x="0" y="156972"/>
                  </a:lnTo>
                  <a:lnTo>
                    <a:pt x="4949952" y="156972"/>
                  </a:lnTo>
                  <a:lnTo>
                    <a:pt x="4949952" y="0"/>
                  </a:lnTo>
                  <a:close/>
                </a:path>
              </a:pathLst>
            </a:custGeom>
            <a:solidFill>
              <a:srgbClr val="A2A9A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6341745" y="3188589"/>
            <a:ext cx="277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7E7E7E"/>
                </a:solidFill>
                <a:latin typeface="Arial Narrow"/>
                <a:cs typeface="Arial Narrow"/>
              </a:rPr>
              <a:t>28%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666613" y="3789679"/>
            <a:ext cx="277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7E7E7E"/>
                </a:solidFill>
                <a:latin typeface="Arial Narrow"/>
                <a:cs typeface="Arial Narrow"/>
              </a:rPr>
              <a:t>19%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516626" y="4390770"/>
            <a:ext cx="277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7E7E7E"/>
                </a:solidFill>
                <a:latin typeface="Arial Narrow"/>
                <a:cs typeface="Arial Narrow"/>
              </a:rPr>
              <a:t>17%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741670" y="4991861"/>
            <a:ext cx="277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7E7E7E"/>
                </a:solidFill>
                <a:latin typeface="Arial Narrow"/>
                <a:cs typeface="Arial Narrow"/>
              </a:rPr>
              <a:t>20%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892285" y="2587497"/>
            <a:ext cx="577850" cy="365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340"/>
              </a:lnSpc>
              <a:spcBef>
                <a:spcPts val="100"/>
              </a:spcBef>
            </a:pPr>
            <a:r>
              <a:rPr dirty="0" sz="1200" spc="-25">
                <a:solidFill>
                  <a:srgbClr val="7E7E7E"/>
                </a:solidFill>
                <a:latin typeface="Arial Narrow"/>
                <a:cs typeface="Arial Narrow"/>
              </a:rPr>
              <a:t>62%</a:t>
            </a:r>
            <a:endParaRPr sz="1200">
              <a:latin typeface="Arial Narrow"/>
              <a:cs typeface="Arial Narrow"/>
            </a:endParaRPr>
          </a:p>
          <a:p>
            <a:pPr marL="312420">
              <a:lnSpc>
                <a:spcPts val="1340"/>
              </a:lnSpc>
            </a:pPr>
            <a:r>
              <a:rPr dirty="0" sz="1200" spc="-25">
                <a:solidFill>
                  <a:srgbClr val="7E7E7E"/>
                </a:solidFill>
                <a:latin typeface="Arial Narrow"/>
                <a:cs typeface="Arial Narrow"/>
              </a:rPr>
              <a:t>66%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791706" y="3345941"/>
            <a:ext cx="277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7E7E7E"/>
                </a:solidFill>
                <a:latin typeface="Arial Narrow"/>
                <a:cs typeface="Arial Narrow"/>
              </a:rPr>
              <a:t>34%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216397" y="3946905"/>
            <a:ext cx="277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7E7E7E"/>
                </a:solidFill>
                <a:latin typeface="Arial Narrow"/>
                <a:cs typeface="Arial Narrow"/>
              </a:rPr>
              <a:t>13%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4916551" y="4547996"/>
            <a:ext cx="2076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7E7E7E"/>
                </a:solidFill>
                <a:latin typeface="Arial Narrow"/>
                <a:cs typeface="Arial Narrow"/>
              </a:rPr>
              <a:t>9%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4916551" y="5149088"/>
            <a:ext cx="2076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7E7E7E"/>
                </a:solidFill>
                <a:latin typeface="Arial Narrow"/>
                <a:cs typeface="Arial Narrow"/>
              </a:rPr>
              <a:t>9%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238626" y="2659126"/>
            <a:ext cx="7753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Ag/farm</a:t>
            </a:r>
            <a:r>
              <a:rPr dirty="0" sz="1200" spc="-6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7E7E7E"/>
                </a:solidFill>
                <a:latin typeface="Arial Narrow"/>
                <a:cs typeface="Arial Narrow"/>
              </a:rPr>
              <a:t>radio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856102" y="3260216"/>
            <a:ext cx="11576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Ag/farm</a:t>
            </a:r>
            <a:r>
              <a:rPr dirty="0" sz="1200" spc="-5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7E7E7E"/>
                </a:solidFill>
                <a:latin typeface="Arial Narrow"/>
                <a:cs typeface="Arial Narrow"/>
              </a:rPr>
              <a:t>publications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155060" y="3861307"/>
            <a:ext cx="85851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7E7E7E"/>
                </a:solidFill>
                <a:latin typeface="Arial Narrow"/>
                <a:cs typeface="Arial Narrow"/>
              </a:rPr>
              <a:t>Blogs/websites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3273044" y="4462398"/>
            <a:ext cx="7410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Social</a:t>
            </a:r>
            <a:r>
              <a:rPr dirty="0" sz="1200" spc="-3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7E7E7E"/>
                </a:solidFill>
                <a:latin typeface="Arial Narrow"/>
                <a:cs typeface="Arial Narrow"/>
              </a:rPr>
              <a:t>media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3210560" y="5063490"/>
            <a:ext cx="8039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Online</a:t>
            </a:r>
            <a:r>
              <a:rPr dirty="0" sz="1200" spc="-2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7E7E7E"/>
                </a:solidFill>
                <a:latin typeface="Arial Narrow"/>
                <a:cs typeface="Arial Narrow"/>
              </a:rPr>
              <a:t>forums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4983479" y="5457444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4">
                <a:moveTo>
                  <a:pt x="77724" y="0"/>
                </a:moveTo>
                <a:lnTo>
                  <a:pt x="0" y="0"/>
                </a:lnTo>
                <a:lnTo>
                  <a:pt x="0" y="77723"/>
                </a:lnTo>
                <a:lnTo>
                  <a:pt x="77724" y="77723"/>
                </a:lnTo>
                <a:lnTo>
                  <a:pt x="77724" y="0"/>
                </a:lnTo>
                <a:close/>
              </a:path>
            </a:pathLst>
          </a:custGeom>
          <a:solidFill>
            <a:srgbClr val="6AAA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 txBox="1"/>
          <p:nvPr/>
        </p:nvSpPr>
        <p:spPr>
          <a:xfrm>
            <a:off x="5082285" y="5381066"/>
            <a:ext cx="858519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Visited</a:t>
            </a:r>
            <a:r>
              <a:rPr dirty="0" sz="1200" spc="-5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7E7E7E"/>
                </a:solidFill>
                <a:latin typeface="Arial Narrow"/>
                <a:cs typeface="Arial Narrow"/>
              </a:rPr>
              <a:t>website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4" name="object 24" descr=""/>
          <p:cNvSpPr/>
          <p:nvPr/>
        </p:nvSpPr>
        <p:spPr>
          <a:xfrm>
            <a:off x="6684264" y="5457444"/>
            <a:ext cx="76200" cy="78105"/>
          </a:xfrm>
          <a:custGeom>
            <a:avLst/>
            <a:gdLst/>
            <a:ahLst/>
            <a:cxnLst/>
            <a:rect l="l" t="t" r="r" b="b"/>
            <a:pathLst>
              <a:path w="76200" h="78104">
                <a:moveTo>
                  <a:pt x="76200" y="0"/>
                </a:moveTo>
                <a:lnTo>
                  <a:pt x="0" y="0"/>
                </a:lnTo>
                <a:lnTo>
                  <a:pt x="0" y="77723"/>
                </a:lnTo>
                <a:lnTo>
                  <a:pt x="76200" y="77723"/>
                </a:lnTo>
                <a:lnTo>
                  <a:pt x="76200" y="0"/>
                </a:lnTo>
                <a:close/>
              </a:path>
            </a:pathLst>
          </a:custGeom>
          <a:solidFill>
            <a:srgbClr val="A2A9A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6783451" y="5381066"/>
            <a:ext cx="112903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Did</a:t>
            </a:r>
            <a:r>
              <a:rPr dirty="0" sz="1200" spc="-2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not</a:t>
            </a:r>
            <a:r>
              <a:rPr dirty="0" sz="1200" spc="-1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visit</a:t>
            </a:r>
            <a:r>
              <a:rPr dirty="0" sz="1200" spc="-1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7E7E7E"/>
                </a:solidFill>
                <a:latin typeface="Arial Narrow"/>
                <a:cs typeface="Arial Narrow"/>
              </a:rPr>
              <a:t>website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633476" y="6479235"/>
            <a:ext cx="51181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Visited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website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(n=206);</a:t>
            </a:r>
            <a:r>
              <a:rPr dirty="0" sz="900" spc="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Did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not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visit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website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(n=151)</a:t>
            </a:r>
            <a:r>
              <a:rPr dirty="0" sz="900" spc="-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 Study,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Research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659383" y="307035"/>
            <a:ext cx="10665460" cy="953769"/>
          </a:xfrm>
          <a:prstGeom prst="rect"/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spc="65">
                <a:solidFill>
                  <a:srgbClr val="56585C"/>
                </a:solidFill>
              </a:rPr>
              <a:t>Those</a:t>
            </a:r>
            <a:r>
              <a:rPr dirty="0" sz="3200" spc="195">
                <a:solidFill>
                  <a:srgbClr val="56585C"/>
                </a:solidFill>
              </a:rPr>
              <a:t> </a:t>
            </a:r>
            <a:r>
              <a:rPr dirty="0" sz="3200" spc="55">
                <a:solidFill>
                  <a:srgbClr val="56585C"/>
                </a:solidFill>
              </a:rPr>
              <a:t>who</a:t>
            </a:r>
            <a:r>
              <a:rPr dirty="0" sz="3200" spc="190">
                <a:solidFill>
                  <a:srgbClr val="56585C"/>
                </a:solidFill>
              </a:rPr>
              <a:t> </a:t>
            </a:r>
            <a:r>
              <a:rPr dirty="0" sz="3200" spc="70">
                <a:solidFill>
                  <a:srgbClr val="56585C"/>
                </a:solidFill>
              </a:rPr>
              <a:t>visited</a:t>
            </a:r>
            <a:r>
              <a:rPr dirty="0" sz="3200" spc="210">
                <a:solidFill>
                  <a:srgbClr val="56585C"/>
                </a:solidFill>
              </a:rPr>
              <a:t> </a:t>
            </a:r>
            <a:r>
              <a:rPr dirty="0" sz="3200">
                <a:solidFill>
                  <a:srgbClr val="56585C"/>
                </a:solidFill>
              </a:rPr>
              <a:t>a</a:t>
            </a:r>
            <a:r>
              <a:rPr dirty="0" sz="3200" spc="210">
                <a:solidFill>
                  <a:srgbClr val="56585C"/>
                </a:solidFill>
              </a:rPr>
              <a:t> </a:t>
            </a:r>
            <a:r>
              <a:rPr dirty="0" sz="3200" spc="70">
                <a:solidFill>
                  <a:srgbClr val="56585C"/>
                </a:solidFill>
              </a:rPr>
              <a:t>website</a:t>
            </a:r>
            <a:r>
              <a:rPr dirty="0" sz="3200" spc="215">
                <a:solidFill>
                  <a:srgbClr val="56585C"/>
                </a:solidFill>
              </a:rPr>
              <a:t> </a:t>
            </a:r>
            <a:r>
              <a:rPr dirty="0" sz="3200" spc="65">
                <a:solidFill>
                  <a:srgbClr val="56585C"/>
                </a:solidFill>
              </a:rPr>
              <a:t>after</a:t>
            </a:r>
            <a:r>
              <a:rPr dirty="0" sz="3200" spc="229">
                <a:solidFill>
                  <a:srgbClr val="56585C"/>
                </a:solidFill>
              </a:rPr>
              <a:t> </a:t>
            </a:r>
            <a:r>
              <a:rPr dirty="0" sz="3200" spc="70">
                <a:solidFill>
                  <a:srgbClr val="56585C"/>
                </a:solidFill>
              </a:rPr>
              <a:t>hearing</a:t>
            </a:r>
            <a:r>
              <a:rPr dirty="0" sz="3200" spc="195">
                <a:solidFill>
                  <a:srgbClr val="56585C"/>
                </a:solidFill>
              </a:rPr>
              <a:t> </a:t>
            </a:r>
            <a:r>
              <a:rPr dirty="0" sz="3200" spc="70">
                <a:solidFill>
                  <a:srgbClr val="56585C"/>
                </a:solidFill>
              </a:rPr>
              <a:t>about</a:t>
            </a:r>
            <a:r>
              <a:rPr dirty="0" sz="3200" spc="204">
                <a:solidFill>
                  <a:srgbClr val="56585C"/>
                </a:solidFill>
              </a:rPr>
              <a:t> </a:t>
            </a:r>
            <a:r>
              <a:rPr dirty="0" sz="3200">
                <a:solidFill>
                  <a:srgbClr val="56585C"/>
                </a:solidFill>
              </a:rPr>
              <a:t>it</a:t>
            </a:r>
            <a:r>
              <a:rPr dirty="0" sz="3200" spc="195">
                <a:solidFill>
                  <a:srgbClr val="56585C"/>
                </a:solidFill>
              </a:rPr>
              <a:t> </a:t>
            </a:r>
            <a:r>
              <a:rPr dirty="0" sz="3200">
                <a:solidFill>
                  <a:srgbClr val="56585C"/>
                </a:solidFill>
              </a:rPr>
              <a:t>on</a:t>
            </a:r>
            <a:r>
              <a:rPr dirty="0" sz="3200" spc="190">
                <a:solidFill>
                  <a:srgbClr val="56585C"/>
                </a:solidFill>
              </a:rPr>
              <a:t> </a:t>
            </a:r>
            <a:r>
              <a:rPr dirty="0" sz="3200" spc="55">
                <a:solidFill>
                  <a:srgbClr val="56585C"/>
                </a:solidFill>
              </a:rPr>
              <a:t>the</a:t>
            </a:r>
            <a:r>
              <a:rPr dirty="0" sz="3200" spc="215">
                <a:solidFill>
                  <a:srgbClr val="56585C"/>
                </a:solidFill>
              </a:rPr>
              <a:t> </a:t>
            </a:r>
            <a:r>
              <a:rPr dirty="0" sz="3200" spc="55">
                <a:solidFill>
                  <a:srgbClr val="56585C"/>
                </a:solidFill>
              </a:rPr>
              <a:t>radio </a:t>
            </a:r>
            <a:r>
              <a:rPr dirty="0" sz="3200">
                <a:solidFill>
                  <a:srgbClr val="56585C"/>
                </a:solidFill>
              </a:rPr>
              <a:t>are</a:t>
            </a:r>
            <a:r>
              <a:rPr dirty="0" sz="3200" spc="240">
                <a:solidFill>
                  <a:srgbClr val="56585C"/>
                </a:solidFill>
              </a:rPr>
              <a:t> </a:t>
            </a:r>
            <a:r>
              <a:rPr dirty="0" sz="3200" spc="55">
                <a:solidFill>
                  <a:srgbClr val="56585C"/>
                </a:solidFill>
              </a:rPr>
              <a:t>more</a:t>
            </a:r>
            <a:r>
              <a:rPr dirty="0" sz="3200" spc="225">
                <a:solidFill>
                  <a:srgbClr val="56585C"/>
                </a:solidFill>
              </a:rPr>
              <a:t> </a:t>
            </a:r>
            <a:r>
              <a:rPr dirty="0" sz="3200" spc="65">
                <a:solidFill>
                  <a:srgbClr val="56585C"/>
                </a:solidFill>
              </a:rPr>
              <a:t>likely</a:t>
            </a:r>
            <a:r>
              <a:rPr dirty="0" sz="3200" spc="229">
                <a:solidFill>
                  <a:srgbClr val="56585C"/>
                </a:solidFill>
              </a:rPr>
              <a:t> </a:t>
            </a:r>
            <a:r>
              <a:rPr dirty="0" sz="3200">
                <a:solidFill>
                  <a:srgbClr val="56585C"/>
                </a:solidFill>
              </a:rPr>
              <a:t>to</a:t>
            </a:r>
            <a:r>
              <a:rPr dirty="0" sz="3200" spc="225">
                <a:solidFill>
                  <a:srgbClr val="56585C"/>
                </a:solidFill>
              </a:rPr>
              <a:t> </a:t>
            </a:r>
            <a:r>
              <a:rPr dirty="0" sz="3200" spc="60">
                <a:solidFill>
                  <a:srgbClr val="56585C"/>
                </a:solidFill>
              </a:rPr>
              <a:t>access</a:t>
            </a:r>
            <a:r>
              <a:rPr dirty="0" sz="3200" spc="240">
                <a:solidFill>
                  <a:srgbClr val="56585C"/>
                </a:solidFill>
              </a:rPr>
              <a:t> </a:t>
            </a:r>
            <a:r>
              <a:rPr dirty="0" sz="3200" spc="75">
                <a:solidFill>
                  <a:srgbClr val="56585C"/>
                </a:solidFill>
              </a:rPr>
              <a:t>digital,</a:t>
            </a:r>
            <a:r>
              <a:rPr dirty="0" sz="3200" spc="204">
                <a:solidFill>
                  <a:srgbClr val="56585C"/>
                </a:solidFill>
              </a:rPr>
              <a:t> </a:t>
            </a:r>
            <a:r>
              <a:rPr dirty="0" sz="3200" spc="125">
                <a:solidFill>
                  <a:srgbClr val="56585C"/>
                </a:solidFill>
              </a:rPr>
              <a:t>non-</a:t>
            </a:r>
            <a:r>
              <a:rPr dirty="0" sz="3200" spc="75">
                <a:solidFill>
                  <a:srgbClr val="56585C"/>
                </a:solidFill>
              </a:rPr>
              <a:t>digital</a:t>
            </a:r>
            <a:r>
              <a:rPr dirty="0" sz="3200" spc="200">
                <a:solidFill>
                  <a:srgbClr val="56585C"/>
                </a:solidFill>
              </a:rPr>
              <a:t> </a:t>
            </a:r>
            <a:r>
              <a:rPr dirty="0" sz="3200" spc="60">
                <a:solidFill>
                  <a:srgbClr val="56585C"/>
                </a:solidFill>
              </a:rPr>
              <a:t>news</a:t>
            </a:r>
            <a:r>
              <a:rPr dirty="0" sz="3200" spc="225">
                <a:solidFill>
                  <a:srgbClr val="56585C"/>
                </a:solidFill>
              </a:rPr>
              <a:t> </a:t>
            </a:r>
            <a:r>
              <a:rPr dirty="0" sz="3200" spc="60">
                <a:solidFill>
                  <a:srgbClr val="56585C"/>
                </a:solidFill>
              </a:rPr>
              <a:t>sources.</a:t>
            </a:r>
            <a:endParaRPr sz="3200"/>
          </a:p>
        </p:txBody>
      </p:sp>
      <p:sp>
        <p:nvSpPr>
          <p:cNvPr id="28" name="object 28" descr=""/>
          <p:cNvSpPr txBox="1"/>
          <p:nvPr/>
        </p:nvSpPr>
        <p:spPr>
          <a:xfrm>
            <a:off x="5243321" y="1829180"/>
            <a:ext cx="27108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3E4444"/>
                </a:solidFill>
                <a:latin typeface="Arial Narrow"/>
                <a:cs typeface="Arial Narrow"/>
              </a:rPr>
              <a:t>Daily</a:t>
            </a:r>
            <a:r>
              <a:rPr dirty="0" sz="2400" spc="-3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3E4444"/>
                </a:solidFill>
                <a:latin typeface="Arial Narrow"/>
                <a:cs typeface="Arial Narrow"/>
              </a:rPr>
              <a:t>ag</a:t>
            </a:r>
            <a:r>
              <a:rPr dirty="0" sz="2400" spc="-5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3E4444"/>
                </a:solidFill>
                <a:latin typeface="Arial Narrow"/>
                <a:cs typeface="Arial Narrow"/>
              </a:rPr>
              <a:t>news</a:t>
            </a:r>
            <a:r>
              <a:rPr dirty="0" sz="2400" spc="-4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3E4444"/>
                </a:solidFill>
                <a:latin typeface="Arial Narrow"/>
                <a:cs typeface="Arial Narrow"/>
              </a:rPr>
              <a:t>sources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9" name="object 29" descr=""/>
          <p:cNvSpPr/>
          <p:nvPr/>
        </p:nvSpPr>
        <p:spPr>
          <a:xfrm>
            <a:off x="4035552" y="2535935"/>
            <a:ext cx="5587365" cy="457200"/>
          </a:xfrm>
          <a:custGeom>
            <a:avLst/>
            <a:gdLst/>
            <a:ahLst/>
            <a:cxnLst/>
            <a:rect l="l" t="t" r="r" b="b"/>
            <a:pathLst>
              <a:path w="5587365" h="457200">
                <a:moveTo>
                  <a:pt x="5586984" y="0"/>
                </a:moveTo>
                <a:lnTo>
                  <a:pt x="0" y="0"/>
                </a:lnTo>
                <a:lnTo>
                  <a:pt x="0" y="457200"/>
                </a:lnTo>
                <a:lnTo>
                  <a:pt x="5586984" y="457200"/>
                </a:lnTo>
                <a:lnTo>
                  <a:pt x="5586984" y="0"/>
                </a:lnTo>
                <a:close/>
              </a:path>
            </a:pathLst>
          </a:custGeom>
          <a:solidFill>
            <a:srgbClr val="BEBEBE">
              <a:alpha val="1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4035552" y="3134867"/>
            <a:ext cx="5587365" cy="457200"/>
          </a:xfrm>
          <a:custGeom>
            <a:avLst/>
            <a:gdLst/>
            <a:ahLst/>
            <a:cxnLst/>
            <a:rect l="l" t="t" r="r" b="b"/>
            <a:pathLst>
              <a:path w="5587365" h="457200">
                <a:moveTo>
                  <a:pt x="5586984" y="0"/>
                </a:moveTo>
                <a:lnTo>
                  <a:pt x="0" y="0"/>
                </a:lnTo>
                <a:lnTo>
                  <a:pt x="0" y="457200"/>
                </a:lnTo>
                <a:lnTo>
                  <a:pt x="5586984" y="457200"/>
                </a:lnTo>
                <a:lnTo>
                  <a:pt x="5586984" y="0"/>
                </a:lnTo>
                <a:close/>
              </a:path>
            </a:pathLst>
          </a:custGeom>
          <a:solidFill>
            <a:srgbClr val="BEBEBE">
              <a:alpha val="1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4035552" y="3755135"/>
            <a:ext cx="5587365" cy="457200"/>
          </a:xfrm>
          <a:custGeom>
            <a:avLst/>
            <a:gdLst/>
            <a:ahLst/>
            <a:cxnLst/>
            <a:rect l="l" t="t" r="r" b="b"/>
            <a:pathLst>
              <a:path w="5587365" h="457200">
                <a:moveTo>
                  <a:pt x="5586984" y="0"/>
                </a:moveTo>
                <a:lnTo>
                  <a:pt x="0" y="0"/>
                </a:lnTo>
                <a:lnTo>
                  <a:pt x="0" y="457200"/>
                </a:lnTo>
                <a:lnTo>
                  <a:pt x="5586984" y="457200"/>
                </a:lnTo>
                <a:lnTo>
                  <a:pt x="5586984" y="0"/>
                </a:lnTo>
                <a:close/>
              </a:path>
            </a:pathLst>
          </a:custGeom>
          <a:solidFill>
            <a:srgbClr val="BEBEBE">
              <a:alpha val="1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4035552" y="4338828"/>
            <a:ext cx="5587365" cy="457200"/>
          </a:xfrm>
          <a:custGeom>
            <a:avLst/>
            <a:gdLst/>
            <a:ahLst/>
            <a:cxnLst/>
            <a:rect l="l" t="t" r="r" b="b"/>
            <a:pathLst>
              <a:path w="5587365" h="457200">
                <a:moveTo>
                  <a:pt x="5586984" y="0"/>
                </a:moveTo>
                <a:lnTo>
                  <a:pt x="0" y="0"/>
                </a:lnTo>
                <a:lnTo>
                  <a:pt x="0" y="457200"/>
                </a:lnTo>
                <a:lnTo>
                  <a:pt x="5586984" y="457200"/>
                </a:lnTo>
                <a:lnTo>
                  <a:pt x="5586984" y="0"/>
                </a:lnTo>
                <a:close/>
              </a:path>
            </a:pathLst>
          </a:custGeom>
          <a:solidFill>
            <a:srgbClr val="BEBEBE">
              <a:alpha val="1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4035552" y="4920996"/>
            <a:ext cx="5587365" cy="457200"/>
          </a:xfrm>
          <a:custGeom>
            <a:avLst/>
            <a:gdLst/>
            <a:ahLst/>
            <a:cxnLst/>
            <a:rect l="l" t="t" r="r" b="b"/>
            <a:pathLst>
              <a:path w="5587365" h="457200">
                <a:moveTo>
                  <a:pt x="5586984" y="0"/>
                </a:moveTo>
                <a:lnTo>
                  <a:pt x="0" y="0"/>
                </a:lnTo>
                <a:lnTo>
                  <a:pt x="0" y="457199"/>
                </a:lnTo>
                <a:lnTo>
                  <a:pt x="5586984" y="457199"/>
                </a:lnTo>
                <a:lnTo>
                  <a:pt x="5586984" y="0"/>
                </a:lnTo>
                <a:close/>
              </a:path>
            </a:pathLst>
          </a:custGeom>
          <a:solidFill>
            <a:srgbClr val="BEBEBE">
              <a:alpha val="19999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219565" cy="6858634"/>
          </a:xfrm>
          <a:custGeom>
            <a:avLst/>
            <a:gdLst/>
            <a:ahLst/>
            <a:cxnLst/>
            <a:rect l="l" t="t" r="r" b="b"/>
            <a:pathLst>
              <a:path w="9219565" h="6858634">
                <a:moveTo>
                  <a:pt x="2799461" y="0"/>
                </a:moveTo>
                <a:lnTo>
                  <a:pt x="0" y="0"/>
                </a:lnTo>
                <a:lnTo>
                  <a:pt x="0" y="6858079"/>
                </a:lnTo>
                <a:lnTo>
                  <a:pt x="9219140" y="6858079"/>
                </a:lnTo>
                <a:lnTo>
                  <a:pt x="2799461" y="0"/>
                </a:lnTo>
                <a:close/>
              </a:path>
            </a:pathLst>
          </a:custGeom>
          <a:solidFill>
            <a:srgbClr val="1A37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692302" y="4913172"/>
            <a:ext cx="5278755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b="1">
                <a:solidFill>
                  <a:srgbClr val="FFFFFF"/>
                </a:solidFill>
                <a:latin typeface="Arial Narrow"/>
                <a:cs typeface="Arial Narrow"/>
              </a:rPr>
              <a:t>LISTENING</a:t>
            </a:r>
            <a:r>
              <a:rPr dirty="0" sz="54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5400" spc="-10" b="1">
                <a:solidFill>
                  <a:srgbClr val="FFFFFF"/>
                </a:solidFill>
                <a:latin typeface="Arial Narrow"/>
                <a:cs typeface="Arial Narrow"/>
              </a:rPr>
              <a:t>HABITS</a:t>
            </a:r>
            <a:endParaRPr sz="5400">
              <a:latin typeface="Arial Narrow"/>
              <a:cs typeface="Arial Narrow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2743200" y="-7937"/>
            <a:ext cx="9448800" cy="6873875"/>
            <a:chOff x="2743200" y="-7937"/>
            <a:chExt cx="9448800" cy="687387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79776" y="-7937"/>
              <a:ext cx="9412224" cy="6873449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2743200" y="0"/>
              <a:ext cx="9448800" cy="6858000"/>
            </a:xfrm>
            <a:custGeom>
              <a:avLst/>
              <a:gdLst/>
              <a:ahLst/>
              <a:cxnLst/>
              <a:rect l="l" t="t" r="r" b="b"/>
              <a:pathLst>
                <a:path w="9448800" h="6858000">
                  <a:moveTo>
                    <a:pt x="0" y="0"/>
                  </a:moveTo>
                  <a:lnTo>
                    <a:pt x="6408058" y="6858000"/>
                  </a:lnTo>
                  <a:lnTo>
                    <a:pt x="9448800" y="6858000"/>
                  </a:lnTo>
                  <a:lnTo>
                    <a:pt x="9444101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3743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404616" y="152400"/>
              <a:ext cx="6280785" cy="6705600"/>
            </a:xfrm>
            <a:custGeom>
              <a:avLst/>
              <a:gdLst/>
              <a:ahLst/>
              <a:cxnLst/>
              <a:rect l="l" t="t" r="r" b="b"/>
              <a:pathLst>
                <a:path w="6280784" h="6705600">
                  <a:moveTo>
                    <a:pt x="0" y="0"/>
                  </a:moveTo>
                  <a:lnTo>
                    <a:pt x="6280314" y="6705600"/>
                  </a:lnTo>
                </a:path>
              </a:pathLst>
            </a:custGeom>
            <a:ln w="15875">
              <a:solidFill>
                <a:srgbClr val="8D9CA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852150" y="6582963"/>
            <a:ext cx="852169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55"/>
              </a:lnSpc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endParaRPr sz="1100">
              <a:latin typeface="Arial Narrow"/>
              <a:cs typeface="Arial Narrow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716" y="6439187"/>
            <a:ext cx="279314" cy="276789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0" y="2037588"/>
            <a:ext cx="5829300" cy="4182110"/>
          </a:xfrm>
          <a:custGeom>
            <a:avLst/>
            <a:gdLst/>
            <a:ahLst/>
            <a:cxnLst/>
            <a:rect l="l" t="t" r="r" b="b"/>
            <a:pathLst>
              <a:path w="5829300" h="4182110">
                <a:moveTo>
                  <a:pt x="5829300" y="0"/>
                </a:moveTo>
                <a:lnTo>
                  <a:pt x="0" y="0"/>
                </a:lnTo>
                <a:lnTo>
                  <a:pt x="0" y="4181855"/>
                </a:lnTo>
                <a:lnTo>
                  <a:pt x="5829300" y="4181855"/>
                </a:lnTo>
                <a:lnTo>
                  <a:pt x="5829300" y="0"/>
                </a:lnTo>
                <a:close/>
              </a:path>
            </a:pathLst>
          </a:custGeom>
          <a:solidFill>
            <a:srgbClr val="BEBEBE">
              <a:alpha val="1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6486144" y="0"/>
            <a:ext cx="5706110" cy="6858000"/>
          </a:xfrm>
          <a:custGeom>
            <a:avLst/>
            <a:gdLst/>
            <a:ahLst/>
            <a:cxnLst/>
            <a:rect l="l" t="t" r="r" b="b"/>
            <a:pathLst>
              <a:path w="5706109" h="6858000">
                <a:moveTo>
                  <a:pt x="5705856" y="0"/>
                </a:moveTo>
                <a:lnTo>
                  <a:pt x="0" y="0"/>
                </a:lnTo>
                <a:lnTo>
                  <a:pt x="0" y="6858000"/>
                </a:lnTo>
                <a:lnTo>
                  <a:pt x="5705856" y="6858000"/>
                </a:lnTo>
                <a:lnTo>
                  <a:pt x="5705856" y="0"/>
                </a:lnTo>
                <a:close/>
              </a:path>
            </a:pathLst>
          </a:custGeom>
          <a:solidFill>
            <a:srgbClr val="1A37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10839450" y="6562445"/>
            <a:ext cx="11455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3935" algn="l"/>
              </a:tabLst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r>
              <a:rPr dirty="0" sz="1100" b="1" i="1">
                <a:solidFill>
                  <a:srgbClr val="A6A6A6"/>
                </a:solidFill>
                <a:latin typeface="Arial Narrow"/>
                <a:cs typeface="Arial Narrow"/>
              </a:rPr>
              <a:t>	</a:t>
            </a:r>
            <a:r>
              <a:rPr dirty="0" sz="1100" spc="-25" i="1">
                <a:solidFill>
                  <a:srgbClr val="A6A6A6"/>
                </a:solidFill>
                <a:latin typeface="Arial Narrow"/>
                <a:cs typeface="Arial Narrow"/>
              </a:rPr>
              <a:t>17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2416873" y="2720339"/>
            <a:ext cx="2676525" cy="3333115"/>
            <a:chOff x="2416873" y="2720339"/>
            <a:chExt cx="2676525" cy="3333115"/>
          </a:xfrm>
        </p:grpSpPr>
        <p:sp>
          <p:nvSpPr>
            <p:cNvPr id="8" name="object 8" descr=""/>
            <p:cNvSpPr/>
            <p:nvPr/>
          </p:nvSpPr>
          <p:spPr>
            <a:xfrm>
              <a:off x="2421636" y="2836163"/>
              <a:ext cx="2672080" cy="3101340"/>
            </a:xfrm>
            <a:custGeom>
              <a:avLst/>
              <a:gdLst/>
              <a:ahLst/>
              <a:cxnLst/>
              <a:rect l="l" t="t" r="r" b="b"/>
              <a:pathLst>
                <a:path w="2672079" h="3101340">
                  <a:moveTo>
                    <a:pt x="652272" y="2915412"/>
                  </a:moveTo>
                  <a:lnTo>
                    <a:pt x="0" y="2915412"/>
                  </a:lnTo>
                  <a:lnTo>
                    <a:pt x="0" y="3101340"/>
                  </a:lnTo>
                  <a:lnTo>
                    <a:pt x="652272" y="3101340"/>
                  </a:lnTo>
                  <a:lnTo>
                    <a:pt x="652272" y="2915412"/>
                  </a:lnTo>
                  <a:close/>
                </a:path>
                <a:path w="2672079" h="3101340">
                  <a:moveTo>
                    <a:pt x="897636" y="2499360"/>
                  </a:moveTo>
                  <a:lnTo>
                    <a:pt x="0" y="2499360"/>
                  </a:lnTo>
                  <a:lnTo>
                    <a:pt x="0" y="2683764"/>
                  </a:lnTo>
                  <a:lnTo>
                    <a:pt x="897636" y="2683764"/>
                  </a:lnTo>
                  <a:lnTo>
                    <a:pt x="897636" y="2499360"/>
                  </a:lnTo>
                  <a:close/>
                </a:path>
                <a:path w="2672079" h="3101340">
                  <a:moveTo>
                    <a:pt x="1162812" y="2083308"/>
                  </a:moveTo>
                  <a:lnTo>
                    <a:pt x="0" y="2083308"/>
                  </a:lnTo>
                  <a:lnTo>
                    <a:pt x="0" y="2267712"/>
                  </a:lnTo>
                  <a:lnTo>
                    <a:pt x="1162812" y="2267712"/>
                  </a:lnTo>
                  <a:lnTo>
                    <a:pt x="1162812" y="2083308"/>
                  </a:lnTo>
                  <a:close/>
                </a:path>
                <a:path w="2672079" h="3101340">
                  <a:moveTo>
                    <a:pt x="1232916" y="1665732"/>
                  </a:moveTo>
                  <a:lnTo>
                    <a:pt x="0" y="1665732"/>
                  </a:lnTo>
                  <a:lnTo>
                    <a:pt x="0" y="1851660"/>
                  </a:lnTo>
                  <a:lnTo>
                    <a:pt x="1232916" y="1851660"/>
                  </a:lnTo>
                  <a:lnTo>
                    <a:pt x="1232916" y="1665732"/>
                  </a:lnTo>
                  <a:close/>
                </a:path>
                <a:path w="2672079" h="3101340">
                  <a:moveTo>
                    <a:pt x="1243584" y="1249680"/>
                  </a:moveTo>
                  <a:lnTo>
                    <a:pt x="0" y="1249680"/>
                  </a:lnTo>
                  <a:lnTo>
                    <a:pt x="0" y="1435608"/>
                  </a:lnTo>
                  <a:lnTo>
                    <a:pt x="1243584" y="1435608"/>
                  </a:lnTo>
                  <a:lnTo>
                    <a:pt x="1243584" y="1249680"/>
                  </a:lnTo>
                  <a:close/>
                </a:path>
                <a:path w="2672079" h="3101340">
                  <a:moveTo>
                    <a:pt x="1335024" y="833628"/>
                  </a:moveTo>
                  <a:lnTo>
                    <a:pt x="0" y="833628"/>
                  </a:lnTo>
                  <a:lnTo>
                    <a:pt x="0" y="1018032"/>
                  </a:lnTo>
                  <a:lnTo>
                    <a:pt x="1335024" y="1018032"/>
                  </a:lnTo>
                  <a:lnTo>
                    <a:pt x="1335024" y="833628"/>
                  </a:lnTo>
                  <a:close/>
                </a:path>
                <a:path w="2672079" h="3101340">
                  <a:moveTo>
                    <a:pt x="2334768" y="417576"/>
                  </a:moveTo>
                  <a:lnTo>
                    <a:pt x="0" y="417576"/>
                  </a:lnTo>
                  <a:lnTo>
                    <a:pt x="0" y="601980"/>
                  </a:lnTo>
                  <a:lnTo>
                    <a:pt x="2334768" y="601980"/>
                  </a:lnTo>
                  <a:lnTo>
                    <a:pt x="2334768" y="417576"/>
                  </a:lnTo>
                  <a:close/>
                </a:path>
                <a:path w="2672079" h="3101340">
                  <a:moveTo>
                    <a:pt x="2671572" y="0"/>
                  </a:moveTo>
                  <a:lnTo>
                    <a:pt x="0" y="0"/>
                  </a:lnTo>
                  <a:lnTo>
                    <a:pt x="0" y="185928"/>
                  </a:lnTo>
                  <a:lnTo>
                    <a:pt x="2671572" y="185928"/>
                  </a:lnTo>
                  <a:lnTo>
                    <a:pt x="2671572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421635" y="2720339"/>
              <a:ext cx="0" cy="3333115"/>
            </a:xfrm>
            <a:custGeom>
              <a:avLst/>
              <a:gdLst/>
              <a:ahLst/>
              <a:cxnLst/>
              <a:rect l="l" t="t" r="r" b="b"/>
              <a:pathLst>
                <a:path w="0" h="3333115">
                  <a:moveTo>
                    <a:pt x="0" y="0"/>
                  </a:moveTo>
                  <a:lnTo>
                    <a:pt x="0" y="3332988"/>
                  </a:lnTo>
                </a:path>
              </a:pathLst>
            </a:custGeom>
            <a:ln w="9525">
              <a:solidFill>
                <a:srgbClr val="E0E3E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5169408" y="2820670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6AAAC4"/>
                </a:solidFill>
                <a:latin typeface="Arial Narrow"/>
                <a:cs typeface="Arial Narrow"/>
              </a:rPr>
              <a:t>73%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832858" y="3237103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6AAAC4"/>
                </a:solidFill>
                <a:latin typeface="Arial Narrow"/>
                <a:cs typeface="Arial Narrow"/>
              </a:rPr>
              <a:t>64%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833748" y="3653790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6AAAC4"/>
                </a:solidFill>
                <a:latin typeface="Arial Narrow"/>
                <a:cs typeface="Arial Narrow"/>
              </a:rPr>
              <a:t>37%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742054" y="4070350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6AAAC4"/>
                </a:solidFill>
                <a:latin typeface="Arial Narrow"/>
                <a:cs typeface="Arial Narrow"/>
              </a:rPr>
              <a:t>34%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732021" y="4486782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6AAAC4"/>
                </a:solidFill>
                <a:latin typeface="Arial Narrow"/>
                <a:cs typeface="Arial Narrow"/>
              </a:rPr>
              <a:t>34%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3660647" y="4903470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6AAAC4"/>
                </a:solidFill>
                <a:latin typeface="Arial Narrow"/>
                <a:cs typeface="Arial Narrow"/>
              </a:rPr>
              <a:t>32%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395471" y="5320029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6AAAC4"/>
                </a:solidFill>
                <a:latin typeface="Arial Narrow"/>
                <a:cs typeface="Arial Narrow"/>
              </a:rPr>
              <a:t>25%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150742" y="5736437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6AAAC4"/>
                </a:solidFill>
                <a:latin typeface="Arial Narrow"/>
                <a:cs typeface="Arial Narrow"/>
              </a:rPr>
              <a:t>18%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440433" y="3158693"/>
            <a:ext cx="808355" cy="35496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R="5080">
              <a:lnSpc>
                <a:spcPts val="1260"/>
              </a:lnSpc>
              <a:spcBef>
                <a:spcPts val="195"/>
              </a:spcBef>
            </a:pP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While</a:t>
            </a:r>
            <a:r>
              <a:rPr dirty="0" sz="1100" spc="-3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operating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farm</a:t>
            </a:r>
            <a:r>
              <a:rPr dirty="0" sz="1100" spc="-3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equipment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669414" y="3655821"/>
            <a:ext cx="64389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In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the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 house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733042" y="4072509"/>
            <a:ext cx="5797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In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the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20">
                <a:solidFill>
                  <a:srgbClr val="7E7E7E"/>
                </a:solidFill>
                <a:latin typeface="Arial Narrow"/>
                <a:cs typeface="Arial Narrow"/>
              </a:rPr>
              <a:t>shop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294130" y="4408373"/>
            <a:ext cx="1019175" cy="35496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215900" marR="5080" indent="-216535">
              <a:lnSpc>
                <a:spcPts val="1260"/>
              </a:lnSpc>
              <a:spcBef>
                <a:spcPts val="195"/>
              </a:spcBef>
            </a:pP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While</a:t>
            </a:r>
            <a:r>
              <a:rPr dirty="0" sz="1100" spc="-5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trucking</a:t>
            </a:r>
            <a:r>
              <a:rPr dirty="0" sz="1100" spc="-4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20">
                <a:solidFill>
                  <a:srgbClr val="7E7E7E"/>
                </a:solidFill>
                <a:latin typeface="Arial Narrow"/>
                <a:cs typeface="Arial Narrow"/>
              </a:rPr>
              <a:t>grain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or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 livestock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707514" y="4905502"/>
            <a:ext cx="60579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In</a:t>
            </a:r>
            <a:r>
              <a:rPr dirty="0" sz="1100" spc="-2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the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 office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325880" y="5322189"/>
            <a:ext cx="98742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While</a:t>
            </a:r>
            <a:r>
              <a:rPr dirty="0" sz="1100" spc="-3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doing</a:t>
            </a: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chores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752345" y="5738876"/>
            <a:ext cx="5613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In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the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20">
                <a:solidFill>
                  <a:srgbClr val="7E7E7E"/>
                </a:solidFill>
                <a:latin typeface="Arial Narrow"/>
                <a:cs typeface="Arial Narrow"/>
              </a:rPr>
              <a:t>barn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952500" y="2244598"/>
            <a:ext cx="2536825" cy="85216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Where</a:t>
            </a:r>
            <a:r>
              <a:rPr dirty="0" sz="2000" spc="-3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Listen</a:t>
            </a:r>
            <a:r>
              <a:rPr dirty="0" sz="2000" spc="-3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to</a:t>
            </a:r>
            <a:r>
              <a:rPr dirty="0" sz="2000" spc="-7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Ag</a:t>
            </a:r>
            <a:r>
              <a:rPr dirty="0" sz="2000" spc="-2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spc="-10" b="1">
                <a:solidFill>
                  <a:srgbClr val="3E4444"/>
                </a:solidFill>
                <a:latin typeface="Arial Narrow"/>
                <a:cs typeface="Arial Narrow"/>
              </a:rPr>
              <a:t>Radio</a:t>
            </a:r>
            <a:endParaRPr sz="2000">
              <a:latin typeface="Arial Narrow"/>
              <a:cs typeface="Arial Narrow"/>
            </a:endParaRPr>
          </a:p>
          <a:p>
            <a:pPr marL="95885" marR="1181735" indent="-60960">
              <a:lnSpc>
                <a:spcPts val="1260"/>
              </a:lnSpc>
              <a:spcBef>
                <a:spcPts val="1610"/>
              </a:spcBef>
            </a:pP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While</a:t>
            </a:r>
            <a:r>
              <a:rPr dirty="0" sz="1100" spc="-3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driving</a:t>
            </a:r>
            <a:r>
              <a:rPr dirty="0" sz="1100" spc="-3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farm</a:t>
            </a:r>
            <a:r>
              <a:rPr dirty="0" sz="1100" spc="-3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pickup/ SUV/passenger</a:t>
            </a:r>
            <a:r>
              <a:rPr dirty="0" sz="1100" spc="6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vehicle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6970776" y="5696711"/>
            <a:ext cx="4226560" cy="0"/>
          </a:xfrm>
          <a:custGeom>
            <a:avLst/>
            <a:gdLst/>
            <a:ahLst/>
            <a:cxnLst/>
            <a:rect l="l" t="t" r="r" b="b"/>
            <a:pathLst>
              <a:path w="4226559" h="0">
                <a:moveTo>
                  <a:pt x="0" y="0"/>
                </a:moveTo>
                <a:lnTo>
                  <a:pt x="4226052" y="0"/>
                </a:lnTo>
              </a:path>
            </a:pathLst>
          </a:custGeom>
          <a:ln w="9525">
            <a:solidFill>
              <a:srgbClr val="1D49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/>
          <p:nvPr/>
        </p:nvSpPr>
        <p:spPr>
          <a:xfrm>
            <a:off x="7394447" y="4416552"/>
            <a:ext cx="562610" cy="1280160"/>
          </a:xfrm>
          <a:prstGeom prst="rect">
            <a:avLst/>
          </a:prstGeom>
          <a:solidFill>
            <a:srgbClr val="307AA9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endParaRPr sz="1200">
              <a:latin typeface="Times New Roman"/>
              <a:cs typeface="Times New Roman"/>
            </a:endParaRPr>
          </a:p>
          <a:p>
            <a:pPr marL="156845">
              <a:lnSpc>
                <a:spcPct val="100000"/>
              </a:lnSpc>
              <a:spcBef>
                <a:spcPts val="5"/>
              </a:spcBef>
            </a:pPr>
            <a:r>
              <a:rPr dirty="0" sz="1200" spc="-25" b="1">
                <a:solidFill>
                  <a:srgbClr val="FFFFFF"/>
                </a:solidFill>
                <a:latin typeface="Arial Narrow"/>
                <a:cs typeface="Arial Narrow"/>
              </a:rPr>
              <a:t>89%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8802623" y="5308091"/>
            <a:ext cx="563880" cy="384175"/>
          </a:xfrm>
          <a:prstGeom prst="rect">
            <a:avLst/>
          </a:prstGeom>
          <a:solidFill>
            <a:srgbClr val="1A3743">
              <a:alpha val="38822"/>
            </a:srgbClr>
          </a:solidFill>
        </p:spPr>
        <p:txBody>
          <a:bodyPr wrap="square" lIns="0" tIns="98425" rIns="0" bIns="0" rtlCol="0" vert="horz">
            <a:spAutoFit/>
          </a:bodyPr>
          <a:lstStyle/>
          <a:p>
            <a:pPr marL="157480">
              <a:lnSpc>
                <a:spcPct val="100000"/>
              </a:lnSpc>
              <a:spcBef>
                <a:spcPts val="775"/>
              </a:spcBef>
            </a:pPr>
            <a:r>
              <a:rPr dirty="0" sz="1200" spc="-25" b="1">
                <a:solidFill>
                  <a:srgbClr val="FFFFFF"/>
                </a:solidFill>
                <a:latin typeface="Arial Narrow"/>
                <a:cs typeface="Arial Narrow"/>
              </a:rPr>
              <a:t>27%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10210800" y="5379720"/>
            <a:ext cx="563880" cy="312420"/>
          </a:xfrm>
          <a:prstGeom prst="rect">
            <a:avLst/>
          </a:prstGeom>
          <a:solidFill>
            <a:srgbClr val="1A3743">
              <a:alpha val="38822"/>
            </a:srgbClr>
          </a:solidFill>
        </p:spPr>
        <p:txBody>
          <a:bodyPr wrap="square" lIns="0" tIns="6286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495"/>
              </a:spcBef>
            </a:pPr>
            <a:r>
              <a:rPr dirty="0" sz="1200" spc="-25" b="1">
                <a:solidFill>
                  <a:srgbClr val="FFFFFF"/>
                </a:solidFill>
                <a:latin typeface="Arial Narrow"/>
                <a:cs typeface="Arial Narrow"/>
              </a:rPr>
              <a:t>22%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7306182" y="5766003"/>
            <a:ext cx="7410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1F1F1"/>
                </a:solidFill>
                <a:latin typeface="Arial Narrow"/>
                <a:cs typeface="Arial Narrow"/>
              </a:rPr>
              <a:t>AM/FM</a:t>
            </a:r>
            <a:r>
              <a:rPr dirty="0" sz="12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8631173" y="5766003"/>
            <a:ext cx="9074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1F1F1"/>
                </a:solidFill>
                <a:latin typeface="Arial Narrow"/>
                <a:cs typeface="Arial Narrow"/>
              </a:rPr>
              <a:t>Streaming</a:t>
            </a:r>
            <a:r>
              <a:rPr dirty="0" sz="1200" spc="-6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10102722" y="5766003"/>
            <a:ext cx="7823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1F1F1"/>
                </a:solidFill>
                <a:latin typeface="Arial Narrow"/>
                <a:cs typeface="Arial Narrow"/>
              </a:rPr>
              <a:t>Satellite</a:t>
            </a:r>
            <a:r>
              <a:rPr dirty="0" sz="12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3" name="object 33" descr=""/>
          <p:cNvSpPr/>
          <p:nvPr/>
        </p:nvSpPr>
        <p:spPr>
          <a:xfrm>
            <a:off x="8349995" y="4338828"/>
            <a:ext cx="2969260" cy="1748155"/>
          </a:xfrm>
          <a:custGeom>
            <a:avLst/>
            <a:gdLst/>
            <a:ahLst/>
            <a:cxnLst/>
            <a:rect l="l" t="t" r="r" b="b"/>
            <a:pathLst>
              <a:path w="2969259" h="1748154">
                <a:moveTo>
                  <a:pt x="2968752" y="0"/>
                </a:moveTo>
                <a:lnTo>
                  <a:pt x="0" y="0"/>
                </a:lnTo>
                <a:lnTo>
                  <a:pt x="0" y="1748028"/>
                </a:lnTo>
                <a:lnTo>
                  <a:pt x="2968752" y="1748028"/>
                </a:lnTo>
                <a:lnTo>
                  <a:pt x="2968752" y="0"/>
                </a:lnTo>
                <a:close/>
              </a:path>
            </a:pathLst>
          </a:custGeom>
          <a:solidFill>
            <a:srgbClr val="1A3743">
              <a:alpha val="38822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 txBox="1"/>
          <p:nvPr/>
        </p:nvSpPr>
        <p:spPr>
          <a:xfrm>
            <a:off x="7103744" y="2618358"/>
            <a:ext cx="4284980" cy="8801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AM/FM</a:t>
            </a:r>
            <a:r>
              <a:rPr dirty="0" sz="14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r>
              <a:rPr dirty="0" sz="14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broadcasts</a:t>
            </a:r>
            <a:r>
              <a:rPr dirty="0" sz="14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are</a:t>
            </a:r>
            <a:r>
              <a:rPr dirty="0" sz="14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prevalent</a:t>
            </a:r>
            <a:r>
              <a:rPr dirty="0" sz="14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throughout</a:t>
            </a:r>
            <a:r>
              <a:rPr dirty="0" sz="1400" spc="-1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farms.</a:t>
            </a:r>
            <a:r>
              <a:rPr dirty="0" sz="14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 spc="-10">
                <a:solidFill>
                  <a:srgbClr val="F1F1F1"/>
                </a:solidFill>
                <a:latin typeface="Arial Narrow"/>
                <a:cs typeface="Arial Narrow"/>
              </a:rPr>
              <a:t>Farmers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listen</a:t>
            </a:r>
            <a:r>
              <a:rPr dirty="0" sz="14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to</a:t>
            </a:r>
            <a:r>
              <a:rPr dirty="0" sz="14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broadcast</a:t>
            </a:r>
            <a:r>
              <a:rPr dirty="0" sz="1400" spc="-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ag</a:t>
            </a:r>
            <a:r>
              <a:rPr dirty="0" sz="1400" spc="-1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r>
              <a:rPr dirty="0" sz="14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in</a:t>
            </a:r>
            <a:r>
              <a:rPr dirty="0" sz="14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a</a:t>
            </a:r>
            <a:r>
              <a:rPr dirty="0" sz="1400" spc="-1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6AAAC4"/>
                </a:solidFill>
                <a:latin typeface="Arial Narrow"/>
                <a:cs typeface="Arial Narrow"/>
              </a:rPr>
              <a:t>variety</a:t>
            </a:r>
            <a:r>
              <a:rPr dirty="0" sz="1400" spc="-1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6AAAC4"/>
                </a:solidFill>
                <a:latin typeface="Arial Narrow"/>
                <a:cs typeface="Arial Narrow"/>
              </a:rPr>
              <a:t>of</a:t>
            </a:r>
            <a:r>
              <a:rPr dirty="0" sz="1400" spc="-15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6AAAC4"/>
                </a:solidFill>
                <a:latin typeface="Arial Narrow"/>
                <a:cs typeface="Arial Narrow"/>
              </a:rPr>
              <a:t>locations</a:t>
            </a:r>
            <a:r>
              <a:rPr dirty="0" sz="1400" spc="-45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1400" spc="-25" b="1">
                <a:solidFill>
                  <a:srgbClr val="6AAAC4"/>
                </a:solidFill>
                <a:latin typeface="Arial Narrow"/>
                <a:cs typeface="Arial Narrow"/>
              </a:rPr>
              <a:t>and </a:t>
            </a:r>
            <a:r>
              <a:rPr dirty="0" sz="1400" b="1">
                <a:solidFill>
                  <a:srgbClr val="6AAAC4"/>
                </a:solidFill>
                <a:latin typeface="Arial Narrow"/>
                <a:cs typeface="Arial Narrow"/>
              </a:rPr>
              <a:t>situations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.</a:t>
            </a:r>
            <a:r>
              <a:rPr dirty="0" sz="14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This</a:t>
            </a:r>
            <a:r>
              <a:rPr dirty="0" sz="14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is</a:t>
            </a:r>
            <a:r>
              <a:rPr dirty="0" sz="14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made</a:t>
            </a:r>
            <a:r>
              <a:rPr dirty="0" sz="14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possible</a:t>
            </a:r>
            <a:r>
              <a:rPr dirty="0" sz="14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by</a:t>
            </a:r>
            <a:r>
              <a:rPr dirty="0" sz="14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the</a:t>
            </a:r>
            <a:r>
              <a:rPr dirty="0" sz="14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large</a:t>
            </a:r>
            <a:r>
              <a:rPr dirty="0" sz="14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number</a:t>
            </a:r>
            <a:r>
              <a:rPr dirty="0" sz="1400" spc="-1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of</a:t>
            </a:r>
            <a:r>
              <a:rPr dirty="0" sz="14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 spc="-10">
                <a:solidFill>
                  <a:srgbClr val="F1F1F1"/>
                </a:solidFill>
                <a:latin typeface="Arial Narrow"/>
                <a:cs typeface="Arial Narrow"/>
              </a:rPr>
              <a:t>radios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that</a:t>
            </a:r>
            <a:r>
              <a:rPr dirty="0" sz="14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can</a:t>
            </a:r>
            <a:r>
              <a:rPr dirty="0" sz="14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be</a:t>
            </a:r>
            <a:r>
              <a:rPr dirty="0" sz="14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found</a:t>
            </a:r>
            <a:r>
              <a:rPr dirty="0" sz="14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throughout</a:t>
            </a:r>
            <a:r>
              <a:rPr dirty="0" sz="14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farming</a:t>
            </a:r>
            <a:r>
              <a:rPr dirty="0" sz="14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 spc="-10">
                <a:solidFill>
                  <a:srgbClr val="F1F1F1"/>
                </a:solidFill>
                <a:latin typeface="Arial Narrow"/>
                <a:cs typeface="Arial Narrow"/>
              </a:rPr>
              <a:t>operations.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7103744" y="3898772"/>
            <a:ext cx="229870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solidFill>
                  <a:srgbClr val="FFFFFF"/>
                </a:solidFill>
                <a:latin typeface="Arial Narrow"/>
                <a:cs typeface="Arial Narrow"/>
              </a:rPr>
              <a:t>Types</a:t>
            </a:r>
            <a:r>
              <a:rPr dirty="0" sz="1400" spc="-3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dirty="0" sz="1400" spc="-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FFFFF"/>
                </a:solidFill>
                <a:latin typeface="Arial Narrow"/>
                <a:cs typeface="Arial Narrow"/>
              </a:rPr>
              <a:t>Radio</a:t>
            </a:r>
            <a:r>
              <a:rPr dirty="0" sz="14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4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400" spc="-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FFFFF"/>
                </a:solidFill>
                <a:latin typeface="Arial Narrow"/>
                <a:cs typeface="Arial Narrow"/>
              </a:rPr>
              <a:t>Farm</a:t>
            </a:r>
            <a:r>
              <a:rPr dirty="0" sz="1400" spc="-1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Arial Narrow"/>
                <a:cs typeface="Arial Narrow"/>
              </a:rPr>
              <a:t>News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7090029" y="977645"/>
            <a:ext cx="4293235" cy="14535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The</a:t>
            </a:r>
            <a:r>
              <a:rPr dirty="0" sz="2000" spc="-30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average</a:t>
            </a:r>
            <a:r>
              <a:rPr dirty="0" sz="2000" spc="-15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 b="1">
                <a:solidFill>
                  <a:srgbClr val="F1F1F1"/>
                </a:solidFill>
                <a:latin typeface="Arial Narrow"/>
                <a:cs typeface="Arial Narrow"/>
              </a:rPr>
              <a:t>listeners’</a:t>
            </a:r>
            <a:r>
              <a:rPr dirty="0" sz="2000" spc="-120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farm contains</a:t>
            </a:r>
            <a:r>
              <a:rPr dirty="0" sz="2000" spc="-40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 b="1">
                <a:solidFill>
                  <a:srgbClr val="F1F1F1"/>
                </a:solidFill>
                <a:latin typeface="Arial Narrow"/>
                <a:cs typeface="Arial Narrow"/>
              </a:rPr>
              <a:t>nearly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11</a:t>
            </a:r>
            <a:r>
              <a:rPr dirty="0" sz="2000" spc="-35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radios</a:t>
            </a:r>
            <a:r>
              <a:rPr dirty="0" sz="2000" spc="-40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with</a:t>
            </a:r>
            <a:r>
              <a:rPr dirty="0" sz="2000" spc="-45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more</a:t>
            </a:r>
            <a:r>
              <a:rPr dirty="0" sz="2000" spc="-35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than</a:t>
            </a:r>
            <a:r>
              <a:rPr dirty="0" sz="2000" spc="-40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half</a:t>
            </a:r>
            <a:r>
              <a:rPr dirty="0" sz="2000" spc="-30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having</a:t>
            </a:r>
            <a:r>
              <a:rPr dirty="0" sz="2000" spc="-40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25" b="1">
                <a:solidFill>
                  <a:srgbClr val="F1F1F1"/>
                </a:solidFill>
                <a:latin typeface="Arial Narrow"/>
                <a:cs typeface="Arial Narrow"/>
              </a:rPr>
              <a:t>20+</a:t>
            </a:r>
            <a:endParaRPr sz="2000">
              <a:latin typeface="Arial Narrow"/>
              <a:cs typeface="Arial Narrow"/>
            </a:endParaRPr>
          </a:p>
          <a:p>
            <a:pPr marL="26034" marR="400050">
              <a:lnSpc>
                <a:spcPct val="100000"/>
              </a:lnSpc>
              <a:spcBef>
                <a:spcPts val="1395"/>
              </a:spcBef>
            </a:pPr>
            <a:r>
              <a:rPr dirty="0" sz="1400" spc="-10">
                <a:solidFill>
                  <a:srgbClr val="F1F1F1"/>
                </a:solidFill>
                <a:latin typeface="Arial Narrow"/>
                <a:cs typeface="Arial Narrow"/>
              </a:rPr>
              <a:t>Because</a:t>
            </a:r>
            <a:r>
              <a:rPr dirty="0" sz="1400" spc="-7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AM/FM</a:t>
            </a:r>
            <a:r>
              <a:rPr dirty="0" sz="14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radios are</a:t>
            </a:r>
            <a:r>
              <a:rPr dirty="0" sz="1400" spc="-1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a</a:t>
            </a:r>
            <a:r>
              <a:rPr dirty="0" sz="1400" spc="-1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standard</a:t>
            </a:r>
            <a:r>
              <a:rPr dirty="0" sz="1400" spc="-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feature</a:t>
            </a:r>
            <a:r>
              <a:rPr dirty="0" sz="1400" spc="-1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of</a:t>
            </a:r>
            <a:r>
              <a:rPr dirty="0" sz="1400" spc="-10">
                <a:solidFill>
                  <a:srgbClr val="F1F1F1"/>
                </a:solidFill>
                <a:latin typeface="Arial Narrow"/>
                <a:cs typeface="Arial Narrow"/>
              </a:rPr>
              <a:t> on-</a:t>
            </a:r>
            <a:r>
              <a:rPr dirty="0" sz="1400" spc="-20">
                <a:solidFill>
                  <a:srgbClr val="F1F1F1"/>
                </a:solidFill>
                <a:latin typeface="Arial Narrow"/>
                <a:cs typeface="Arial Narrow"/>
              </a:rPr>
              <a:t>farm </a:t>
            </a:r>
            <a:r>
              <a:rPr dirty="0" sz="1400" spc="-10">
                <a:solidFill>
                  <a:srgbClr val="F1F1F1"/>
                </a:solidFill>
                <a:latin typeface="Arial Narrow"/>
                <a:cs typeface="Arial Narrow"/>
              </a:rPr>
              <a:t>infrastructure,</a:t>
            </a:r>
            <a:r>
              <a:rPr dirty="0" sz="1400" spc="1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ag</a:t>
            </a:r>
            <a:r>
              <a:rPr dirty="0" sz="14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programming can</a:t>
            </a:r>
            <a:r>
              <a:rPr dirty="0" sz="1400" spc="-1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6AAAC4"/>
                </a:solidFill>
                <a:latin typeface="Arial Narrow"/>
                <a:cs typeface="Arial Narrow"/>
              </a:rPr>
              <a:t>easily</a:t>
            </a:r>
            <a:r>
              <a:rPr dirty="0" sz="1400" spc="-5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14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 spc="-10">
                <a:solidFill>
                  <a:srgbClr val="F1F1F1"/>
                </a:solidFill>
                <a:latin typeface="Arial Narrow"/>
                <a:cs typeface="Arial Narrow"/>
              </a:rPr>
              <a:t>conveniently </a:t>
            </a:r>
            <a:r>
              <a:rPr dirty="0" sz="1400" b="1">
                <a:solidFill>
                  <a:srgbClr val="6AAAC4"/>
                </a:solidFill>
                <a:latin typeface="Arial Narrow"/>
                <a:cs typeface="Arial Narrow"/>
              </a:rPr>
              <a:t>reach</a:t>
            </a:r>
            <a:r>
              <a:rPr dirty="0" sz="1400" spc="-25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listeners</a:t>
            </a:r>
            <a:r>
              <a:rPr dirty="0" sz="1400" spc="-1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at</a:t>
            </a:r>
            <a:r>
              <a:rPr dirty="0" sz="1400" spc="-1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6AAAC4"/>
                </a:solidFill>
                <a:latin typeface="Arial Narrow"/>
                <a:cs typeface="Arial Narrow"/>
              </a:rPr>
              <a:t>various</a:t>
            </a:r>
            <a:r>
              <a:rPr dirty="0" sz="1400" spc="-3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6AAAC4"/>
                </a:solidFill>
                <a:latin typeface="Arial Narrow"/>
                <a:cs typeface="Arial Narrow"/>
              </a:rPr>
              <a:t>times</a:t>
            </a:r>
            <a:r>
              <a:rPr dirty="0" sz="1400" spc="-2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6AAAC4"/>
                </a:solidFill>
                <a:latin typeface="Arial Narrow"/>
                <a:cs typeface="Arial Narrow"/>
              </a:rPr>
              <a:t>and</a:t>
            </a:r>
            <a:r>
              <a:rPr dirty="0" sz="1400" spc="-3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1400" spc="-10" b="1">
                <a:solidFill>
                  <a:srgbClr val="6AAAC4"/>
                </a:solidFill>
                <a:latin typeface="Arial Narrow"/>
                <a:cs typeface="Arial Narrow"/>
              </a:rPr>
              <a:t>locations</a:t>
            </a:r>
            <a:r>
              <a:rPr dirty="0" sz="1400" spc="-1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633476" y="6479235"/>
            <a:ext cx="55848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Total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respondents</a:t>
            </a:r>
            <a:r>
              <a:rPr dirty="0" sz="900" spc="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(n=357);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to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AM/FM</a:t>
            </a:r>
            <a:r>
              <a:rPr dirty="0" sz="900" spc="-5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radio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(N=317)</a:t>
            </a:r>
            <a:r>
              <a:rPr dirty="0" sz="900" spc="-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Study,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Research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524357" y="408508"/>
            <a:ext cx="5170170" cy="1392555"/>
          </a:xfrm>
          <a:prstGeom prst="rect"/>
        </p:spPr>
        <p:txBody>
          <a:bodyPr wrap="square" lIns="0" tIns="62230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90"/>
              </a:spcBef>
            </a:pPr>
            <a:r>
              <a:rPr dirty="0" sz="3200" spc="65">
                <a:solidFill>
                  <a:srgbClr val="56585C"/>
                </a:solidFill>
              </a:rPr>
              <a:t>Traditional</a:t>
            </a:r>
            <a:r>
              <a:rPr dirty="0" sz="3200" spc="95">
                <a:solidFill>
                  <a:srgbClr val="56585C"/>
                </a:solidFill>
              </a:rPr>
              <a:t> </a:t>
            </a:r>
            <a:r>
              <a:rPr dirty="0" sz="3200" spc="65">
                <a:solidFill>
                  <a:srgbClr val="56585C"/>
                </a:solidFill>
              </a:rPr>
              <a:t>AM/FM</a:t>
            </a:r>
            <a:r>
              <a:rPr dirty="0" sz="3200" spc="210">
                <a:solidFill>
                  <a:srgbClr val="56585C"/>
                </a:solidFill>
              </a:rPr>
              <a:t> </a:t>
            </a:r>
            <a:r>
              <a:rPr dirty="0" sz="3200" spc="65">
                <a:solidFill>
                  <a:srgbClr val="56585C"/>
                </a:solidFill>
              </a:rPr>
              <a:t>radios</a:t>
            </a:r>
            <a:r>
              <a:rPr dirty="0" sz="3200" spc="210">
                <a:solidFill>
                  <a:srgbClr val="56585C"/>
                </a:solidFill>
              </a:rPr>
              <a:t> </a:t>
            </a:r>
            <a:r>
              <a:rPr dirty="0" sz="3200" spc="35">
                <a:solidFill>
                  <a:srgbClr val="56585C"/>
                </a:solidFill>
              </a:rPr>
              <a:t>have </a:t>
            </a:r>
            <a:r>
              <a:rPr dirty="0" sz="3200" spc="70">
                <a:solidFill>
                  <a:srgbClr val="56585C"/>
                </a:solidFill>
              </a:rPr>
              <a:t>extensive</a:t>
            </a:r>
            <a:r>
              <a:rPr dirty="0" sz="3200" spc="220">
                <a:solidFill>
                  <a:srgbClr val="56585C"/>
                </a:solidFill>
              </a:rPr>
              <a:t> </a:t>
            </a:r>
            <a:r>
              <a:rPr dirty="0" sz="3200" spc="60">
                <a:solidFill>
                  <a:srgbClr val="56585C"/>
                </a:solidFill>
              </a:rPr>
              <a:t>reach</a:t>
            </a:r>
            <a:r>
              <a:rPr dirty="0" sz="3200" spc="204">
                <a:solidFill>
                  <a:srgbClr val="56585C"/>
                </a:solidFill>
              </a:rPr>
              <a:t> </a:t>
            </a:r>
            <a:r>
              <a:rPr dirty="0" sz="3200" spc="70">
                <a:solidFill>
                  <a:srgbClr val="56585C"/>
                </a:solidFill>
              </a:rPr>
              <a:t>throughout farming</a:t>
            </a:r>
            <a:r>
              <a:rPr dirty="0" sz="3200" spc="190">
                <a:solidFill>
                  <a:srgbClr val="56585C"/>
                </a:solidFill>
              </a:rPr>
              <a:t> </a:t>
            </a:r>
            <a:r>
              <a:rPr dirty="0" sz="3200" spc="65">
                <a:solidFill>
                  <a:srgbClr val="56585C"/>
                </a:solidFill>
              </a:rPr>
              <a:t>operations</a:t>
            </a:r>
            <a:endParaRPr sz="3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292852" y="0"/>
            <a:ext cx="5386070" cy="6383020"/>
          </a:xfrm>
          <a:custGeom>
            <a:avLst/>
            <a:gdLst/>
            <a:ahLst/>
            <a:cxnLst/>
            <a:rect l="l" t="t" r="r" b="b"/>
            <a:pathLst>
              <a:path w="5386070" h="6383020">
                <a:moveTo>
                  <a:pt x="5385815" y="0"/>
                </a:moveTo>
                <a:lnTo>
                  <a:pt x="0" y="0"/>
                </a:lnTo>
                <a:lnTo>
                  <a:pt x="0" y="6382512"/>
                </a:lnTo>
                <a:lnTo>
                  <a:pt x="5385815" y="6382512"/>
                </a:lnTo>
                <a:lnTo>
                  <a:pt x="5385815" y="0"/>
                </a:lnTo>
                <a:close/>
              </a:path>
            </a:pathLst>
          </a:custGeom>
          <a:solidFill>
            <a:srgbClr val="3E4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2083307" y="1397508"/>
            <a:ext cx="2963545" cy="0"/>
          </a:xfrm>
          <a:custGeom>
            <a:avLst/>
            <a:gdLst/>
            <a:ahLst/>
            <a:cxnLst/>
            <a:rect l="l" t="t" r="r" b="b"/>
            <a:pathLst>
              <a:path w="2963545" h="0">
                <a:moveTo>
                  <a:pt x="0" y="0"/>
                </a:moveTo>
                <a:lnTo>
                  <a:pt x="2963291" y="0"/>
                </a:lnTo>
              </a:path>
            </a:pathLst>
          </a:custGeom>
          <a:ln w="57150">
            <a:solidFill>
              <a:srgbClr val="28903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61794" y="98552"/>
            <a:ext cx="285686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56585C"/>
                </a:solidFill>
              </a:rPr>
              <a:t>Radio</a:t>
            </a:r>
            <a:r>
              <a:rPr dirty="0" sz="3600" spc="-25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Rules</a:t>
            </a:r>
            <a:r>
              <a:rPr dirty="0" sz="3600" spc="-20">
                <a:solidFill>
                  <a:srgbClr val="56585C"/>
                </a:solidFill>
              </a:rPr>
              <a:t> </a:t>
            </a:r>
            <a:r>
              <a:rPr dirty="0" sz="3600" spc="-25">
                <a:solidFill>
                  <a:srgbClr val="56585C"/>
                </a:solidFill>
              </a:rPr>
              <a:t>the </a:t>
            </a:r>
            <a:r>
              <a:rPr dirty="0" sz="3600" spc="-20">
                <a:solidFill>
                  <a:srgbClr val="56585C"/>
                </a:solidFill>
              </a:rPr>
              <a:t>Farm</a:t>
            </a:r>
            <a:endParaRPr sz="3600"/>
          </a:p>
        </p:txBody>
      </p:sp>
      <p:sp>
        <p:nvSpPr>
          <p:cNvPr id="5" name="object 5" descr=""/>
          <p:cNvSpPr txBox="1"/>
          <p:nvPr/>
        </p:nvSpPr>
        <p:spPr>
          <a:xfrm>
            <a:off x="6527545" y="1384808"/>
            <a:ext cx="352297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Where</a:t>
            </a:r>
            <a:r>
              <a:rPr dirty="0" sz="3600" spc="-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3600" spc="-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FFFFFF"/>
                </a:solidFill>
                <a:latin typeface="Calibri"/>
                <a:cs typeface="Calibri"/>
              </a:rPr>
              <a:t>Listen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836217" y="2249423"/>
            <a:ext cx="2284730" cy="3157855"/>
            <a:chOff x="7836217" y="2249423"/>
            <a:chExt cx="2284730" cy="3157855"/>
          </a:xfrm>
        </p:grpSpPr>
        <p:sp>
          <p:nvSpPr>
            <p:cNvPr id="7" name="object 7" descr=""/>
            <p:cNvSpPr/>
            <p:nvPr/>
          </p:nvSpPr>
          <p:spPr>
            <a:xfrm>
              <a:off x="7840980" y="2377439"/>
              <a:ext cx="2280285" cy="2901950"/>
            </a:xfrm>
            <a:custGeom>
              <a:avLst/>
              <a:gdLst/>
              <a:ahLst/>
              <a:cxnLst/>
              <a:rect l="l" t="t" r="r" b="b"/>
              <a:pathLst>
                <a:path w="2280284" h="2901950">
                  <a:moveTo>
                    <a:pt x="562356" y="2761488"/>
                  </a:moveTo>
                  <a:lnTo>
                    <a:pt x="0" y="2761488"/>
                  </a:lnTo>
                  <a:lnTo>
                    <a:pt x="0" y="2901696"/>
                  </a:lnTo>
                  <a:lnTo>
                    <a:pt x="562356" y="2901696"/>
                  </a:lnTo>
                  <a:lnTo>
                    <a:pt x="562356" y="2761488"/>
                  </a:lnTo>
                  <a:close/>
                </a:path>
                <a:path w="2280284" h="2901950">
                  <a:moveTo>
                    <a:pt x="780288" y="2366772"/>
                  </a:moveTo>
                  <a:lnTo>
                    <a:pt x="0" y="2366772"/>
                  </a:lnTo>
                  <a:lnTo>
                    <a:pt x="0" y="2506980"/>
                  </a:lnTo>
                  <a:lnTo>
                    <a:pt x="780288" y="2506980"/>
                  </a:lnTo>
                  <a:lnTo>
                    <a:pt x="780288" y="2366772"/>
                  </a:lnTo>
                  <a:close/>
                </a:path>
                <a:path w="2280284" h="2901950">
                  <a:moveTo>
                    <a:pt x="999744" y="1972056"/>
                  </a:moveTo>
                  <a:lnTo>
                    <a:pt x="0" y="1972056"/>
                  </a:lnTo>
                  <a:lnTo>
                    <a:pt x="0" y="2112264"/>
                  </a:lnTo>
                  <a:lnTo>
                    <a:pt x="999744" y="2112264"/>
                  </a:lnTo>
                  <a:lnTo>
                    <a:pt x="999744" y="1972056"/>
                  </a:lnTo>
                  <a:close/>
                </a:path>
                <a:path w="2280284" h="2901950">
                  <a:moveTo>
                    <a:pt x="1062228" y="1578864"/>
                  </a:moveTo>
                  <a:lnTo>
                    <a:pt x="0" y="1578864"/>
                  </a:lnTo>
                  <a:lnTo>
                    <a:pt x="0" y="1717548"/>
                  </a:lnTo>
                  <a:lnTo>
                    <a:pt x="1062228" y="1717548"/>
                  </a:lnTo>
                  <a:lnTo>
                    <a:pt x="1062228" y="1578864"/>
                  </a:lnTo>
                  <a:close/>
                </a:path>
                <a:path w="2280284" h="2901950">
                  <a:moveTo>
                    <a:pt x="1062228" y="1184148"/>
                  </a:moveTo>
                  <a:lnTo>
                    <a:pt x="0" y="1184148"/>
                  </a:lnTo>
                  <a:lnTo>
                    <a:pt x="0" y="1322832"/>
                  </a:lnTo>
                  <a:lnTo>
                    <a:pt x="1062228" y="1322832"/>
                  </a:lnTo>
                  <a:lnTo>
                    <a:pt x="1062228" y="1184148"/>
                  </a:lnTo>
                  <a:close/>
                </a:path>
                <a:path w="2280284" h="2901950">
                  <a:moveTo>
                    <a:pt x="1155192" y="789432"/>
                  </a:moveTo>
                  <a:lnTo>
                    <a:pt x="0" y="789432"/>
                  </a:lnTo>
                  <a:lnTo>
                    <a:pt x="0" y="928116"/>
                  </a:lnTo>
                  <a:lnTo>
                    <a:pt x="1155192" y="928116"/>
                  </a:lnTo>
                  <a:lnTo>
                    <a:pt x="1155192" y="789432"/>
                  </a:lnTo>
                  <a:close/>
                </a:path>
                <a:path w="2280284" h="2901950">
                  <a:moveTo>
                    <a:pt x="1997964" y="394716"/>
                  </a:moveTo>
                  <a:lnTo>
                    <a:pt x="0" y="394716"/>
                  </a:lnTo>
                  <a:lnTo>
                    <a:pt x="0" y="534924"/>
                  </a:lnTo>
                  <a:lnTo>
                    <a:pt x="1997964" y="534924"/>
                  </a:lnTo>
                  <a:lnTo>
                    <a:pt x="1997964" y="394716"/>
                  </a:lnTo>
                  <a:close/>
                </a:path>
                <a:path w="2280284" h="2901950">
                  <a:moveTo>
                    <a:pt x="2279904" y="0"/>
                  </a:moveTo>
                  <a:lnTo>
                    <a:pt x="0" y="0"/>
                  </a:lnTo>
                  <a:lnTo>
                    <a:pt x="0" y="140208"/>
                  </a:lnTo>
                  <a:lnTo>
                    <a:pt x="2279904" y="140208"/>
                  </a:lnTo>
                  <a:lnTo>
                    <a:pt x="2279904" y="0"/>
                  </a:lnTo>
                  <a:close/>
                </a:path>
              </a:pathLst>
            </a:custGeom>
            <a:solidFill>
              <a:srgbClr val="2890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840980" y="2249423"/>
              <a:ext cx="0" cy="3157855"/>
            </a:xfrm>
            <a:custGeom>
              <a:avLst/>
              <a:gdLst/>
              <a:ahLst/>
              <a:cxnLst/>
              <a:rect l="l" t="t" r="r" b="b"/>
              <a:pathLst>
                <a:path w="0" h="3157854">
                  <a:moveTo>
                    <a:pt x="0" y="3157728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E0E3E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8479535" y="5100066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18%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698103" y="4705350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25%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916669" y="4310633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32%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979154" y="3915917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34%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8979154" y="3521202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34%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073006" y="3126485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37%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9916414" y="2731770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64%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0192257" y="2337053"/>
            <a:ext cx="264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73%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7112254" y="5094478"/>
            <a:ext cx="6096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200" spc="-20">
                <a:solidFill>
                  <a:srgbClr val="FFFFFF"/>
                </a:solidFill>
                <a:latin typeface="Arial Narrow"/>
                <a:cs typeface="Arial Narrow"/>
              </a:rPr>
              <a:t> barn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6647942" y="4699761"/>
            <a:ext cx="10737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While</a:t>
            </a:r>
            <a:r>
              <a:rPr dirty="0" sz="1200" spc="-4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doing</a:t>
            </a:r>
            <a:r>
              <a:rPr dirty="0" sz="1200" spc="-3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 Narrow"/>
                <a:cs typeface="Arial Narrow"/>
              </a:rPr>
              <a:t>chores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7063740" y="4305045"/>
            <a:ext cx="658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200" spc="-2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 Narrow"/>
                <a:cs typeface="Arial Narrow"/>
              </a:rPr>
              <a:t>office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955157" y="3910329"/>
            <a:ext cx="176466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While</a:t>
            </a:r>
            <a:r>
              <a:rPr dirty="0" sz="12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trucking</a:t>
            </a: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grain</a:t>
            </a:r>
            <a:r>
              <a:rPr dirty="0" sz="12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or</a:t>
            </a: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 Narrow"/>
                <a:cs typeface="Arial Narrow"/>
              </a:rPr>
              <a:t>livestock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091426" y="3515614"/>
            <a:ext cx="6292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200" spc="-20">
                <a:solidFill>
                  <a:srgbClr val="FFFFFF"/>
                </a:solidFill>
                <a:latin typeface="Arial Narrow"/>
                <a:cs typeface="Arial Narrow"/>
              </a:rPr>
              <a:t> shop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021956" y="3120897"/>
            <a:ext cx="6991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200" spc="-2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 Narrow"/>
                <a:cs typeface="Arial Narrow"/>
              </a:rPr>
              <a:t>house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5407786" y="2244344"/>
            <a:ext cx="2312670" cy="69024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956310" marR="5715" indent="-956944">
              <a:lnSpc>
                <a:spcPts val="1380"/>
              </a:lnSpc>
              <a:spcBef>
                <a:spcPts val="195"/>
              </a:spcBef>
            </a:pP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While</a:t>
            </a:r>
            <a:r>
              <a:rPr dirty="0" sz="1200" spc="-4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driving</a:t>
            </a:r>
            <a:r>
              <a:rPr dirty="0" sz="12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farm</a:t>
            </a:r>
            <a:r>
              <a:rPr dirty="0" sz="12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 Narrow"/>
                <a:cs typeface="Arial Narrow"/>
              </a:rPr>
              <a:t>pickup/SUV/passenger vehicle</a:t>
            </a:r>
            <a:endParaRPr sz="1200">
              <a:latin typeface="Arial Narrow"/>
              <a:cs typeface="Arial Narrow"/>
            </a:endParaRPr>
          </a:p>
          <a:p>
            <a:pPr marL="533400">
              <a:lnSpc>
                <a:spcPct val="100000"/>
              </a:lnSpc>
              <a:spcBef>
                <a:spcPts val="940"/>
              </a:spcBef>
            </a:pP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While</a:t>
            </a:r>
            <a:r>
              <a:rPr dirty="0" sz="1200" spc="-4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operating</a:t>
            </a:r>
            <a:r>
              <a:rPr dirty="0" sz="12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FFFFFF"/>
                </a:solidFill>
                <a:latin typeface="Arial Narrow"/>
                <a:cs typeface="Arial Narrow"/>
              </a:rPr>
              <a:t>farm</a:t>
            </a:r>
            <a:r>
              <a:rPr dirty="0" sz="1200" spc="-4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 Narrow"/>
                <a:cs typeface="Arial Narrow"/>
              </a:rPr>
              <a:t>equipment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2072767" y="1655775"/>
            <a:ext cx="270573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Over</a:t>
            </a:r>
            <a:r>
              <a:rPr dirty="0" sz="1800" spc="-2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half</a:t>
            </a:r>
            <a:r>
              <a:rPr dirty="0" sz="1800" spc="-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of</a:t>
            </a:r>
            <a:r>
              <a:rPr dirty="0" sz="1800" spc="-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3E4444"/>
                </a:solidFill>
                <a:latin typeface="Arial Narrow"/>
                <a:cs typeface="Arial Narrow"/>
              </a:rPr>
              <a:t>listeners’</a:t>
            </a:r>
            <a:r>
              <a:rPr dirty="0" sz="1800" spc="-5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3E4444"/>
                </a:solidFill>
                <a:latin typeface="Arial Narrow"/>
                <a:cs typeface="Arial Narrow"/>
              </a:rPr>
              <a:t>operations</a:t>
            </a:r>
            <a:endParaRPr sz="1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boast</a:t>
            </a:r>
            <a:r>
              <a:rPr dirty="0" sz="18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3E4444"/>
                </a:solidFill>
                <a:latin typeface="Arial Narrow"/>
                <a:cs typeface="Arial Narrow"/>
              </a:rPr>
              <a:t>20+</a:t>
            </a:r>
            <a:r>
              <a:rPr dirty="0" sz="1800" spc="-2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3E4444"/>
                </a:solidFill>
                <a:latin typeface="Arial Narrow"/>
                <a:cs typeface="Arial Narrow"/>
              </a:rPr>
              <a:t>radios.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25" name="object 25" descr=""/>
          <p:cNvSpPr/>
          <p:nvPr/>
        </p:nvSpPr>
        <p:spPr>
          <a:xfrm>
            <a:off x="2489669" y="3103752"/>
            <a:ext cx="261620" cy="260350"/>
          </a:xfrm>
          <a:custGeom>
            <a:avLst/>
            <a:gdLst/>
            <a:ahLst/>
            <a:cxnLst/>
            <a:rect l="l" t="t" r="r" b="b"/>
            <a:pathLst>
              <a:path w="261619" h="260350">
                <a:moveTo>
                  <a:pt x="65278" y="197891"/>
                </a:moveTo>
                <a:lnTo>
                  <a:pt x="62357" y="194983"/>
                </a:lnTo>
                <a:lnTo>
                  <a:pt x="55143" y="194983"/>
                </a:lnTo>
                <a:lnTo>
                  <a:pt x="52222" y="197891"/>
                </a:lnTo>
                <a:lnTo>
                  <a:pt x="52222" y="205066"/>
                </a:lnTo>
                <a:lnTo>
                  <a:pt x="55143" y="207987"/>
                </a:lnTo>
                <a:lnTo>
                  <a:pt x="62357" y="207987"/>
                </a:lnTo>
                <a:lnTo>
                  <a:pt x="65278" y="205066"/>
                </a:lnTo>
                <a:lnTo>
                  <a:pt x="65278" y="201485"/>
                </a:lnTo>
                <a:lnTo>
                  <a:pt x="65278" y="197891"/>
                </a:lnTo>
                <a:close/>
              </a:path>
              <a:path w="261619" h="260350">
                <a:moveTo>
                  <a:pt x="261099" y="83832"/>
                </a:moveTo>
                <a:lnTo>
                  <a:pt x="255219" y="77990"/>
                </a:lnTo>
                <a:lnTo>
                  <a:pt x="234988" y="77990"/>
                </a:lnTo>
                <a:lnTo>
                  <a:pt x="234988" y="103987"/>
                </a:lnTo>
                <a:lnTo>
                  <a:pt x="234988" y="142989"/>
                </a:lnTo>
                <a:lnTo>
                  <a:pt x="234988" y="233984"/>
                </a:lnTo>
                <a:lnTo>
                  <a:pt x="117500" y="233984"/>
                </a:lnTo>
                <a:lnTo>
                  <a:pt x="117500" y="220980"/>
                </a:lnTo>
                <a:lnTo>
                  <a:pt x="234988" y="220980"/>
                </a:lnTo>
                <a:lnTo>
                  <a:pt x="234988" y="207987"/>
                </a:lnTo>
                <a:lnTo>
                  <a:pt x="117500" y="207987"/>
                </a:lnTo>
                <a:lnTo>
                  <a:pt x="117500" y="194983"/>
                </a:lnTo>
                <a:lnTo>
                  <a:pt x="234988" y="194983"/>
                </a:lnTo>
                <a:lnTo>
                  <a:pt x="234988" y="181978"/>
                </a:lnTo>
                <a:lnTo>
                  <a:pt x="117500" y="181978"/>
                </a:lnTo>
                <a:lnTo>
                  <a:pt x="117500" y="168986"/>
                </a:lnTo>
                <a:lnTo>
                  <a:pt x="234988" y="168986"/>
                </a:lnTo>
                <a:lnTo>
                  <a:pt x="234988" y="142989"/>
                </a:lnTo>
                <a:lnTo>
                  <a:pt x="91389" y="142989"/>
                </a:lnTo>
                <a:lnTo>
                  <a:pt x="91389" y="201485"/>
                </a:lnTo>
                <a:lnTo>
                  <a:pt x="88811" y="214096"/>
                </a:lnTo>
                <a:lnTo>
                  <a:pt x="81800" y="224434"/>
                </a:lnTo>
                <a:lnTo>
                  <a:pt x="71424" y="231419"/>
                </a:lnTo>
                <a:lnTo>
                  <a:pt x="58750" y="233984"/>
                </a:lnTo>
                <a:lnTo>
                  <a:pt x="46075" y="231419"/>
                </a:lnTo>
                <a:lnTo>
                  <a:pt x="35699" y="224434"/>
                </a:lnTo>
                <a:lnTo>
                  <a:pt x="28689" y="214096"/>
                </a:lnTo>
                <a:lnTo>
                  <a:pt x="26111" y="201485"/>
                </a:lnTo>
                <a:lnTo>
                  <a:pt x="28689" y="188861"/>
                </a:lnTo>
                <a:lnTo>
                  <a:pt x="35699" y="178523"/>
                </a:lnTo>
                <a:lnTo>
                  <a:pt x="46075" y="171551"/>
                </a:lnTo>
                <a:lnTo>
                  <a:pt x="58750" y="168986"/>
                </a:lnTo>
                <a:lnTo>
                  <a:pt x="71424" y="171551"/>
                </a:lnTo>
                <a:lnTo>
                  <a:pt x="81800" y="178523"/>
                </a:lnTo>
                <a:lnTo>
                  <a:pt x="88811" y="188861"/>
                </a:lnTo>
                <a:lnTo>
                  <a:pt x="91389" y="201485"/>
                </a:lnTo>
                <a:lnTo>
                  <a:pt x="91389" y="142989"/>
                </a:lnTo>
                <a:lnTo>
                  <a:pt x="26111" y="142989"/>
                </a:lnTo>
                <a:lnTo>
                  <a:pt x="26111" y="103987"/>
                </a:lnTo>
                <a:lnTo>
                  <a:pt x="234988" y="103987"/>
                </a:lnTo>
                <a:lnTo>
                  <a:pt x="234988" y="77990"/>
                </a:lnTo>
                <a:lnTo>
                  <a:pt x="101231" y="23393"/>
                </a:lnTo>
                <a:lnTo>
                  <a:pt x="71805" y="11379"/>
                </a:lnTo>
                <a:lnTo>
                  <a:pt x="70827" y="4876"/>
                </a:lnTo>
                <a:lnTo>
                  <a:pt x="65278" y="0"/>
                </a:lnTo>
                <a:lnTo>
                  <a:pt x="51574" y="0"/>
                </a:lnTo>
                <a:lnTo>
                  <a:pt x="45694" y="5854"/>
                </a:lnTo>
                <a:lnTo>
                  <a:pt x="45694" y="20142"/>
                </a:lnTo>
                <a:lnTo>
                  <a:pt x="51574" y="25984"/>
                </a:lnTo>
                <a:lnTo>
                  <a:pt x="61683" y="25984"/>
                </a:lnTo>
                <a:lnTo>
                  <a:pt x="64630" y="25019"/>
                </a:lnTo>
                <a:lnTo>
                  <a:pt x="66586" y="23393"/>
                </a:lnTo>
                <a:lnTo>
                  <a:pt x="200393" y="77990"/>
                </a:lnTo>
                <a:lnTo>
                  <a:pt x="5880" y="77990"/>
                </a:lnTo>
                <a:lnTo>
                  <a:pt x="0" y="83832"/>
                </a:lnTo>
                <a:lnTo>
                  <a:pt x="0" y="254127"/>
                </a:lnTo>
                <a:lnTo>
                  <a:pt x="5880" y="259981"/>
                </a:lnTo>
                <a:lnTo>
                  <a:pt x="255219" y="259981"/>
                </a:lnTo>
                <a:lnTo>
                  <a:pt x="261099" y="254127"/>
                </a:lnTo>
                <a:lnTo>
                  <a:pt x="261099" y="233984"/>
                </a:lnTo>
                <a:lnTo>
                  <a:pt x="261099" y="220980"/>
                </a:lnTo>
                <a:lnTo>
                  <a:pt x="261099" y="103987"/>
                </a:lnTo>
                <a:lnTo>
                  <a:pt x="261099" y="83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812887" y="3102228"/>
            <a:ext cx="260350" cy="260350"/>
          </a:xfrm>
          <a:custGeom>
            <a:avLst/>
            <a:gdLst/>
            <a:ahLst/>
            <a:cxnLst/>
            <a:rect l="l" t="t" r="r" b="b"/>
            <a:pathLst>
              <a:path w="260350" h="260350">
                <a:moveTo>
                  <a:pt x="64947" y="197891"/>
                </a:moveTo>
                <a:lnTo>
                  <a:pt x="62039" y="194983"/>
                </a:lnTo>
                <a:lnTo>
                  <a:pt x="54876" y="194983"/>
                </a:lnTo>
                <a:lnTo>
                  <a:pt x="51955" y="197891"/>
                </a:lnTo>
                <a:lnTo>
                  <a:pt x="51955" y="205066"/>
                </a:lnTo>
                <a:lnTo>
                  <a:pt x="54876" y="207987"/>
                </a:lnTo>
                <a:lnTo>
                  <a:pt x="62039" y="207987"/>
                </a:lnTo>
                <a:lnTo>
                  <a:pt x="64947" y="205066"/>
                </a:lnTo>
                <a:lnTo>
                  <a:pt x="64947" y="201485"/>
                </a:lnTo>
                <a:lnTo>
                  <a:pt x="64947" y="197891"/>
                </a:lnTo>
                <a:close/>
              </a:path>
              <a:path w="260350" h="260350">
                <a:moveTo>
                  <a:pt x="259829" y="83832"/>
                </a:moveTo>
                <a:lnTo>
                  <a:pt x="253974" y="77990"/>
                </a:lnTo>
                <a:lnTo>
                  <a:pt x="233845" y="77990"/>
                </a:lnTo>
                <a:lnTo>
                  <a:pt x="233845" y="103987"/>
                </a:lnTo>
                <a:lnTo>
                  <a:pt x="233845" y="142989"/>
                </a:lnTo>
                <a:lnTo>
                  <a:pt x="233845" y="233984"/>
                </a:lnTo>
                <a:lnTo>
                  <a:pt x="116916" y="233984"/>
                </a:lnTo>
                <a:lnTo>
                  <a:pt x="116916" y="220980"/>
                </a:lnTo>
                <a:lnTo>
                  <a:pt x="233845" y="220980"/>
                </a:lnTo>
                <a:lnTo>
                  <a:pt x="233845" y="207987"/>
                </a:lnTo>
                <a:lnTo>
                  <a:pt x="116916" y="207987"/>
                </a:lnTo>
                <a:lnTo>
                  <a:pt x="116916" y="194983"/>
                </a:lnTo>
                <a:lnTo>
                  <a:pt x="233845" y="194983"/>
                </a:lnTo>
                <a:lnTo>
                  <a:pt x="233845" y="181978"/>
                </a:lnTo>
                <a:lnTo>
                  <a:pt x="116916" y="181978"/>
                </a:lnTo>
                <a:lnTo>
                  <a:pt x="116916" y="168986"/>
                </a:lnTo>
                <a:lnTo>
                  <a:pt x="233845" y="168986"/>
                </a:lnTo>
                <a:lnTo>
                  <a:pt x="233845" y="142989"/>
                </a:lnTo>
                <a:lnTo>
                  <a:pt x="90932" y="142989"/>
                </a:lnTo>
                <a:lnTo>
                  <a:pt x="90932" y="201485"/>
                </a:lnTo>
                <a:lnTo>
                  <a:pt x="88366" y="214096"/>
                </a:lnTo>
                <a:lnTo>
                  <a:pt x="81394" y="224434"/>
                </a:lnTo>
                <a:lnTo>
                  <a:pt x="71069" y="231419"/>
                </a:lnTo>
                <a:lnTo>
                  <a:pt x="58458" y="233984"/>
                </a:lnTo>
                <a:lnTo>
                  <a:pt x="45847" y="231419"/>
                </a:lnTo>
                <a:lnTo>
                  <a:pt x="35521" y="224434"/>
                </a:lnTo>
                <a:lnTo>
                  <a:pt x="28536" y="214096"/>
                </a:lnTo>
                <a:lnTo>
                  <a:pt x="25971" y="201485"/>
                </a:lnTo>
                <a:lnTo>
                  <a:pt x="28536" y="188861"/>
                </a:lnTo>
                <a:lnTo>
                  <a:pt x="35521" y="178523"/>
                </a:lnTo>
                <a:lnTo>
                  <a:pt x="45847" y="171551"/>
                </a:lnTo>
                <a:lnTo>
                  <a:pt x="58458" y="168986"/>
                </a:lnTo>
                <a:lnTo>
                  <a:pt x="71069" y="171551"/>
                </a:lnTo>
                <a:lnTo>
                  <a:pt x="81394" y="178523"/>
                </a:lnTo>
                <a:lnTo>
                  <a:pt x="88366" y="188861"/>
                </a:lnTo>
                <a:lnTo>
                  <a:pt x="90932" y="201485"/>
                </a:lnTo>
                <a:lnTo>
                  <a:pt x="90932" y="142989"/>
                </a:lnTo>
                <a:lnTo>
                  <a:pt x="25971" y="142989"/>
                </a:lnTo>
                <a:lnTo>
                  <a:pt x="25971" y="103987"/>
                </a:lnTo>
                <a:lnTo>
                  <a:pt x="233845" y="103987"/>
                </a:lnTo>
                <a:lnTo>
                  <a:pt x="233845" y="77990"/>
                </a:lnTo>
                <a:lnTo>
                  <a:pt x="100736" y="23393"/>
                </a:lnTo>
                <a:lnTo>
                  <a:pt x="71450" y="11379"/>
                </a:lnTo>
                <a:lnTo>
                  <a:pt x="70472" y="4876"/>
                </a:lnTo>
                <a:lnTo>
                  <a:pt x="64947" y="0"/>
                </a:lnTo>
                <a:lnTo>
                  <a:pt x="51308" y="0"/>
                </a:lnTo>
                <a:lnTo>
                  <a:pt x="45466" y="5854"/>
                </a:lnTo>
                <a:lnTo>
                  <a:pt x="45466" y="20142"/>
                </a:lnTo>
                <a:lnTo>
                  <a:pt x="51308" y="25984"/>
                </a:lnTo>
                <a:lnTo>
                  <a:pt x="61379" y="25984"/>
                </a:lnTo>
                <a:lnTo>
                  <a:pt x="64300" y="25019"/>
                </a:lnTo>
                <a:lnTo>
                  <a:pt x="66255" y="23393"/>
                </a:lnTo>
                <a:lnTo>
                  <a:pt x="199415" y="77990"/>
                </a:lnTo>
                <a:lnTo>
                  <a:pt x="5842" y="77990"/>
                </a:lnTo>
                <a:lnTo>
                  <a:pt x="0" y="83832"/>
                </a:lnTo>
                <a:lnTo>
                  <a:pt x="0" y="254127"/>
                </a:lnTo>
                <a:lnTo>
                  <a:pt x="5842" y="259981"/>
                </a:lnTo>
                <a:lnTo>
                  <a:pt x="253974" y="259981"/>
                </a:lnTo>
                <a:lnTo>
                  <a:pt x="259829" y="254127"/>
                </a:lnTo>
                <a:lnTo>
                  <a:pt x="259829" y="233984"/>
                </a:lnTo>
                <a:lnTo>
                  <a:pt x="259829" y="220980"/>
                </a:lnTo>
                <a:lnTo>
                  <a:pt x="259829" y="103987"/>
                </a:lnTo>
                <a:lnTo>
                  <a:pt x="259829" y="83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2148166" y="3109848"/>
            <a:ext cx="260350" cy="260350"/>
          </a:xfrm>
          <a:custGeom>
            <a:avLst/>
            <a:gdLst/>
            <a:ahLst/>
            <a:cxnLst/>
            <a:rect l="l" t="t" r="r" b="b"/>
            <a:pathLst>
              <a:path w="260350" h="260350">
                <a:moveTo>
                  <a:pt x="64947" y="197891"/>
                </a:moveTo>
                <a:lnTo>
                  <a:pt x="62039" y="194983"/>
                </a:lnTo>
                <a:lnTo>
                  <a:pt x="54876" y="194983"/>
                </a:lnTo>
                <a:lnTo>
                  <a:pt x="51955" y="197891"/>
                </a:lnTo>
                <a:lnTo>
                  <a:pt x="51955" y="205066"/>
                </a:lnTo>
                <a:lnTo>
                  <a:pt x="54876" y="207987"/>
                </a:lnTo>
                <a:lnTo>
                  <a:pt x="62039" y="207987"/>
                </a:lnTo>
                <a:lnTo>
                  <a:pt x="64947" y="205066"/>
                </a:lnTo>
                <a:lnTo>
                  <a:pt x="64947" y="201485"/>
                </a:lnTo>
                <a:lnTo>
                  <a:pt x="64947" y="197891"/>
                </a:lnTo>
                <a:close/>
              </a:path>
              <a:path w="260350" h="260350">
                <a:moveTo>
                  <a:pt x="259829" y="83832"/>
                </a:moveTo>
                <a:lnTo>
                  <a:pt x="253974" y="77990"/>
                </a:lnTo>
                <a:lnTo>
                  <a:pt x="233845" y="77990"/>
                </a:lnTo>
                <a:lnTo>
                  <a:pt x="233845" y="103987"/>
                </a:lnTo>
                <a:lnTo>
                  <a:pt x="233845" y="142989"/>
                </a:lnTo>
                <a:lnTo>
                  <a:pt x="233845" y="233984"/>
                </a:lnTo>
                <a:lnTo>
                  <a:pt x="116916" y="233984"/>
                </a:lnTo>
                <a:lnTo>
                  <a:pt x="116916" y="220980"/>
                </a:lnTo>
                <a:lnTo>
                  <a:pt x="233845" y="220980"/>
                </a:lnTo>
                <a:lnTo>
                  <a:pt x="233845" y="207987"/>
                </a:lnTo>
                <a:lnTo>
                  <a:pt x="116916" y="207987"/>
                </a:lnTo>
                <a:lnTo>
                  <a:pt x="116916" y="194983"/>
                </a:lnTo>
                <a:lnTo>
                  <a:pt x="233845" y="194983"/>
                </a:lnTo>
                <a:lnTo>
                  <a:pt x="233845" y="181978"/>
                </a:lnTo>
                <a:lnTo>
                  <a:pt x="116916" y="181978"/>
                </a:lnTo>
                <a:lnTo>
                  <a:pt x="116916" y="168986"/>
                </a:lnTo>
                <a:lnTo>
                  <a:pt x="233845" y="168986"/>
                </a:lnTo>
                <a:lnTo>
                  <a:pt x="233845" y="142989"/>
                </a:lnTo>
                <a:lnTo>
                  <a:pt x="90932" y="142989"/>
                </a:lnTo>
                <a:lnTo>
                  <a:pt x="90932" y="201485"/>
                </a:lnTo>
                <a:lnTo>
                  <a:pt x="88366" y="214096"/>
                </a:lnTo>
                <a:lnTo>
                  <a:pt x="81394" y="224434"/>
                </a:lnTo>
                <a:lnTo>
                  <a:pt x="71069" y="231419"/>
                </a:lnTo>
                <a:lnTo>
                  <a:pt x="58458" y="233984"/>
                </a:lnTo>
                <a:lnTo>
                  <a:pt x="45847" y="231419"/>
                </a:lnTo>
                <a:lnTo>
                  <a:pt x="35521" y="224434"/>
                </a:lnTo>
                <a:lnTo>
                  <a:pt x="28536" y="214096"/>
                </a:lnTo>
                <a:lnTo>
                  <a:pt x="25971" y="201485"/>
                </a:lnTo>
                <a:lnTo>
                  <a:pt x="28536" y="188861"/>
                </a:lnTo>
                <a:lnTo>
                  <a:pt x="35521" y="178523"/>
                </a:lnTo>
                <a:lnTo>
                  <a:pt x="45847" y="171551"/>
                </a:lnTo>
                <a:lnTo>
                  <a:pt x="58458" y="168986"/>
                </a:lnTo>
                <a:lnTo>
                  <a:pt x="71069" y="171551"/>
                </a:lnTo>
                <a:lnTo>
                  <a:pt x="81394" y="178523"/>
                </a:lnTo>
                <a:lnTo>
                  <a:pt x="88366" y="188861"/>
                </a:lnTo>
                <a:lnTo>
                  <a:pt x="90932" y="201485"/>
                </a:lnTo>
                <a:lnTo>
                  <a:pt x="90932" y="142989"/>
                </a:lnTo>
                <a:lnTo>
                  <a:pt x="25971" y="142989"/>
                </a:lnTo>
                <a:lnTo>
                  <a:pt x="25971" y="103987"/>
                </a:lnTo>
                <a:lnTo>
                  <a:pt x="233845" y="103987"/>
                </a:lnTo>
                <a:lnTo>
                  <a:pt x="233845" y="77990"/>
                </a:lnTo>
                <a:lnTo>
                  <a:pt x="100736" y="23393"/>
                </a:lnTo>
                <a:lnTo>
                  <a:pt x="71450" y="11379"/>
                </a:lnTo>
                <a:lnTo>
                  <a:pt x="70472" y="4876"/>
                </a:lnTo>
                <a:lnTo>
                  <a:pt x="64947" y="0"/>
                </a:lnTo>
                <a:lnTo>
                  <a:pt x="51308" y="0"/>
                </a:lnTo>
                <a:lnTo>
                  <a:pt x="45466" y="5854"/>
                </a:lnTo>
                <a:lnTo>
                  <a:pt x="45466" y="20142"/>
                </a:lnTo>
                <a:lnTo>
                  <a:pt x="51308" y="25984"/>
                </a:lnTo>
                <a:lnTo>
                  <a:pt x="61379" y="25984"/>
                </a:lnTo>
                <a:lnTo>
                  <a:pt x="64300" y="25019"/>
                </a:lnTo>
                <a:lnTo>
                  <a:pt x="66255" y="23393"/>
                </a:lnTo>
                <a:lnTo>
                  <a:pt x="199415" y="77990"/>
                </a:lnTo>
                <a:lnTo>
                  <a:pt x="5842" y="77990"/>
                </a:lnTo>
                <a:lnTo>
                  <a:pt x="0" y="83832"/>
                </a:lnTo>
                <a:lnTo>
                  <a:pt x="0" y="254127"/>
                </a:lnTo>
                <a:lnTo>
                  <a:pt x="5842" y="259981"/>
                </a:lnTo>
                <a:lnTo>
                  <a:pt x="253974" y="259981"/>
                </a:lnTo>
                <a:lnTo>
                  <a:pt x="259829" y="254127"/>
                </a:lnTo>
                <a:lnTo>
                  <a:pt x="259829" y="233984"/>
                </a:lnTo>
                <a:lnTo>
                  <a:pt x="259829" y="220980"/>
                </a:lnTo>
                <a:lnTo>
                  <a:pt x="259829" y="103987"/>
                </a:lnTo>
                <a:lnTo>
                  <a:pt x="259829" y="83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2149691" y="3452888"/>
            <a:ext cx="260350" cy="261620"/>
          </a:xfrm>
          <a:custGeom>
            <a:avLst/>
            <a:gdLst/>
            <a:ahLst/>
            <a:cxnLst/>
            <a:rect l="l" t="t" r="r" b="b"/>
            <a:pathLst>
              <a:path w="260350" h="261620">
                <a:moveTo>
                  <a:pt x="64947" y="198843"/>
                </a:moveTo>
                <a:lnTo>
                  <a:pt x="62039" y="195922"/>
                </a:lnTo>
                <a:lnTo>
                  <a:pt x="54876" y="195922"/>
                </a:lnTo>
                <a:lnTo>
                  <a:pt x="51955" y="198843"/>
                </a:lnTo>
                <a:lnTo>
                  <a:pt x="51955" y="206057"/>
                </a:lnTo>
                <a:lnTo>
                  <a:pt x="54876" y="208978"/>
                </a:lnTo>
                <a:lnTo>
                  <a:pt x="62039" y="208978"/>
                </a:lnTo>
                <a:lnTo>
                  <a:pt x="64947" y="206057"/>
                </a:lnTo>
                <a:lnTo>
                  <a:pt x="64947" y="202450"/>
                </a:lnTo>
                <a:lnTo>
                  <a:pt x="64947" y="198843"/>
                </a:lnTo>
                <a:close/>
              </a:path>
              <a:path w="260350" h="261620">
                <a:moveTo>
                  <a:pt x="259829" y="84239"/>
                </a:moveTo>
                <a:lnTo>
                  <a:pt x="253974" y="78359"/>
                </a:lnTo>
                <a:lnTo>
                  <a:pt x="233845" y="78359"/>
                </a:lnTo>
                <a:lnTo>
                  <a:pt x="233845" y="104482"/>
                </a:lnTo>
                <a:lnTo>
                  <a:pt x="233845" y="143675"/>
                </a:lnTo>
                <a:lnTo>
                  <a:pt x="233845" y="235102"/>
                </a:lnTo>
                <a:lnTo>
                  <a:pt x="116916" y="235102"/>
                </a:lnTo>
                <a:lnTo>
                  <a:pt x="116916" y="222046"/>
                </a:lnTo>
                <a:lnTo>
                  <a:pt x="233845" y="222046"/>
                </a:lnTo>
                <a:lnTo>
                  <a:pt x="233845" y="208978"/>
                </a:lnTo>
                <a:lnTo>
                  <a:pt x="116916" y="208978"/>
                </a:lnTo>
                <a:lnTo>
                  <a:pt x="116916" y="195922"/>
                </a:lnTo>
                <a:lnTo>
                  <a:pt x="233845" y="195922"/>
                </a:lnTo>
                <a:lnTo>
                  <a:pt x="233845" y="182854"/>
                </a:lnTo>
                <a:lnTo>
                  <a:pt x="116916" y="182854"/>
                </a:lnTo>
                <a:lnTo>
                  <a:pt x="116916" y="169799"/>
                </a:lnTo>
                <a:lnTo>
                  <a:pt x="233845" y="169799"/>
                </a:lnTo>
                <a:lnTo>
                  <a:pt x="233845" y="143675"/>
                </a:lnTo>
                <a:lnTo>
                  <a:pt x="90932" y="143675"/>
                </a:lnTo>
                <a:lnTo>
                  <a:pt x="90932" y="202450"/>
                </a:lnTo>
                <a:lnTo>
                  <a:pt x="88366" y="215125"/>
                </a:lnTo>
                <a:lnTo>
                  <a:pt x="81394" y="225513"/>
                </a:lnTo>
                <a:lnTo>
                  <a:pt x="71069" y="232537"/>
                </a:lnTo>
                <a:lnTo>
                  <a:pt x="58458" y="235102"/>
                </a:lnTo>
                <a:lnTo>
                  <a:pt x="45847" y="232537"/>
                </a:lnTo>
                <a:lnTo>
                  <a:pt x="35521" y="225513"/>
                </a:lnTo>
                <a:lnTo>
                  <a:pt x="28536" y="215125"/>
                </a:lnTo>
                <a:lnTo>
                  <a:pt x="25971" y="202450"/>
                </a:lnTo>
                <a:lnTo>
                  <a:pt x="28536" y="189776"/>
                </a:lnTo>
                <a:lnTo>
                  <a:pt x="35521" y="179387"/>
                </a:lnTo>
                <a:lnTo>
                  <a:pt x="45847" y="172377"/>
                </a:lnTo>
                <a:lnTo>
                  <a:pt x="58458" y="169799"/>
                </a:lnTo>
                <a:lnTo>
                  <a:pt x="71069" y="172377"/>
                </a:lnTo>
                <a:lnTo>
                  <a:pt x="81394" y="179387"/>
                </a:lnTo>
                <a:lnTo>
                  <a:pt x="88366" y="189776"/>
                </a:lnTo>
                <a:lnTo>
                  <a:pt x="90932" y="202450"/>
                </a:lnTo>
                <a:lnTo>
                  <a:pt x="90932" y="143675"/>
                </a:lnTo>
                <a:lnTo>
                  <a:pt x="25971" y="143675"/>
                </a:lnTo>
                <a:lnTo>
                  <a:pt x="25971" y="104482"/>
                </a:lnTo>
                <a:lnTo>
                  <a:pt x="233845" y="104482"/>
                </a:lnTo>
                <a:lnTo>
                  <a:pt x="233845" y="78359"/>
                </a:lnTo>
                <a:lnTo>
                  <a:pt x="100736" y="23495"/>
                </a:lnTo>
                <a:lnTo>
                  <a:pt x="71450" y="11430"/>
                </a:lnTo>
                <a:lnTo>
                  <a:pt x="70472" y="4889"/>
                </a:lnTo>
                <a:lnTo>
                  <a:pt x="64947" y="0"/>
                </a:lnTo>
                <a:lnTo>
                  <a:pt x="51308" y="0"/>
                </a:lnTo>
                <a:lnTo>
                  <a:pt x="45466" y="5880"/>
                </a:lnTo>
                <a:lnTo>
                  <a:pt x="45466" y="20231"/>
                </a:lnTo>
                <a:lnTo>
                  <a:pt x="51308" y="26111"/>
                </a:lnTo>
                <a:lnTo>
                  <a:pt x="61379" y="26111"/>
                </a:lnTo>
                <a:lnTo>
                  <a:pt x="64300" y="25133"/>
                </a:lnTo>
                <a:lnTo>
                  <a:pt x="66255" y="23495"/>
                </a:lnTo>
                <a:lnTo>
                  <a:pt x="199415" y="78359"/>
                </a:lnTo>
                <a:lnTo>
                  <a:pt x="5842" y="78359"/>
                </a:lnTo>
                <a:lnTo>
                  <a:pt x="0" y="84239"/>
                </a:lnTo>
                <a:lnTo>
                  <a:pt x="0" y="255358"/>
                </a:lnTo>
                <a:lnTo>
                  <a:pt x="5842" y="261226"/>
                </a:lnTo>
                <a:lnTo>
                  <a:pt x="253974" y="261226"/>
                </a:lnTo>
                <a:lnTo>
                  <a:pt x="259829" y="255358"/>
                </a:lnTo>
                <a:lnTo>
                  <a:pt x="259829" y="235102"/>
                </a:lnTo>
                <a:lnTo>
                  <a:pt x="259829" y="222046"/>
                </a:lnTo>
                <a:lnTo>
                  <a:pt x="259829" y="104482"/>
                </a:lnTo>
                <a:lnTo>
                  <a:pt x="259829" y="84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814410" y="3452888"/>
            <a:ext cx="260350" cy="261620"/>
          </a:xfrm>
          <a:custGeom>
            <a:avLst/>
            <a:gdLst/>
            <a:ahLst/>
            <a:cxnLst/>
            <a:rect l="l" t="t" r="r" b="b"/>
            <a:pathLst>
              <a:path w="260350" h="261620">
                <a:moveTo>
                  <a:pt x="64947" y="198843"/>
                </a:moveTo>
                <a:lnTo>
                  <a:pt x="62039" y="195922"/>
                </a:lnTo>
                <a:lnTo>
                  <a:pt x="54876" y="195922"/>
                </a:lnTo>
                <a:lnTo>
                  <a:pt x="51955" y="198843"/>
                </a:lnTo>
                <a:lnTo>
                  <a:pt x="51955" y="206057"/>
                </a:lnTo>
                <a:lnTo>
                  <a:pt x="54876" y="208978"/>
                </a:lnTo>
                <a:lnTo>
                  <a:pt x="62039" y="208978"/>
                </a:lnTo>
                <a:lnTo>
                  <a:pt x="64947" y="206057"/>
                </a:lnTo>
                <a:lnTo>
                  <a:pt x="64947" y="202450"/>
                </a:lnTo>
                <a:lnTo>
                  <a:pt x="64947" y="198843"/>
                </a:lnTo>
                <a:close/>
              </a:path>
              <a:path w="260350" h="261620">
                <a:moveTo>
                  <a:pt x="259829" y="84239"/>
                </a:moveTo>
                <a:lnTo>
                  <a:pt x="253974" y="78359"/>
                </a:lnTo>
                <a:lnTo>
                  <a:pt x="233845" y="78359"/>
                </a:lnTo>
                <a:lnTo>
                  <a:pt x="233845" y="104482"/>
                </a:lnTo>
                <a:lnTo>
                  <a:pt x="233845" y="143675"/>
                </a:lnTo>
                <a:lnTo>
                  <a:pt x="233845" y="235102"/>
                </a:lnTo>
                <a:lnTo>
                  <a:pt x="116916" y="235102"/>
                </a:lnTo>
                <a:lnTo>
                  <a:pt x="116916" y="222046"/>
                </a:lnTo>
                <a:lnTo>
                  <a:pt x="233845" y="222046"/>
                </a:lnTo>
                <a:lnTo>
                  <a:pt x="233845" y="208978"/>
                </a:lnTo>
                <a:lnTo>
                  <a:pt x="116916" y="208978"/>
                </a:lnTo>
                <a:lnTo>
                  <a:pt x="116916" y="195922"/>
                </a:lnTo>
                <a:lnTo>
                  <a:pt x="233845" y="195922"/>
                </a:lnTo>
                <a:lnTo>
                  <a:pt x="233845" y="182854"/>
                </a:lnTo>
                <a:lnTo>
                  <a:pt x="116916" y="182854"/>
                </a:lnTo>
                <a:lnTo>
                  <a:pt x="116916" y="169799"/>
                </a:lnTo>
                <a:lnTo>
                  <a:pt x="233845" y="169799"/>
                </a:lnTo>
                <a:lnTo>
                  <a:pt x="233845" y="143675"/>
                </a:lnTo>
                <a:lnTo>
                  <a:pt x="90932" y="143675"/>
                </a:lnTo>
                <a:lnTo>
                  <a:pt x="90932" y="202450"/>
                </a:lnTo>
                <a:lnTo>
                  <a:pt x="88366" y="215125"/>
                </a:lnTo>
                <a:lnTo>
                  <a:pt x="81394" y="225513"/>
                </a:lnTo>
                <a:lnTo>
                  <a:pt x="71069" y="232537"/>
                </a:lnTo>
                <a:lnTo>
                  <a:pt x="58458" y="235102"/>
                </a:lnTo>
                <a:lnTo>
                  <a:pt x="45847" y="232537"/>
                </a:lnTo>
                <a:lnTo>
                  <a:pt x="35521" y="225513"/>
                </a:lnTo>
                <a:lnTo>
                  <a:pt x="28536" y="215125"/>
                </a:lnTo>
                <a:lnTo>
                  <a:pt x="25971" y="202450"/>
                </a:lnTo>
                <a:lnTo>
                  <a:pt x="28536" y="189776"/>
                </a:lnTo>
                <a:lnTo>
                  <a:pt x="35521" y="179387"/>
                </a:lnTo>
                <a:lnTo>
                  <a:pt x="45847" y="172377"/>
                </a:lnTo>
                <a:lnTo>
                  <a:pt x="58458" y="169799"/>
                </a:lnTo>
                <a:lnTo>
                  <a:pt x="71069" y="172377"/>
                </a:lnTo>
                <a:lnTo>
                  <a:pt x="81394" y="179387"/>
                </a:lnTo>
                <a:lnTo>
                  <a:pt x="88366" y="189776"/>
                </a:lnTo>
                <a:lnTo>
                  <a:pt x="90932" y="202450"/>
                </a:lnTo>
                <a:lnTo>
                  <a:pt x="90932" y="143675"/>
                </a:lnTo>
                <a:lnTo>
                  <a:pt x="25971" y="143675"/>
                </a:lnTo>
                <a:lnTo>
                  <a:pt x="25971" y="104482"/>
                </a:lnTo>
                <a:lnTo>
                  <a:pt x="233845" y="104482"/>
                </a:lnTo>
                <a:lnTo>
                  <a:pt x="233845" y="78359"/>
                </a:lnTo>
                <a:lnTo>
                  <a:pt x="100736" y="23495"/>
                </a:lnTo>
                <a:lnTo>
                  <a:pt x="71450" y="11430"/>
                </a:lnTo>
                <a:lnTo>
                  <a:pt x="70472" y="4889"/>
                </a:lnTo>
                <a:lnTo>
                  <a:pt x="64947" y="0"/>
                </a:lnTo>
                <a:lnTo>
                  <a:pt x="51308" y="0"/>
                </a:lnTo>
                <a:lnTo>
                  <a:pt x="45466" y="5880"/>
                </a:lnTo>
                <a:lnTo>
                  <a:pt x="45466" y="20231"/>
                </a:lnTo>
                <a:lnTo>
                  <a:pt x="51308" y="26111"/>
                </a:lnTo>
                <a:lnTo>
                  <a:pt x="61379" y="26111"/>
                </a:lnTo>
                <a:lnTo>
                  <a:pt x="64300" y="25133"/>
                </a:lnTo>
                <a:lnTo>
                  <a:pt x="66255" y="23495"/>
                </a:lnTo>
                <a:lnTo>
                  <a:pt x="199415" y="78359"/>
                </a:lnTo>
                <a:lnTo>
                  <a:pt x="5842" y="78359"/>
                </a:lnTo>
                <a:lnTo>
                  <a:pt x="0" y="84239"/>
                </a:lnTo>
                <a:lnTo>
                  <a:pt x="0" y="255358"/>
                </a:lnTo>
                <a:lnTo>
                  <a:pt x="5842" y="261226"/>
                </a:lnTo>
                <a:lnTo>
                  <a:pt x="253974" y="261226"/>
                </a:lnTo>
                <a:lnTo>
                  <a:pt x="259829" y="255358"/>
                </a:lnTo>
                <a:lnTo>
                  <a:pt x="259829" y="235102"/>
                </a:lnTo>
                <a:lnTo>
                  <a:pt x="259829" y="222046"/>
                </a:lnTo>
                <a:lnTo>
                  <a:pt x="259829" y="104482"/>
                </a:lnTo>
                <a:lnTo>
                  <a:pt x="259829" y="84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2495766" y="3452888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19" h="261620">
                <a:moveTo>
                  <a:pt x="65278" y="198843"/>
                </a:moveTo>
                <a:lnTo>
                  <a:pt x="62357" y="195922"/>
                </a:lnTo>
                <a:lnTo>
                  <a:pt x="55143" y="195922"/>
                </a:lnTo>
                <a:lnTo>
                  <a:pt x="52222" y="198843"/>
                </a:lnTo>
                <a:lnTo>
                  <a:pt x="52222" y="206057"/>
                </a:lnTo>
                <a:lnTo>
                  <a:pt x="55143" y="208978"/>
                </a:lnTo>
                <a:lnTo>
                  <a:pt x="62357" y="208978"/>
                </a:lnTo>
                <a:lnTo>
                  <a:pt x="65278" y="206057"/>
                </a:lnTo>
                <a:lnTo>
                  <a:pt x="65278" y="202450"/>
                </a:lnTo>
                <a:lnTo>
                  <a:pt x="65278" y="198843"/>
                </a:lnTo>
                <a:close/>
              </a:path>
              <a:path w="261619" h="261620">
                <a:moveTo>
                  <a:pt x="261099" y="84239"/>
                </a:moveTo>
                <a:lnTo>
                  <a:pt x="255219" y="78359"/>
                </a:lnTo>
                <a:lnTo>
                  <a:pt x="234988" y="78359"/>
                </a:lnTo>
                <a:lnTo>
                  <a:pt x="234988" y="104482"/>
                </a:lnTo>
                <a:lnTo>
                  <a:pt x="234988" y="143675"/>
                </a:lnTo>
                <a:lnTo>
                  <a:pt x="234988" y="235102"/>
                </a:lnTo>
                <a:lnTo>
                  <a:pt x="117500" y="235102"/>
                </a:lnTo>
                <a:lnTo>
                  <a:pt x="117500" y="222046"/>
                </a:lnTo>
                <a:lnTo>
                  <a:pt x="234988" y="222046"/>
                </a:lnTo>
                <a:lnTo>
                  <a:pt x="234988" y="208978"/>
                </a:lnTo>
                <a:lnTo>
                  <a:pt x="117500" y="208978"/>
                </a:lnTo>
                <a:lnTo>
                  <a:pt x="117500" y="195922"/>
                </a:lnTo>
                <a:lnTo>
                  <a:pt x="234988" y="195922"/>
                </a:lnTo>
                <a:lnTo>
                  <a:pt x="234988" y="182854"/>
                </a:lnTo>
                <a:lnTo>
                  <a:pt x="117500" y="182854"/>
                </a:lnTo>
                <a:lnTo>
                  <a:pt x="117500" y="169799"/>
                </a:lnTo>
                <a:lnTo>
                  <a:pt x="234988" y="169799"/>
                </a:lnTo>
                <a:lnTo>
                  <a:pt x="234988" y="143675"/>
                </a:lnTo>
                <a:lnTo>
                  <a:pt x="91389" y="143675"/>
                </a:lnTo>
                <a:lnTo>
                  <a:pt x="91389" y="202450"/>
                </a:lnTo>
                <a:lnTo>
                  <a:pt x="88811" y="215125"/>
                </a:lnTo>
                <a:lnTo>
                  <a:pt x="81800" y="225513"/>
                </a:lnTo>
                <a:lnTo>
                  <a:pt x="71424" y="232537"/>
                </a:lnTo>
                <a:lnTo>
                  <a:pt x="58750" y="235102"/>
                </a:lnTo>
                <a:lnTo>
                  <a:pt x="46075" y="232537"/>
                </a:lnTo>
                <a:lnTo>
                  <a:pt x="35699" y="225513"/>
                </a:lnTo>
                <a:lnTo>
                  <a:pt x="28689" y="215125"/>
                </a:lnTo>
                <a:lnTo>
                  <a:pt x="26111" y="202450"/>
                </a:lnTo>
                <a:lnTo>
                  <a:pt x="28689" y="189776"/>
                </a:lnTo>
                <a:lnTo>
                  <a:pt x="35699" y="179387"/>
                </a:lnTo>
                <a:lnTo>
                  <a:pt x="46075" y="172377"/>
                </a:lnTo>
                <a:lnTo>
                  <a:pt x="58750" y="169799"/>
                </a:lnTo>
                <a:lnTo>
                  <a:pt x="71424" y="172377"/>
                </a:lnTo>
                <a:lnTo>
                  <a:pt x="81800" y="179387"/>
                </a:lnTo>
                <a:lnTo>
                  <a:pt x="88811" y="189776"/>
                </a:lnTo>
                <a:lnTo>
                  <a:pt x="91389" y="202450"/>
                </a:lnTo>
                <a:lnTo>
                  <a:pt x="91389" y="143675"/>
                </a:lnTo>
                <a:lnTo>
                  <a:pt x="26111" y="143675"/>
                </a:lnTo>
                <a:lnTo>
                  <a:pt x="26111" y="104482"/>
                </a:lnTo>
                <a:lnTo>
                  <a:pt x="234988" y="104482"/>
                </a:lnTo>
                <a:lnTo>
                  <a:pt x="234988" y="78359"/>
                </a:lnTo>
                <a:lnTo>
                  <a:pt x="101231" y="23495"/>
                </a:lnTo>
                <a:lnTo>
                  <a:pt x="71805" y="11430"/>
                </a:lnTo>
                <a:lnTo>
                  <a:pt x="70827" y="4889"/>
                </a:lnTo>
                <a:lnTo>
                  <a:pt x="65278" y="0"/>
                </a:lnTo>
                <a:lnTo>
                  <a:pt x="51574" y="0"/>
                </a:lnTo>
                <a:lnTo>
                  <a:pt x="45694" y="5880"/>
                </a:lnTo>
                <a:lnTo>
                  <a:pt x="45694" y="20231"/>
                </a:lnTo>
                <a:lnTo>
                  <a:pt x="51574" y="26111"/>
                </a:lnTo>
                <a:lnTo>
                  <a:pt x="61683" y="26111"/>
                </a:lnTo>
                <a:lnTo>
                  <a:pt x="64630" y="25133"/>
                </a:lnTo>
                <a:lnTo>
                  <a:pt x="66586" y="23495"/>
                </a:lnTo>
                <a:lnTo>
                  <a:pt x="200393" y="78359"/>
                </a:lnTo>
                <a:lnTo>
                  <a:pt x="5880" y="78359"/>
                </a:lnTo>
                <a:lnTo>
                  <a:pt x="0" y="84239"/>
                </a:lnTo>
                <a:lnTo>
                  <a:pt x="0" y="255358"/>
                </a:lnTo>
                <a:lnTo>
                  <a:pt x="5880" y="261226"/>
                </a:lnTo>
                <a:lnTo>
                  <a:pt x="255219" y="261226"/>
                </a:lnTo>
                <a:lnTo>
                  <a:pt x="261099" y="255358"/>
                </a:lnTo>
                <a:lnTo>
                  <a:pt x="261099" y="235102"/>
                </a:lnTo>
                <a:lnTo>
                  <a:pt x="261099" y="222046"/>
                </a:lnTo>
                <a:lnTo>
                  <a:pt x="261099" y="104482"/>
                </a:lnTo>
                <a:lnTo>
                  <a:pt x="261099" y="84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2824823" y="3452888"/>
            <a:ext cx="260350" cy="261620"/>
          </a:xfrm>
          <a:custGeom>
            <a:avLst/>
            <a:gdLst/>
            <a:ahLst/>
            <a:cxnLst/>
            <a:rect l="l" t="t" r="r" b="b"/>
            <a:pathLst>
              <a:path w="260350" h="261620">
                <a:moveTo>
                  <a:pt x="64947" y="198843"/>
                </a:moveTo>
                <a:lnTo>
                  <a:pt x="62039" y="195922"/>
                </a:lnTo>
                <a:lnTo>
                  <a:pt x="54876" y="195922"/>
                </a:lnTo>
                <a:lnTo>
                  <a:pt x="51955" y="198843"/>
                </a:lnTo>
                <a:lnTo>
                  <a:pt x="51955" y="206057"/>
                </a:lnTo>
                <a:lnTo>
                  <a:pt x="54876" y="208978"/>
                </a:lnTo>
                <a:lnTo>
                  <a:pt x="62039" y="208978"/>
                </a:lnTo>
                <a:lnTo>
                  <a:pt x="64947" y="206057"/>
                </a:lnTo>
                <a:lnTo>
                  <a:pt x="64947" y="202450"/>
                </a:lnTo>
                <a:lnTo>
                  <a:pt x="64947" y="198843"/>
                </a:lnTo>
                <a:close/>
              </a:path>
              <a:path w="260350" h="261620">
                <a:moveTo>
                  <a:pt x="259829" y="84239"/>
                </a:moveTo>
                <a:lnTo>
                  <a:pt x="253974" y="78359"/>
                </a:lnTo>
                <a:lnTo>
                  <a:pt x="233845" y="78359"/>
                </a:lnTo>
                <a:lnTo>
                  <a:pt x="233845" y="104482"/>
                </a:lnTo>
                <a:lnTo>
                  <a:pt x="233845" y="143675"/>
                </a:lnTo>
                <a:lnTo>
                  <a:pt x="233845" y="235102"/>
                </a:lnTo>
                <a:lnTo>
                  <a:pt x="116916" y="235102"/>
                </a:lnTo>
                <a:lnTo>
                  <a:pt x="116916" y="222046"/>
                </a:lnTo>
                <a:lnTo>
                  <a:pt x="233845" y="222046"/>
                </a:lnTo>
                <a:lnTo>
                  <a:pt x="233845" y="208978"/>
                </a:lnTo>
                <a:lnTo>
                  <a:pt x="116916" y="208978"/>
                </a:lnTo>
                <a:lnTo>
                  <a:pt x="116916" y="195922"/>
                </a:lnTo>
                <a:lnTo>
                  <a:pt x="233845" y="195922"/>
                </a:lnTo>
                <a:lnTo>
                  <a:pt x="233845" y="182854"/>
                </a:lnTo>
                <a:lnTo>
                  <a:pt x="116916" y="182854"/>
                </a:lnTo>
                <a:lnTo>
                  <a:pt x="116916" y="169799"/>
                </a:lnTo>
                <a:lnTo>
                  <a:pt x="233845" y="169799"/>
                </a:lnTo>
                <a:lnTo>
                  <a:pt x="233845" y="143675"/>
                </a:lnTo>
                <a:lnTo>
                  <a:pt x="90932" y="143675"/>
                </a:lnTo>
                <a:lnTo>
                  <a:pt x="90932" y="202450"/>
                </a:lnTo>
                <a:lnTo>
                  <a:pt x="88366" y="215125"/>
                </a:lnTo>
                <a:lnTo>
                  <a:pt x="81394" y="225513"/>
                </a:lnTo>
                <a:lnTo>
                  <a:pt x="71069" y="232537"/>
                </a:lnTo>
                <a:lnTo>
                  <a:pt x="58458" y="235102"/>
                </a:lnTo>
                <a:lnTo>
                  <a:pt x="45847" y="232537"/>
                </a:lnTo>
                <a:lnTo>
                  <a:pt x="35521" y="225513"/>
                </a:lnTo>
                <a:lnTo>
                  <a:pt x="28536" y="215125"/>
                </a:lnTo>
                <a:lnTo>
                  <a:pt x="25971" y="202450"/>
                </a:lnTo>
                <a:lnTo>
                  <a:pt x="28536" y="189776"/>
                </a:lnTo>
                <a:lnTo>
                  <a:pt x="35521" y="179387"/>
                </a:lnTo>
                <a:lnTo>
                  <a:pt x="45847" y="172377"/>
                </a:lnTo>
                <a:lnTo>
                  <a:pt x="58458" y="169799"/>
                </a:lnTo>
                <a:lnTo>
                  <a:pt x="71069" y="172377"/>
                </a:lnTo>
                <a:lnTo>
                  <a:pt x="81394" y="179387"/>
                </a:lnTo>
                <a:lnTo>
                  <a:pt x="88366" y="189776"/>
                </a:lnTo>
                <a:lnTo>
                  <a:pt x="90932" y="202450"/>
                </a:lnTo>
                <a:lnTo>
                  <a:pt x="90932" y="143675"/>
                </a:lnTo>
                <a:lnTo>
                  <a:pt x="25971" y="143675"/>
                </a:lnTo>
                <a:lnTo>
                  <a:pt x="25971" y="104482"/>
                </a:lnTo>
                <a:lnTo>
                  <a:pt x="233845" y="104482"/>
                </a:lnTo>
                <a:lnTo>
                  <a:pt x="233845" y="78359"/>
                </a:lnTo>
                <a:lnTo>
                  <a:pt x="100736" y="23495"/>
                </a:lnTo>
                <a:lnTo>
                  <a:pt x="71450" y="11430"/>
                </a:lnTo>
                <a:lnTo>
                  <a:pt x="70472" y="4889"/>
                </a:lnTo>
                <a:lnTo>
                  <a:pt x="64947" y="0"/>
                </a:lnTo>
                <a:lnTo>
                  <a:pt x="51308" y="0"/>
                </a:lnTo>
                <a:lnTo>
                  <a:pt x="45466" y="5880"/>
                </a:lnTo>
                <a:lnTo>
                  <a:pt x="45466" y="20231"/>
                </a:lnTo>
                <a:lnTo>
                  <a:pt x="51308" y="26111"/>
                </a:lnTo>
                <a:lnTo>
                  <a:pt x="61379" y="26111"/>
                </a:lnTo>
                <a:lnTo>
                  <a:pt x="64300" y="25133"/>
                </a:lnTo>
                <a:lnTo>
                  <a:pt x="66255" y="23495"/>
                </a:lnTo>
                <a:lnTo>
                  <a:pt x="199415" y="78359"/>
                </a:lnTo>
                <a:lnTo>
                  <a:pt x="5842" y="78359"/>
                </a:lnTo>
                <a:lnTo>
                  <a:pt x="0" y="84239"/>
                </a:lnTo>
                <a:lnTo>
                  <a:pt x="0" y="255358"/>
                </a:lnTo>
                <a:lnTo>
                  <a:pt x="5842" y="261226"/>
                </a:lnTo>
                <a:lnTo>
                  <a:pt x="253974" y="261226"/>
                </a:lnTo>
                <a:lnTo>
                  <a:pt x="259829" y="255358"/>
                </a:lnTo>
                <a:lnTo>
                  <a:pt x="259829" y="235102"/>
                </a:lnTo>
                <a:lnTo>
                  <a:pt x="259829" y="222046"/>
                </a:lnTo>
                <a:lnTo>
                  <a:pt x="259829" y="104482"/>
                </a:lnTo>
                <a:lnTo>
                  <a:pt x="259829" y="84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2821775" y="3103752"/>
            <a:ext cx="260350" cy="260350"/>
          </a:xfrm>
          <a:custGeom>
            <a:avLst/>
            <a:gdLst/>
            <a:ahLst/>
            <a:cxnLst/>
            <a:rect l="l" t="t" r="r" b="b"/>
            <a:pathLst>
              <a:path w="260350" h="260350">
                <a:moveTo>
                  <a:pt x="64947" y="197891"/>
                </a:moveTo>
                <a:lnTo>
                  <a:pt x="62039" y="194983"/>
                </a:lnTo>
                <a:lnTo>
                  <a:pt x="54876" y="194983"/>
                </a:lnTo>
                <a:lnTo>
                  <a:pt x="51955" y="197891"/>
                </a:lnTo>
                <a:lnTo>
                  <a:pt x="51955" y="205066"/>
                </a:lnTo>
                <a:lnTo>
                  <a:pt x="54876" y="207987"/>
                </a:lnTo>
                <a:lnTo>
                  <a:pt x="62039" y="207987"/>
                </a:lnTo>
                <a:lnTo>
                  <a:pt x="64947" y="205066"/>
                </a:lnTo>
                <a:lnTo>
                  <a:pt x="64947" y="201485"/>
                </a:lnTo>
                <a:lnTo>
                  <a:pt x="64947" y="197891"/>
                </a:lnTo>
                <a:close/>
              </a:path>
              <a:path w="260350" h="260350">
                <a:moveTo>
                  <a:pt x="259829" y="83832"/>
                </a:moveTo>
                <a:lnTo>
                  <a:pt x="253974" y="77990"/>
                </a:lnTo>
                <a:lnTo>
                  <a:pt x="233845" y="77990"/>
                </a:lnTo>
                <a:lnTo>
                  <a:pt x="233845" y="103987"/>
                </a:lnTo>
                <a:lnTo>
                  <a:pt x="233845" y="142989"/>
                </a:lnTo>
                <a:lnTo>
                  <a:pt x="233845" y="233984"/>
                </a:lnTo>
                <a:lnTo>
                  <a:pt x="116916" y="233984"/>
                </a:lnTo>
                <a:lnTo>
                  <a:pt x="116916" y="220980"/>
                </a:lnTo>
                <a:lnTo>
                  <a:pt x="233845" y="220980"/>
                </a:lnTo>
                <a:lnTo>
                  <a:pt x="233845" y="207987"/>
                </a:lnTo>
                <a:lnTo>
                  <a:pt x="116916" y="207987"/>
                </a:lnTo>
                <a:lnTo>
                  <a:pt x="116916" y="194983"/>
                </a:lnTo>
                <a:lnTo>
                  <a:pt x="233845" y="194983"/>
                </a:lnTo>
                <a:lnTo>
                  <a:pt x="233845" y="181978"/>
                </a:lnTo>
                <a:lnTo>
                  <a:pt x="116916" y="181978"/>
                </a:lnTo>
                <a:lnTo>
                  <a:pt x="116916" y="168986"/>
                </a:lnTo>
                <a:lnTo>
                  <a:pt x="233845" y="168986"/>
                </a:lnTo>
                <a:lnTo>
                  <a:pt x="233845" y="142989"/>
                </a:lnTo>
                <a:lnTo>
                  <a:pt x="90932" y="142989"/>
                </a:lnTo>
                <a:lnTo>
                  <a:pt x="90932" y="201485"/>
                </a:lnTo>
                <a:lnTo>
                  <a:pt x="88366" y="214096"/>
                </a:lnTo>
                <a:lnTo>
                  <a:pt x="81394" y="224434"/>
                </a:lnTo>
                <a:lnTo>
                  <a:pt x="71069" y="231419"/>
                </a:lnTo>
                <a:lnTo>
                  <a:pt x="58458" y="233984"/>
                </a:lnTo>
                <a:lnTo>
                  <a:pt x="45847" y="231419"/>
                </a:lnTo>
                <a:lnTo>
                  <a:pt x="35521" y="224434"/>
                </a:lnTo>
                <a:lnTo>
                  <a:pt x="28536" y="214096"/>
                </a:lnTo>
                <a:lnTo>
                  <a:pt x="25971" y="201485"/>
                </a:lnTo>
                <a:lnTo>
                  <a:pt x="28536" y="188861"/>
                </a:lnTo>
                <a:lnTo>
                  <a:pt x="35521" y="178523"/>
                </a:lnTo>
                <a:lnTo>
                  <a:pt x="45847" y="171551"/>
                </a:lnTo>
                <a:lnTo>
                  <a:pt x="58458" y="168986"/>
                </a:lnTo>
                <a:lnTo>
                  <a:pt x="71069" y="171551"/>
                </a:lnTo>
                <a:lnTo>
                  <a:pt x="81394" y="178523"/>
                </a:lnTo>
                <a:lnTo>
                  <a:pt x="88366" y="188861"/>
                </a:lnTo>
                <a:lnTo>
                  <a:pt x="90932" y="201485"/>
                </a:lnTo>
                <a:lnTo>
                  <a:pt x="90932" y="142989"/>
                </a:lnTo>
                <a:lnTo>
                  <a:pt x="25971" y="142989"/>
                </a:lnTo>
                <a:lnTo>
                  <a:pt x="25971" y="103987"/>
                </a:lnTo>
                <a:lnTo>
                  <a:pt x="233845" y="103987"/>
                </a:lnTo>
                <a:lnTo>
                  <a:pt x="233845" y="77990"/>
                </a:lnTo>
                <a:lnTo>
                  <a:pt x="100736" y="23393"/>
                </a:lnTo>
                <a:lnTo>
                  <a:pt x="71450" y="11379"/>
                </a:lnTo>
                <a:lnTo>
                  <a:pt x="70472" y="4876"/>
                </a:lnTo>
                <a:lnTo>
                  <a:pt x="64947" y="0"/>
                </a:lnTo>
                <a:lnTo>
                  <a:pt x="51308" y="0"/>
                </a:lnTo>
                <a:lnTo>
                  <a:pt x="45466" y="5854"/>
                </a:lnTo>
                <a:lnTo>
                  <a:pt x="45466" y="20142"/>
                </a:lnTo>
                <a:lnTo>
                  <a:pt x="51308" y="25984"/>
                </a:lnTo>
                <a:lnTo>
                  <a:pt x="61379" y="25984"/>
                </a:lnTo>
                <a:lnTo>
                  <a:pt x="64300" y="25019"/>
                </a:lnTo>
                <a:lnTo>
                  <a:pt x="66255" y="23393"/>
                </a:lnTo>
                <a:lnTo>
                  <a:pt x="199415" y="77990"/>
                </a:lnTo>
                <a:lnTo>
                  <a:pt x="5842" y="77990"/>
                </a:lnTo>
                <a:lnTo>
                  <a:pt x="0" y="83832"/>
                </a:lnTo>
                <a:lnTo>
                  <a:pt x="0" y="254127"/>
                </a:lnTo>
                <a:lnTo>
                  <a:pt x="5842" y="259981"/>
                </a:lnTo>
                <a:lnTo>
                  <a:pt x="253974" y="259981"/>
                </a:lnTo>
                <a:lnTo>
                  <a:pt x="259829" y="254127"/>
                </a:lnTo>
                <a:lnTo>
                  <a:pt x="259829" y="233984"/>
                </a:lnTo>
                <a:lnTo>
                  <a:pt x="259829" y="220980"/>
                </a:lnTo>
                <a:lnTo>
                  <a:pt x="259829" y="103987"/>
                </a:lnTo>
                <a:lnTo>
                  <a:pt x="259829" y="83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3154007" y="3463556"/>
            <a:ext cx="260350" cy="261620"/>
          </a:xfrm>
          <a:custGeom>
            <a:avLst/>
            <a:gdLst/>
            <a:ahLst/>
            <a:cxnLst/>
            <a:rect l="l" t="t" r="r" b="b"/>
            <a:pathLst>
              <a:path w="260350" h="261620">
                <a:moveTo>
                  <a:pt x="64947" y="198843"/>
                </a:moveTo>
                <a:lnTo>
                  <a:pt x="62039" y="195922"/>
                </a:lnTo>
                <a:lnTo>
                  <a:pt x="54876" y="195922"/>
                </a:lnTo>
                <a:lnTo>
                  <a:pt x="51955" y="198843"/>
                </a:lnTo>
                <a:lnTo>
                  <a:pt x="51955" y="206057"/>
                </a:lnTo>
                <a:lnTo>
                  <a:pt x="54876" y="208978"/>
                </a:lnTo>
                <a:lnTo>
                  <a:pt x="62039" y="208978"/>
                </a:lnTo>
                <a:lnTo>
                  <a:pt x="64947" y="206057"/>
                </a:lnTo>
                <a:lnTo>
                  <a:pt x="64947" y="202450"/>
                </a:lnTo>
                <a:lnTo>
                  <a:pt x="64947" y="198843"/>
                </a:lnTo>
                <a:close/>
              </a:path>
              <a:path w="260350" h="261620">
                <a:moveTo>
                  <a:pt x="259829" y="84239"/>
                </a:moveTo>
                <a:lnTo>
                  <a:pt x="253974" y="78359"/>
                </a:lnTo>
                <a:lnTo>
                  <a:pt x="233845" y="78359"/>
                </a:lnTo>
                <a:lnTo>
                  <a:pt x="233845" y="104482"/>
                </a:lnTo>
                <a:lnTo>
                  <a:pt x="233845" y="143675"/>
                </a:lnTo>
                <a:lnTo>
                  <a:pt x="233845" y="235102"/>
                </a:lnTo>
                <a:lnTo>
                  <a:pt x="116916" y="235102"/>
                </a:lnTo>
                <a:lnTo>
                  <a:pt x="116916" y="222046"/>
                </a:lnTo>
                <a:lnTo>
                  <a:pt x="233845" y="222046"/>
                </a:lnTo>
                <a:lnTo>
                  <a:pt x="233845" y="208978"/>
                </a:lnTo>
                <a:lnTo>
                  <a:pt x="116916" y="208978"/>
                </a:lnTo>
                <a:lnTo>
                  <a:pt x="116916" y="195922"/>
                </a:lnTo>
                <a:lnTo>
                  <a:pt x="233845" y="195922"/>
                </a:lnTo>
                <a:lnTo>
                  <a:pt x="233845" y="182854"/>
                </a:lnTo>
                <a:lnTo>
                  <a:pt x="116916" y="182854"/>
                </a:lnTo>
                <a:lnTo>
                  <a:pt x="116916" y="169799"/>
                </a:lnTo>
                <a:lnTo>
                  <a:pt x="233845" y="169799"/>
                </a:lnTo>
                <a:lnTo>
                  <a:pt x="233845" y="143675"/>
                </a:lnTo>
                <a:lnTo>
                  <a:pt x="90932" y="143675"/>
                </a:lnTo>
                <a:lnTo>
                  <a:pt x="90932" y="202450"/>
                </a:lnTo>
                <a:lnTo>
                  <a:pt x="88366" y="215125"/>
                </a:lnTo>
                <a:lnTo>
                  <a:pt x="81394" y="225513"/>
                </a:lnTo>
                <a:lnTo>
                  <a:pt x="71069" y="232524"/>
                </a:lnTo>
                <a:lnTo>
                  <a:pt x="58458" y="235102"/>
                </a:lnTo>
                <a:lnTo>
                  <a:pt x="45847" y="232524"/>
                </a:lnTo>
                <a:lnTo>
                  <a:pt x="35521" y="225513"/>
                </a:lnTo>
                <a:lnTo>
                  <a:pt x="28536" y="215125"/>
                </a:lnTo>
                <a:lnTo>
                  <a:pt x="25971" y="202450"/>
                </a:lnTo>
                <a:lnTo>
                  <a:pt x="28536" y="189776"/>
                </a:lnTo>
                <a:lnTo>
                  <a:pt x="35521" y="179387"/>
                </a:lnTo>
                <a:lnTo>
                  <a:pt x="45847" y="172377"/>
                </a:lnTo>
                <a:lnTo>
                  <a:pt x="58458" y="169799"/>
                </a:lnTo>
                <a:lnTo>
                  <a:pt x="71069" y="172377"/>
                </a:lnTo>
                <a:lnTo>
                  <a:pt x="81394" y="179387"/>
                </a:lnTo>
                <a:lnTo>
                  <a:pt x="88366" y="189776"/>
                </a:lnTo>
                <a:lnTo>
                  <a:pt x="90932" y="202450"/>
                </a:lnTo>
                <a:lnTo>
                  <a:pt x="90932" y="143675"/>
                </a:lnTo>
                <a:lnTo>
                  <a:pt x="25971" y="143675"/>
                </a:lnTo>
                <a:lnTo>
                  <a:pt x="25971" y="104482"/>
                </a:lnTo>
                <a:lnTo>
                  <a:pt x="233845" y="104482"/>
                </a:lnTo>
                <a:lnTo>
                  <a:pt x="233845" y="78359"/>
                </a:lnTo>
                <a:lnTo>
                  <a:pt x="100736" y="23495"/>
                </a:lnTo>
                <a:lnTo>
                  <a:pt x="71450" y="11430"/>
                </a:lnTo>
                <a:lnTo>
                  <a:pt x="70472" y="4889"/>
                </a:lnTo>
                <a:lnTo>
                  <a:pt x="64947" y="0"/>
                </a:lnTo>
                <a:lnTo>
                  <a:pt x="51308" y="0"/>
                </a:lnTo>
                <a:lnTo>
                  <a:pt x="45466" y="5880"/>
                </a:lnTo>
                <a:lnTo>
                  <a:pt x="45466" y="20231"/>
                </a:lnTo>
                <a:lnTo>
                  <a:pt x="51308" y="26111"/>
                </a:lnTo>
                <a:lnTo>
                  <a:pt x="61379" y="26111"/>
                </a:lnTo>
                <a:lnTo>
                  <a:pt x="64300" y="25133"/>
                </a:lnTo>
                <a:lnTo>
                  <a:pt x="66255" y="23495"/>
                </a:lnTo>
                <a:lnTo>
                  <a:pt x="199415" y="78359"/>
                </a:lnTo>
                <a:lnTo>
                  <a:pt x="5842" y="78359"/>
                </a:lnTo>
                <a:lnTo>
                  <a:pt x="0" y="84239"/>
                </a:lnTo>
                <a:lnTo>
                  <a:pt x="0" y="255358"/>
                </a:lnTo>
                <a:lnTo>
                  <a:pt x="5842" y="261226"/>
                </a:lnTo>
                <a:lnTo>
                  <a:pt x="253974" y="261226"/>
                </a:lnTo>
                <a:lnTo>
                  <a:pt x="259829" y="255358"/>
                </a:lnTo>
                <a:lnTo>
                  <a:pt x="259829" y="235102"/>
                </a:lnTo>
                <a:lnTo>
                  <a:pt x="259829" y="222046"/>
                </a:lnTo>
                <a:lnTo>
                  <a:pt x="259829" y="104482"/>
                </a:lnTo>
                <a:lnTo>
                  <a:pt x="259829" y="84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3154007" y="3102228"/>
            <a:ext cx="260350" cy="260350"/>
          </a:xfrm>
          <a:custGeom>
            <a:avLst/>
            <a:gdLst/>
            <a:ahLst/>
            <a:cxnLst/>
            <a:rect l="l" t="t" r="r" b="b"/>
            <a:pathLst>
              <a:path w="260350" h="260350">
                <a:moveTo>
                  <a:pt x="64947" y="197891"/>
                </a:moveTo>
                <a:lnTo>
                  <a:pt x="62039" y="194983"/>
                </a:lnTo>
                <a:lnTo>
                  <a:pt x="54876" y="194983"/>
                </a:lnTo>
                <a:lnTo>
                  <a:pt x="51955" y="197891"/>
                </a:lnTo>
                <a:lnTo>
                  <a:pt x="51955" y="205066"/>
                </a:lnTo>
                <a:lnTo>
                  <a:pt x="54876" y="207987"/>
                </a:lnTo>
                <a:lnTo>
                  <a:pt x="62039" y="207987"/>
                </a:lnTo>
                <a:lnTo>
                  <a:pt x="64947" y="205066"/>
                </a:lnTo>
                <a:lnTo>
                  <a:pt x="64947" y="201485"/>
                </a:lnTo>
                <a:lnTo>
                  <a:pt x="64947" y="197891"/>
                </a:lnTo>
                <a:close/>
              </a:path>
              <a:path w="260350" h="260350">
                <a:moveTo>
                  <a:pt x="259829" y="83832"/>
                </a:moveTo>
                <a:lnTo>
                  <a:pt x="253974" y="77990"/>
                </a:lnTo>
                <a:lnTo>
                  <a:pt x="233845" y="77990"/>
                </a:lnTo>
                <a:lnTo>
                  <a:pt x="233845" y="103987"/>
                </a:lnTo>
                <a:lnTo>
                  <a:pt x="233845" y="142989"/>
                </a:lnTo>
                <a:lnTo>
                  <a:pt x="233845" y="233984"/>
                </a:lnTo>
                <a:lnTo>
                  <a:pt x="116916" y="233984"/>
                </a:lnTo>
                <a:lnTo>
                  <a:pt x="116916" y="220980"/>
                </a:lnTo>
                <a:lnTo>
                  <a:pt x="233845" y="220980"/>
                </a:lnTo>
                <a:lnTo>
                  <a:pt x="233845" y="207987"/>
                </a:lnTo>
                <a:lnTo>
                  <a:pt x="116916" y="207987"/>
                </a:lnTo>
                <a:lnTo>
                  <a:pt x="116916" y="194983"/>
                </a:lnTo>
                <a:lnTo>
                  <a:pt x="233845" y="194983"/>
                </a:lnTo>
                <a:lnTo>
                  <a:pt x="233845" y="181978"/>
                </a:lnTo>
                <a:lnTo>
                  <a:pt x="116916" y="181978"/>
                </a:lnTo>
                <a:lnTo>
                  <a:pt x="116916" y="168986"/>
                </a:lnTo>
                <a:lnTo>
                  <a:pt x="233845" y="168986"/>
                </a:lnTo>
                <a:lnTo>
                  <a:pt x="233845" y="142989"/>
                </a:lnTo>
                <a:lnTo>
                  <a:pt x="90932" y="142989"/>
                </a:lnTo>
                <a:lnTo>
                  <a:pt x="90932" y="201485"/>
                </a:lnTo>
                <a:lnTo>
                  <a:pt x="88366" y="214096"/>
                </a:lnTo>
                <a:lnTo>
                  <a:pt x="81394" y="224434"/>
                </a:lnTo>
                <a:lnTo>
                  <a:pt x="71069" y="231419"/>
                </a:lnTo>
                <a:lnTo>
                  <a:pt x="58458" y="233984"/>
                </a:lnTo>
                <a:lnTo>
                  <a:pt x="45847" y="231419"/>
                </a:lnTo>
                <a:lnTo>
                  <a:pt x="35521" y="224434"/>
                </a:lnTo>
                <a:lnTo>
                  <a:pt x="28536" y="214096"/>
                </a:lnTo>
                <a:lnTo>
                  <a:pt x="25971" y="201485"/>
                </a:lnTo>
                <a:lnTo>
                  <a:pt x="28536" y="188861"/>
                </a:lnTo>
                <a:lnTo>
                  <a:pt x="35521" y="178523"/>
                </a:lnTo>
                <a:lnTo>
                  <a:pt x="45847" y="171551"/>
                </a:lnTo>
                <a:lnTo>
                  <a:pt x="58458" y="168986"/>
                </a:lnTo>
                <a:lnTo>
                  <a:pt x="71069" y="171551"/>
                </a:lnTo>
                <a:lnTo>
                  <a:pt x="81394" y="178523"/>
                </a:lnTo>
                <a:lnTo>
                  <a:pt x="88366" y="188861"/>
                </a:lnTo>
                <a:lnTo>
                  <a:pt x="90932" y="201485"/>
                </a:lnTo>
                <a:lnTo>
                  <a:pt x="90932" y="142989"/>
                </a:lnTo>
                <a:lnTo>
                  <a:pt x="25971" y="142989"/>
                </a:lnTo>
                <a:lnTo>
                  <a:pt x="25971" y="103987"/>
                </a:lnTo>
                <a:lnTo>
                  <a:pt x="233845" y="103987"/>
                </a:lnTo>
                <a:lnTo>
                  <a:pt x="233845" y="77990"/>
                </a:lnTo>
                <a:lnTo>
                  <a:pt x="100736" y="23393"/>
                </a:lnTo>
                <a:lnTo>
                  <a:pt x="71450" y="11379"/>
                </a:lnTo>
                <a:lnTo>
                  <a:pt x="70472" y="4876"/>
                </a:lnTo>
                <a:lnTo>
                  <a:pt x="64947" y="0"/>
                </a:lnTo>
                <a:lnTo>
                  <a:pt x="51308" y="0"/>
                </a:lnTo>
                <a:lnTo>
                  <a:pt x="45466" y="5854"/>
                </a:lnTo>
                <a:lnTo>
                  <a:pt x="45466" y="20142"/>
                </a:lnTo>
                <a:lnTo>
                  <a:pt x="51308" y="25984"/>
                </a:lnTo>
                <a:lnTo>
                  <a:pt x="61379" y="25984"/>
                </a:lnTo>
                <a:lnTo>
                  <a:pt x="64300" y="25019"/>
                </a:lnTo>
                <a:lnTo>
                  <a:pt x="66255" y="23393"/>
                </a:lnTo>
                <a:lnTo>
                  <a:pt x="199415" y="77990"/>
                </a:lnTo>
                <a:lnTo>
                  <a:pt x="5842" y="77990"/>
                </a:lnTo>
                <a:lnTo>
                  <a:pt x="0" y="83832"/>
                </a:lnTo>
                <a:lnTo>
                  <a:pt x="0" y="254127"/>
                </a:lnTo>
                <a:lnTo>
                  <a:pt x="5842" y="259981"/>
                </a:lnTo>
                <a:lnTo>
                  <a:pt x="253974" y="259981"/>
                </a:lnTo>
                <a:lnTo>
                  <a:pt x="259829" y="254127"/>
                </a:lnTo>
                <a:lnTo>
                  <a:pt x="259829" y="233984"/>
                </a:lnTo>
                <a:lnTo>
                  <a:pt x="259829" y="220980"/>
                </a:lnTo>
                <a:lnTo>
                  <a:pt x="259829" y="103987"/>
                </a:lnTo>
                <a:lnTo>
                  <a:pt x="259829" y="83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4170641" y="3103752"/>
            <a:ext cx="261620" cy="260350"/>
          </a:xfrm>
          <a:custGeom>
            <a:avLst/>
            <a:gdLst/>
            <a:ahLst/>
            <a:cxnLst/>
            <a:rect l="l" t="t" r="r" b="b"/>
            <a:pathLst>
              <a:path w="261620" h="260350">
                <a:moveTo>
                  <a:pt x="65278" y="197891"/>
                </a:moveTo>
                <a:lnTo>
                  <a:pt x="62357" y="194983"/>
                </a:lnTo>
                <a:lnTo>
                  <a:pt x="55143" y="194983"/>
                </a:lnTo>
                <a:lnTo>
                  <a:pt x="52222" y="197891"/>
                </a:lnTo>
                <a:lnTo>
                  <a:pt x="52222" y="205066"/>
                </a:lnTo>
                <a:lnTo>
                  <a:pt x="55143" y="207987"/>
                </a:lnTo>
                <a:lnTo>
                  <a:pt x="62357" y="207987"/>
                </a:lnTo>
                <a:lnTo>
                  <a:pt x="65278" y="205066"/>
                </a:lnTo>
                <a:lnTo>
                  <a:pt x="65278" y="201485"/>
                </a:lnTo>
                <a:lnTo>
                  <a:pt x="65278" y="197891"/>
                </a:lnTo>
                <a:close/>
              </a:path>
              <a:path w="261620" h="260350">
                <a:moveTo>
                  <a:pt x="261099" y="83832"/>
                </a:moveTo>
                <a:lnTo>
                  <a:pt x="255219" y="77990"/>
                </a:lnTo>
                <a:lnTo>
                  <a:pt x="234988" y="77990"/>
                </a:lnTo>
                <a:lnTo>
                  <a:pt x="234988" y="103987"/>
                </a:lnTo>
                <a:lnTo>
                  <a:pt x="234988" y="142989"/>
                </a:lnTo>
                <a:lnTo>
                  <a:pt x="234988" y="233984"/>
                </a:lnTo>
                <a:lnTo>
                  <a:pt x="117500" y="233984"/>
                </a:lnTo>
                <a:lnTo>
                  <a:pt x="117500" y="220980"/>
                </a:lnTo>
                <a:lnTo>
                  <a:pt x="234988" y="220980"/>
                </a:lnTo>
                <a:lnTo>
                  <a:pt x="234988" y="207987"/>
                </a:lnTo>
                <a:lnTo>
                  <a:pt x="117500" y="207987"/>
                </a:lnTo>
                <a:lnTo>
                  <a:pt x="117500" y="194983"/>
                </a:lnTo>
                <a:lnTo>
                  <a:pt x="234988" y="194983"/>
                </a:lnTo>
                <a:lnTo>
                  <a:pt x="234988" y="181978"/>
                </a:lnTo>
                <a:lnTo>
                  <a:pt x="117500" y="181978"/>
                </a:lnTo>
                <a:lnTo>
                  <a:pt x="117500" y="168986"/>
                </a:lnTo>
                <a:lnTo>
                  <a:pt x="234988" y="168986"/>
                </a:lnTo>
                <a:lnTo>
                  <a:pt x="234988" y="142989"/>
                </a:lnTo>
                <a:lnTo>
                  <a:pt x="91389" y="142989"/>
                </a:lnTo>
                <a:lnTo>
                  <a:pt x="91389" y="201485"/>
                </a:lnTo>
                <a:lnTo>
                  <a:pt x="88811" y="214096"/>
                </a:lnTo>
                <a:lnTo>
                  <a:pt x="81800" y="224434"/>
                </a:lnTo>
                <a:lnTo>
                  <a:pt x="71424" y="231419"/>
                </a:lnTo>
                <a:lnTo>
                  <a:pt x="58750" y="233984"/>
                </a:lnTo>
                <a:lnTo>
                  <a:pt x="46075" y="231419"/>
                </a:lnTo>
                <a:lnTo>
                  <a:pt x="35699" y="224434"/>
                </a:lnTo>
                <a:lnTo>
                  <a:pt x="28689" y="214096"/>
                </a:lnTo>
                <a:lnTo>
                  <a:pt x="26111" y="201485"/>
                </a:lnTo>
                <a:lnTo>
                  <a:pt x="28689" y="188861"/>
                </a:lnTo>
                <a:lnTo>
                  <a:pt x="35699" y="178523"/>
                </a:lnTo>
                <a:lnTo>
                  <a:pt x="46075" y="171551"/>
                </a:lnTo>
                <a:lnTo>
                  <a:pt x="58750" y="168986"/>
                </a:lnTo>
                <a:lnTo>
                  <a:pt x="71424" y="171551"/>
                </a:lnTo>
                <a:lnTo>
                  <a:pt x="81800" y="178523"/>
                </a:lnTo>
                <a:lnTo>
                  <a:pt x="88811" y="188861"/>
                </a:lnTo>
                <a:lnTo>
                  <a:pt x="91389" y="201485"/>
                </a:lnTo>
                <a:lnTo>
                  <a:pt x="91389" y="142989"/>
                </a:lnTo>
                <a:lnTo>
                  <a:pt x="26111" y="142989"/>
                </a:lnTo>
                <a:lnTo>
                  <a:pt x="26111" y="103987"/>
                </a:lnTo>
                <a:lnTo>
                  <a:pt x="234988" y="103987"/>
                </a:lnTo>
                <a:lnTo>
                  <a:pt x="234988" y="77990"/>
                </a:lnTo>
                <a:lnTo>
                  <a:pt x="101231" y="23393"/>
                </a:lnTo>
                <a:lnTo>
                  <a:pt x="71805" y="11379"/>
                </a:lnTo>
                <a:lnTo>
                  <a:pt x="70827" y="4876"/>
                </a:lnTo>
                <a:lnTo>
                  <a:pt x="65278" y="0"/>
                </a:lnTo>
                <a:lnTo>
                  <a:pt x="51574" y="0"/>
                </a:lnTo>
                <a:lnTo>
                  <a:pt x="45694" y="5854"/>
                </a:lnTo>
                <a:lnTo>
                  <a:pt x="45694" y="20142"/>
                </a:lnTo>
                <a:lnTo>
                  <a:pt x="51574" y="25984"/>
                </a:lnTo>
                <a:lnTo>
                  <a:pt x="61683" y="25984"/>
                </a:lnTo>
                <a:lnTo>
                  <a:pt x="64617" y="25019"/>
                </a:lnTo>
                <a:lnTo>
                  <a:pt x="66586" y="23393"/>
                </a:lnTo>
                <a:lnTo>
                  <a:pt x="200393" y="77990"/>
                </a:lnTo>
                <a:lnTo>
                  <a:pt x="5880" y="77990"/>
                </a:lnTo>
                <a:lnTo>
                  <a:pt x="0" y="83832"/>
                </a:lnTo>
                <a:lnTo>
                  <a:pt x="0" y="254127"/>
                </a:lnTo>
                <a:lnTo>
                  <a:pt x="5880" y="259981"/>
                </a:lnTo>
                <a:lnTo>
                  <a:pt x="255219" y="259981"/>
                </a:lnTo>
                <a:lnTo>
                  <a:pt x="261099" y="254127"/>
                </a:lnTo>
                <a:lnTo>
                  <a:pt x="261099" y="233984"/>
                </a:lnTo>
                <a:lnTo>
                  <a:pt x="261099" y="220980"/>
                </a:lnTo>
                <a:lnTo>
                  <a:pt x="261099" y="103987"/>
                </a:lnTo>
                <a:lnTo>
                  <a:pt x="261099" y="83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3493985" y="3102228"/>
            <a:ext cx="261620" cy="260350"/>
          </a:xfrm>
          <a:custGeom>
            <a:avLst/>
            <a:gdLst/>
            <a:ahLst/>
            <a:cxnLst/>
            <a:rect l="l" t="t" r="r" b="b"/>
            <a:pathLst>
              <a:path w="261620" h="260350">
                <a:moveTo>
                  <a:pt x="65278" y="197891"/>
                </a:moveTo>
                <a:lnTo>
                  <a:pt x="62357" y="194983"/>
                </a:lnTo>
                <a:lnTo>
                  <a:pt x="55143" y="194983"/>
                </a:lnTo>
                <a:lnTo>
                  <a:pt x="52222" y="197891"/>
                </a:lnTo>
                <a:lnTo>
                  <a:pt x="52222" y="205066"/>
                </a:lnTo>
                <a:lnTo>
                  <a:pt x="55143" y="207987"/>
                </a:lnTo>
                <a:lnTo>
                  <a:pt x="62357" y="207987"/>
                </a:lnTo>
                <a:lnTo>
                  <a:pt x="65278" y="205066"/>
                </a:lnTo>
                <a:lnTo>
                  <a:pt x="65278" y="201485"/>
                </a:lnTo>
                <a:lnTo>
                  <a:pt x="65278" y="197891"/>
                </a:lnTo>
                <a:close/>
              </a:path>
              <a:path w="261620" h="260350">
                <a:moveTo>
                  <a:pt x="261099" y="83832"/>
                </a:moveTo>
                <a:lnTo>
                  <a:pt x="255219" y="77990"/>
                </a:lnTo>
                <a:lnTo>
                  <a:pt x="234988" y="77990"/>
                </a:lnTo>
                <a:lnTo>
                  <a:pt x="234988" y="103987"/>
                </a:lnTo>
                <a:lnTo>
                  <a:pt x="234988" y="142989"/>
                </a:lnTo>
                <a:lnTo>
                  <a:pt x="234988" y="233984"/>
                </a:lnTo>
                <a:lnTo>
                  <a:pt x="117500" y="233984"/>
                </a:lnTo>
                <a:lnTo>
                  <a:pt x="117500" y="220980"/>
                </a:lnTo>
                <a:lnTo>
                  <a:pt x="234988" y="220980"/>
                </a:lnTo>
                <a:lnTo>
                  <a:pt x="234988" y="207987"/>
                </a:lnTo>
                <a:lnTo>
                  <a:pt x="117500" y="207987"/>
                </a:lnTo>
                <a:lnTo>
                  <a:pt x="117500" y="194983"/>
                </a:lnTo>
                <a:lnTo>
                  <a:pt x="234988" y="194983"/>
                </a:lnTo>
                <a:lnTo>
                  <a:pt x="234988" y="181978"/>
                </a:lnTo>
                <a:lnTo>
                  <a:pt x="117500" y="181978"/>
                </a:lnTo>
                <a:lnTo>
                  <a:pt x="117500" y="168986"/>
                </a:lnTo>
                <a:lnTo>
                  <a:pt x="234988" y="168986"/>
                </a:lnTo>
                <a:lnTo>
                  <a:pt x="234988" y="142989"/>
                </a:lnTo>
                <a:lnTo>
                  <a:pt x="91389" y="142989"/>
                </a:lnTo>
                <a:lnTo>
                  <a:pt x="91389" y="201485"/>
                </a:lnTo>
                <a:lnTo>
                  <a:pt x="88811" y="214096"/>
                </a:lnTo>
                <a:lnTo>
                  <a:pt x="81800" y="224434"/>
                </a:lnTo>
                <a:lnTo>
                  <a:pt x="71424" y="231419"/>
                </a:lnTo>
                <a:lnTo>
                  <a:pt x="58750" y="233984"/>
                </a:lnTo>
                <a:lnTo>
                  <a:pt x="46075" y="231419"/>
                </a:lnTo>
                <a:lnTo>
                  <a:pt x="35699" y="224434"/>
                </a:lnTo>
                <a:lnTo>
                  <a:pt x="28689" y="214096"/>
                </a:lnTo>
                <a:lnTo>
                  <a:pt x="26111" y="201485"/>
                </a:lnTo>
                <a:lnTo>
                  <a:pt x="28689" y="188861"/>
                </a:lnTo>
                <a:lnTo>
                  <a:pt x="35699" y="178523"/>
                </a:lnTo>
                <a:lnTo>
                  <a:pt x="46075" y="171551"/>
                </a:lnTo>
                <a:lnTo>
                  <a:pt x="58750" y="168986"/>
                </a:lnTo>
                <a:lnTo>
                  <a:pt x="71424" y="171551"/>
                </a:lnTo>
                <a:lnTo>
                  <a:pt x="81800" y="178523"/>
                </a:lnTo>
                <a:lnTo>
                  <a:pt x="88811" y="188861"/>
                </a:lnTo>
                <a:lnTo>
                  <a:pt x="91389" y="201485"/>
                </a:lnTo>
                <a:lnTo>
                  <a:pt x="91389" y="142989"/>
                </a:lnTo>
                <a:lnTo>
                  <a:pt x="26111" y="142989"/>
                </a:lnTo>
                <a:lnTo>
                  <a:pt x="26111" y="103987"/>
                </a:lnTo>
                <a:lnTo>
                  <a:pt x="234988" y="103987"/>
                </a:lnTo>
                <a:lnTo>
                  <a:pt x="234988" y="77990"/>
                </a:lnTo>
                <a:lnTo>
                  <a:pt x="101231" y="23393"/>
                </a:lnTo>
                <a:lnTo>
                  <a:pt x="71805" y="11379"/>
                </a:lnTo>
                <a:lnTo>
                  <a:pt x="70827" y="4876"/>
                </a:lnTo>
                <a:lnTo>
                  <a:pt x="65278" y="0"/>
                </a:lnTo>
                <a:lnTo>
                  <a:pt x="51574" y="0"/>
                </a:lnTo>
                <a:lnTo>
                  <a:pt x="45694" y="5854"/>
                </a:lnTo>
                <a:lnTo>
                  <a:pt x="45694" y="20142"/>
                </a:lnTo>
                <a:lnTo>
                  <a:pt x="51574" y="25984"/>
                </a:lnTo>
                <a:lnTo>
                  <a:pt x="61683" y="25984"/>
                </a:lnTo>
                <a:lnTo>
                  <a:pt x="64617" y="25019"/>
                </a:lnTo>
                <a:lnTo>
                  <a:pt x="66586" y="23393"/>
                </a:lnTo>
                <a:lnTo>
                  <a:pt x="200393" y="77990"/>
                </a:lnTo>
                <a:lnTo>
                  <a:pt x="5880" y="77990"/>
                </a:lnTo>
                <a:lnTo>
                  <a:pt x="0" y="83832"/>
                </a:lnTo>
                <a:lnTo>
                  <a:pt x="0" y="254127"/>
                </a:lnTo>
                <a:lnTo>
                  <a:pt x="5880" y="259981"/>
                </a:lnTo>
                <a:lnTo>
                  <a:pt x="255219" y="259981"/>
                </a:lnTo>
                <a:lnTo>
                  <a:pt x="261099" y="254127"/>
                </a:lnTo>
                <a:lnTo>
                  <a:pt x="261099" y="233984"/>
                </a:lnTo>
                <a:lnTo>
                  <a:pt x="261099" y="220980"/>
                </a:lnTo>
                <a:lnTo>
                  <a:pt x="261099" y="103987"/>
                </a:lnTo>
                <a:lnTo>
                  <a:pt x="261099" y="83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3829266" y="3109848"/>
            <a:ext cx="261620" cy="260350"/>
          </a:xfrm>
          <a:custGeom>
            <a:avLst/>
            <a:gdLst/>
            <a:ahLst/>
            <a:cxnLst/>
            <a:rect l="l" t="t" r="r" b="b"/>
            <a:pathLst>
              <a:path w="261620" h="260350">
                <a:moveTo>
                  <a:pt x="65278" y="197891"/>
                </a:moveTo>
                <a:lnTo>
                  <a:pt x="62357" y="194983"/>
                </a:lnTo>
                <a:lnTo>
                  <a:pt x="55143" y="194983"/>
                </a:lnTo>
                <a:lnTo>
                  <a:pt x="52222" y="197891"/>
                </a:lnTo>
                <a:lnTo>
                  <a:pt x="52222" y="205066"/>
                </a:lnTo>
                <a:lnTo>
                  <a:pt x="55143" y="207987"/>
                </a:lnTo>
                <a:lnTo>
                  <a:pt x="62357" y="207987"/>
                </a:lnTo>
                <a:lnTo>
                  <a:pt x="65278" y="205066"/>
                </a:lnTo>
                <a:lnTo>
                  <a:pt x="65278" y="201485"/>
                </a:lnTo>
                <a:lnTo>
                  <a:pt x="65278" y="197891"/>
                </a:lnTo>
                <a:close/>
              </a:path>
              <a:path w="261620" h="260350">
                <a:moveTo>
                  <a:pt x="261099" y="83832"/>
                </a:moveTo>
                <a:lnTo>
                  <a:pt x="255219" y="77990"/>
                </a:lnTo>
                <a:lnTo>
                  <a:pt x="234988" y="77990"/>
                </a:lnTo>
                <a:lnTo>
                  <a:pt x="234988" y="103987"/>
                </a:lnTo>
                <a:lnTo>
                  <a:pt x="234988" y="142989"/>
                </a:lnTo>
                <a:lnTo>
                  <a:pt x="234988" y="233984"/>
                </a:lnTo>
                <a:lnTo>
                  <a:pt x="117500" y="233984"/>
                </a:lnTo>
                <a:lnTo>
                  <a:pt x="117500" y="220980"/>
                </a:lnTo>
                <a:lnTo>
                  <a:pt x="234988" y="220980"/>
                </a:lnTo>
                <a:lnTo>
                  <a:pt x="234988" y="207987"/>
                </a:lnTo>
                <a:lnTo>
                  <a:pt x="117500" y="207987"/>
                </a:lnTo>
                <a:lnTo>
                  <a:pt x="117500" y="194983"/>
                </a:lnTo>
                <a:lnTo>
                  <a:pt x="234988" y="194983"/>
                </a:lnTo>
                <a:lnTo>
                  <a:pt x="234988" y="181978"/>
                </a:lnTo>
                <a:lnTo>
                  <a:pt x="117500" y="181978"/>
                </a:lnTo>
                <a:lnTo>
                  <a:pt x="117500" y="168986"/>
                </a:lnTo>
                <a:lnTo>
                  <a:pt x="234988" y="168986"/>
                </a:lnTo>
                <a:lnTo>
                  <a:pt x="234988" y="142989"/>
                </a:lnTo>
                <a:lnTo>
                  <a:pt x="91389" y="142989"/>
                </a:lnTo>
                <a:lnTo>
                  <a:pt x="91389" y="201485"/>
                </a:lnTo>
                <a:lnTo>
                  <a:pt x="88811" y="214096"/>
                </a:lnTo>
                <a:lnTo>
                  <a:pt x="81800" y="224434"/>
                </a:lnTo>
                <a:lnTo>
                  <a:pt x="71424" y="231419"/>
                </a:lnTo>
                <a:lnTo>
                  <a:pt x="58750" y="233984"/>
                </a:lnTo>
                <a:lnTo>
                  <a:pt x="46075" y="231419"/>
                </a:lnTo>
                <a:lnTo>
                  <a:pt x="35699" y="224434"/>
                </a:lnTo>
                <a:lnTo>
                  <a:pt x="28689" y="214096"/>
                </a:lnTo>
                <a:lnTo>
                  <a:pt x="26111" y="201485"/>
                </a:lnTo>
                <a:lnTo>
                  <a:pt x="28689" y="188861"/>
                </a:lnTo>
                <a:lnTo>
                  <a:pt x="35699" y="178523"/>
                </a:lnTo>
                <a:lnTo>
                  <a:pt x="46075" y="171551"/>
                </a:lnTo>
                <a:lnTo>
                  <a:pt x="58750" y="168986"/>
                </a:lnTo>
                <a:lnTo>
                  <a:pt x="71424" y="171551"/>
                </a:lnTo>
                <a:lnTo>
                  <a:pt x="81800" y="178523"/>
                </a:lnTo>
                <a:lnTo>
                  <a:pt x="88811" y="188861"/>
                </a:lnTo>
                <a:lnTo>
                  <a:pt x="91389" y="201485"/>
                </a:lnTo>
                <a:lnTo>
                  <a:pt x="91389" y="142989"/>
                </a:lnTo>
                <a:lnTo>
                  <a:pt x="26111" y="142989"/>
                </a:lnTo>
                <a:lnTo>
                  <a:pt x="26111" y="103987"/>
                </a:lnTo>
                <a:lnTo>
                  <a:pt x="234988" y="103987"/>
                </a:lnTo>
                <a:lnTo>
                  <a:pt x="234988" y="77990"/>
                </a:lnTo>
                <a:lnTo>
                  <a:pt x="101231" y="23393"/>
                </a:lnTo>
                <a:lnTo>
                  <a:pt x="71805" y="11379"/>
                </a:lnTo>
                <a:lnTo>
                  <a:pt x="70827" y="4876"/>
                </a:lnTo>
                <a:lnTo>
                  <a:pt x="65278" y="0"/>
                </a:lnTo>
                <a:lnTo>
                  <a:pt x="51574" y="0"/>
                </a:lnTo>
                <a:lnTo>
                  <a:pt x="45694" y="5854"/>
                </a:lnTo>
                <a:lnTo>
                  <a:pt x="45694" y="20142"/>
                </a:lnTo>
                <a:lnTo>
                  <a:pt x="51574" y="25984"/>
                </a:lnTo>
                <a:lnTo>
                  <a:pt x="61683" y="25984"/>
                </a:lnTo>
                <a:lnTo>
                  <a:pt x="64617" y="25019"/>
                </a:lnTo>
                <a:lnTo>
                  <a:pt x="66586" y="23393"/>
                </a:lnTo>
                <a:lnTo>
                  <a:pt x="200393" y="77990"/>
                </a:lnTo>
                <a:lnTo>
                  <a:pt x="5880" y="77990"/>
                </a:lnTo>
                <a:lnTo>
                  <a:pt x="0" y="83832"/>
                </a:lnTo>
                <a:lnTo>
                  <a:pt x="0" y="254127"/>
                </a:lnTo>
                <a:lnTo>
                  <a:pt x="5880" y="259981"/>
                </a:lnTo>
                <a:lnTo>
                  <a:pt x="255219" y="259981"/>
                </a:lnTo>
                <a:lnTo>
                  <a:pt x="261099" y="254127"/>
                </a:lnTo>
                <a:lnTo>
                  <a:pt x="261099" y="233984"/>
                </a:lnTo>
                <a:lnTo>
                  <a:pt x="261099" y="220980"/>
                </a:lnTo>
                <a:lnTo>
                  <a:pt x="261099" y="103987"/>
                </a:lnTo>
                <a:lnTo>
                  <a:pt x="261099" y="83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3830663" y="3452888"/>
            <a:ext cx="260350" cy="261620"/>
          </a:xfrm>
          <a:custGeom>
            <a:avLst/>
            <a:gdLst/>
            <a:ahLst/>
            <a:cxnLst/>
            <a:rect l="l" t="t" r="r" b="b"/>
            <a:pathLst>
              <a:path w="260350" h="261620">
                <a:moveTo>
                  <a:pt x="64947" y="198843"/>
                </a:moveTo>
                <a:lnTo>
                  <a:pt x="62039" y="195922"/>
                </a:lnTo>
                <a:lnTo>
                  <a:pt x="54876" y="195922"/>
                </a:lnTo>
                <a:lnTo>
                  <a:pt x="51955" y="198843"/>
                </a:lnTo>
                <a:lnTo>
                  <a:pt x="51955" y="206057"/>
                </a:lnTo>
                <a:lnTo>
                  <a:pt x="54876" y="208978"/>
                </a:lnTo>
                <a:lnTo>
                  <a:pt x="62039" y="208978"/>
                </a:lnTo>
                <a:lnTo>
                  <a:pt x="64947" y="206057"/>
                </a:lnTo>
                <a:lnTo>
                  <a:pt x="64947" y="202450"/>
                </a:lnTo>
                <a:lnTo>
                  <a:pt x="64947" y="198843"/>
                </a:lnTo>
                <a:close/>
              </a:path>
              <a:path w="260350" h="261620">
                <a:moveTo>
                  <a:pt x="259829" y="84239"/>
                </a:moveTo>
                <a:lnTo>
                  <a:pt x="253974" y="78359"/>
                </a:lnTo>
                <a:lnTo>
                  <a:pt x="233845" y="78359"/>
                </a:lnTo>
                <a:lnTo>
                  <a:pt x="233845" y="104482"/>
                </a:lnTo>
                <a:lnTo>
                  <a:pt x="233845" y="143675"/>
                </a:lnTo>
                <a:lnTo>
                  <a:pt x="233845" y="235102"/>
                </a:lnTo>
                <a:lnTo>
                  <a:pt x="116916" y="235102"/>
                </a:lnTo>
                <a:lnTo>
                  <a:pt x="116916" y="222046"/>
                </a:lnTo>
                <a:lnTo>
                  <a:pt x="233845" y="222046"/>
                </a:lnTo>
                <a:lnTo>
                  <a:pt x="233845" y="208978"/>
                </a:lnTo>
                <a:lnTo>
                  <a:pt x="116916" y="208978"/>
                </a:lnTo>
                <a:lnTo>
                  <a:pt x="116916" y="195922"/>
                </a:lnTo>
                <a:lnTo>
                  <a:pt x="233845" y="195922"/>
                </a:lnTo>
                <a:lnTo>
                  <a:pt x="233845" y="182854"/>
                </a:lnTo>
                <a:lnTo>
                  <a:pt x="116916" y="182854"/>
                </a:lnTo>
                <a:lnTo>
                  <a:pt x="116916" y="169799"/>
                </a:lnTo>
                <a:lnTo>
                  <a:pt x="233845" y="169799"/>
                </a:lnTo>
                <a:lnTo>
                  <a:pt x="233845" y="143675"/>
                </a:lnTo>
                <a:lnTo>
                  <a:pt x="90932" y="143675"/>
                </a:lnTo>
                <a:lnTo>
                  <a:pt x="90932" y="202450"/>
                </a:lnTo>
                <a:lnTo>
                  <a:pt x="88366" y="215125"/>
                </a:lnTo>
                <a:lnTo>
                  <a:pt x="81394" y="225513"/>
                </a:lnTo>
                <a:lnTo>
                  <a:pt x="71069" y="232537"/>
                </a:lnTo>
                <a:lnTo>
                  <a:pt x="58458" y="235102"/>
                </a:lnTo>
                <a:lnTo>
                  <a:pt x="45847" y="232537"/>
                </a:lnTo>
                <a:lnTo>
                  <a:pt x="35521" y="225513"/>
                </a:lnTo>
                <a:lnTo>
                  <a:pt x="28536" y="215125"/>
                </a:lnTo>
                <a:lnTo>
                  <a:pt x="25971" y="202450"/>
                </a:lnTo>
                <a:lnTo>
                  <a:pt x="28536" y="189776"/>
                </a:lnTo>
                <a:lnTo>
                  <a:pt x="35521" y="179387"/>
                </a:lnTo>
                <a:lnTo>
                  <a:pt x="45847" y="172377"/>
                </a:lnTo>
                <a:lnTo>
                  <a:pt x="58458" y="169799"/>
                </a:lnTo>
                <a:lnTo>
                  <a:pt x="71069" y="172377"/>
                </a:lnTo>
                <a:lnTo>
                  <a:pt x="81394" y="179387"/>
                </a:lnTo>
                <a:lnTo>
                  <a:pt x="88366" y="189776"/>
                </a:lnTo>
                <a:lnTo>
                  <a:pt x="90932" y="202450"/>
                </a:lnTo>
                <a:lnTo>
                  <a:pt x="90932" y="143675"/>
                </a:lnTo>
                <a:lnTo>
                  <a:pt x="25971" y="143675"/>
                </a:lnTo>
                <a:lnTo>
                  <a:pt x="25971" y="104482"/>
                </a:lnTo>
                <a:lnTo>
                  <a:pt x="233845" y="104482"/>
                </a:lnTo>
                <a:lnTo>
                  <a:pt x="233845" y="78359"/>
                </a:lnTo>
                <a:lnTo>
                  <a:pt x="100736" y="23495"/>
                </a:lnTo>
                <a:lnTo>
                  <a:pt x="71450" y="11430"/>
                </a:lnTo>
                <a:lnTo>
                  <a:pt x="70472" y="4889"/>
                </a:lnTo>
                <a:lnTo>
                  <a:pt x="64947" y="0"/>
                </a:lnTo>
                <a:lnTo>
                  <a:pt x="51308" y="0"/>
                </a:lnTo>
                <a:lnTo>
                  <a:pt x="45466" y="5880"/>
                </a:lnTo>
                <a:lnTo>
                  <a:pt x="45466" y="20231"/>
                </a:lnTo>
                <a:lnTo>
                  <a:pt x="51308" y="26111"/>
                </a:lnTo>
                <a:lnTo>
                  <a:pt x="61379" y="26111"/>
                </a:lnTo>
                <a:lnTo>
                  <a:pt x="64300" y="25133"/>
                </a:lnTo>
                <a:lnTo>
                  <a:pt x="66255" y="23495"/>
                </a:lnTo>
                <a:lnTo>
                  <a:pt x="199415" y="78359"/>
                </a:lnTo>
                <a:lnTo>
                  <a:pt x="5842" y="78359"/>
                </a:lnTo>
                <a:lnTo>
                  <a:pt x="0" y="84239"/>
                </a:lnTo>
                <a:lnTo>
                  <a:pt x="0" y="255358"/>
                </a:lnTo>
                <a:lnTo>
                  <a:pt x="5842" y="261226"/>
                </a:lnTo>
                <a:lnTo>
                  <a:pt x="253974" y="261226"/>
                </a:lnTo>
                <a:lnTo>
                  <a:pt x="259829" y="255358"/>
                </a:lnTo>
                <a:lnTo>
                  <a:pt x="259829" y="235102"/>
                </a:lnTo>
                <a:lnTo>
                  <a:pt x="259829" y="222046"/>
                </a:lnTo>
                <a:lnTo>
                  <a:pt x="259829" y="104482"/>
                </a:lnTo>
                <a:lnTo>
                  <a:pt x="259829" y="84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3495509" y="3452888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20" h="261620">
                <a:moveTo>
                  <a:pt x="65278" y="198843"/>
                </a:moveTo>
                <a:lnTo>
                  <a:pt x="62357" y="195922"/>
                </a:lnTo>
                <a:lnTo>
                  <a:pt x="55143" y="195922"/>
                </a:lnTo>
                <a:lnTo>
                  <a:pt x="52222" y="198843"/>
                </a:lnTo>
                <a:lnTo>
                  <a:pt x="52222" y="206057"/>
                </a:lnTo>
                <a:lnTo>
                  <a:pt x="55143" y="208978"/>
                </a:lnTo>
                <a:lnTo>
                  <a:pt x="62357" y="208978"/>
                </a:lnTo>
                <a:lnTo>
                  <a:pt x="65278" y="206057"/>
                </a:lnTo>
                <a:lnTo>
                  <a:pt x="65278" y="202450"/>
                </a:lnTo>
                <a:lnTo>
                  <a:pt x="65278" y="198843"/>
                </a:lnTo>
                <a:close/>
              </a:path>
              <a:path w="261620" h="261620">
                <a:moveTo>
                  <a:pt x="261099" y="84239"/>
                </a:moveTo>
                <a:lnTo>
                  <a:pt x="255219" y="78359"/>
                </a:lnTo>
                <a:lnTo>
                  <a:pt x="234988" y="78359"/>
                </a:lnTo>
                <a:lnTo>
                  <a:pt x="234988" y="104482"/>
                </a:lnTo>
                <a:lnTo>
                  <a:pt x="234988" y="143675"/>
                </a:lnTo>
                <a:lnTo>
                  <a:pt x="234988" y="235102"/>
                </a:lnTo>
                <a:lnTo>
                  <a:pt x="117500" y="235102"/>
                </a:lnTo>
                <a:lnTo>
                  <a:pt x="117500" y="222046"/>
                </a:lnTo>
                <a:lnTo>
                  <a:pt x="234988" y="222046"/>
                </a:lnTo>
                <a:lnTo>
                  <a:pt x="234988" y="208978"/>
                </a:lnTo>
                <a:lnTo>
                  <a:pt x="117500" y="208978"/>
                </a:lnTo>
                <a:lnTo>
                  <a:pt x="117500" y="195922"/>
                </a:lnTo>
                <a:lnTo>
                  <a:pt x="234988" y="195922"/>
                </a:lnTo>
                <a:lnTo>
                  <a:pt x="234988" y="182854"/>
                </a:lnTo>
                <a:lnTo>
                  <a:pt x="117500" y="182854"/>
                </a:lnTo>
                <a:lnTo>
                  <a:pt x="117500" y="169799"/>
                </a:lnTo>
                <a:lnTo>
                  <a:pt x="234988" y="169799"/>
                </a:lnTo>
                <a:lnTo>
                  <a:pt x="234988" y="143675"/>
                </a:lnTo>
                <a:lnTo>
                  <a:pt x="91389" y="143675"/>
                </a:lnTo>
                <a:lnTo>
                  <a:pt x="91389" y="202450"/>
                </a:lnTo>
                <a:lnTo>
                  <a:pt x="88811" y="215125"/>
                </a:lnTo>
                <a:lnTo>
                  <a:pt x="81800" y="225513"/>
                </a:lnTo>
                <a:lnTo>
                  <a:pt x="71424" y="232537"/>
                </a:lnTo>
                <a:lnTo>
                  <a:pt x="58750" y="235102"/>
                </a:lnTo>
                <a:lnTo>
                  <a:pt x="46075" y="232537"/>
                </a:lnTo>
                <a:lnTo>
                  <a:pt x="35699" y="225513"/>
                </a:lnTo>
                <a:lnTo>
                  <a:pt x="28689" y="215125"/>
                </a:lnTo>
                <a:lnTo>
                  <a:pt x="26111" y="202450"/>
                </a:lnTo>
                <a:lnTo>
                  <a:pt x="28689" y="189776"/>
                </a:lnTo>
                <a:lnTo>
                  <a:pt x="35699" y="179387"/>
                </a:lnTo>
                <a:lnTo>
                  <a:pt x="46075" y="172377"/>
                </a:lnTo>
                <a:lnTo>
                  <a:pt x="58750" y="169799"/>
                </a:lnTo>
                <a:lnTo>
                  <a:pt x="71424" y="172377"/>
                </a:lnTo>
                <a:lnTo>
                  <a:pt x="81800" y="179387"/>
                </a:lnTo>
                <a:lnTo>
                  <a:pt x="88811" y="189776"/>
                </a:lnTo>
                <a:lnTo>
                  <a:pt x="91389" y="202450"/>
                </a:lnTo>
                <a:lnTo>
                  <a:pt x="91389" y="143675"/>
                </a:lnTo>
                <a:lnTo>
                  <a:pt x="26111" y="143675"/>
                </a:lnTo>
                <a:lnTo>
                  <a:pt x="26111" y="104482"/>
                </a:lnTo>
                <a:lnTo>
                  <a:pt x="234988" y="104482"/>
                </a:lnTo>
                <a:lnTo>
                  <a:pt x="234988" y="78359"/>
                </a:lnTo>
                <a:lnTo>
                  <a:pt x="101231" y="23495"/>
                </a:lnTo>
                <a:lnTo>
                  <a:pt x="71805" y="11430"/>
                </a:lnTo>
                <a:lnTo>
                  <a:pt x="70827" y="4889"/>
                </a:lnTo>
                <a:lnTo>
                  <a:pt x="65278" y="0"/>
                </a:lnTo>
                <a:lnTo>
                  <a:pt x="51574" y="0"/>
                </a:lnTo>
                <a:lnTo>
                  <a:pt x="45694" y="5880"/>
                </a:lnTo>
                <a:lnTo>
                  <a:pt x="45694" y="20231"/>
                </a:lnTo>
                <a:lnTo>
                  <a:pt x="51574" y="26111"/>
                </a:lnTo>
                <a:lnTo>
                  <a:pt x="61683" y="26111"/>
                </a:lnTo>
                <a:lnTo>
                  <a:pt x="64617" y="25133"/>
                </a:lnTo>
                <a:lnTo>
                  <a:pt x="66586" y="23495"/>
                </a:lnTo>
                <a:lnTo>
                  <a:pt x="200393" y="78359"/>
                </a:lnTo>
                <a:lnTo>
                  <a:pt x="5880" y="78359"/>
                </a:lnTo>
                <a:lnTo>
                  <a:pt x="0" y="84239"/>
                </a:lnTo>
                <a:lnTo>
                  <a:pt x="0" y="255358"/>
                </a:lnTo>
                <a:lnTo>
                  <a:pt x="5880" y="261226"/>
                </a:lnTo>
                <a:lnTo>
                  <a:pt x="255219" y="261226"/>
                </a:lnTo>
                <a:lnTo>
                  <a:pt x="261099" y="255358"/>
                </a:lnTo>
                <a:lnTo>
                  <a:pt x="261099" y="235102"/>
                </a:lnTo>
                <a:lnTo>
                  <a:pt x="261099" y="222046"/>
                </a:lnTo>
                <a:lnTo>
                  <a:pt x="261099" y="104482"/>
                </a:lnTo>
                <a:lnTo>
                  <a:pt x="261099" y="84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4178135" y="3452888"/>
            <a:ext cx="260350" cy="261620"/>
          </a:xfrm>
          <a:custGeom>
            <a:avLst/>
            <a:gdLst/>
            <a:ahLst/>
            <a:cxnLst/>
            <a:rect l="l" t="t" r="r" b="b"/>
            <a:pathLst>
              <a:path w="260350" h="261620">
                <a:moveTo>
                  <a:pt x="64947" y="198843"/>
                </a:moveTo>
                <a:lnTo>
                  <a:pt x="62039" y="195922"/>
                </a:lnTo>
                <a:lnTo>
                  <a:pt x="54876" y="195922"/>
                </a:lnTo>
                <a:lnTo>
                  <a:pt x="51955" y="198843"/>
                </a:lnTo>
                <a:lnTo>
                  <a:pt x="51955" y="206057"/>
                </a:lnTo>
                <a:lnTo>
                  <a:pt x="54876" y="208978"/>
                </a:lnTo>
                <a:lnTo>
                  <a:pt x="62039" y="208978"/>
                </a:lnTo>
                <a:lnTo>
                  <a:pt x="64947" y="206057"/>
                </a:lnTo>
                <a:lnTo>
                  <a:pt x="64947" y="202450"/>
                </a:lnTo>
                <a:lnTo>
                  <a:pt x="64947" y="198843"/>
                </a:lnTo>
                <a:close/>
              </a:path>
              <a:path w="260350" h="261620">
                <a:moveTo>
                  <a:pt x="259829" y="84239"/>
                </a:moveTo>
                <a:lnTo>
                  <a:pt x="253974" y="78359"/>
                </a:lnTo>
                <a:lnTo>
                  <a:pt x="233845" y="78359"/>
                </a:lnTo>
                <a:lnTo>
                  <a:pt x="233845" y="104482"/>
                </a:lnTo>
                <a:lnTo>
                  <a:pt x="233845" y="143675"/>
                </a:lnTo>
                <a:lnTo>
                  <a:pt x="233845" y="235102"/>
                </a:lnTo>
                <a:lnTo>
                  <a:pt x="116916" y="235102"/>
                </a:lnTo>
                <a:lnTo>
                  <a:pt x="116916" y="222046"/>
                </a:lnTo>
                <a:lnTo>
                  <a:pt x="233845" y="222046"/>
                </a:lnTo>
                <a:lnTo>
                  <a:pt x="233845" y="208978"/>
                </a:lnTo>
                <a:lnTo>
                  <a:pt x="116916" y="208978"/>
                </a:lnTo>
                <a:lnTo>
                  <a:pt x="116916" y="195922"/>
                </a:lnTo>
                <a:lnTo>
                  <a:pt x="233845" y="195922"/>
                </a:lnTo>
                <a:lnTo>
                  <a:pt x="233845" y="182854"/>
                </a:lnTo>
                <a:lnTo>
                  <a:pt x="116916" y="182854"/>
                </a:lnTo>
                <a:lnTo>
                  <a:pt x="116916" y="169799"/>
                </a:lnTo>
                <a:lnTo>
                  <a:pt x="233845" y="169799"/>
                </a:lnTo>
                <a:lnTo>
                  <a:pt x="233845" y="143675"/>
                </a:lnTo>
                <a:lnTo>
                  <a:pt x="90932" y="143675"/>
                </a:lnTo>
                <a:lnTo>
                  <a:pt x="90932" y="202450"/>
                </a:lnTo>
                <a:lnTo>
                  <a:pt x="88366" y="215125"/>
                </a:lnTo>
                <a:lnTo>
                  <a:pt x="81394" y="225513"/>
                </a:lnTo>
                <a:lnTo>
                  <a:pt x="71069" y="232537"/>
                </a:lnTo>
                <a:lnTo>
                  <a:pt x="58458" y="235102"/>
                </a:lnTo>
                <a:lnTo>
                  <a:pt x="45847" y="232537"/>
                </a:lnTo>
                <a:lnTo>
                  <a:pt x="35521" y="225513"/>
                </a:lnTo>
                <a:lnTo>
                  <a:pt x="28536" y="215125"/>
                </a:lnTo>
                <a:lnTo>
                  <a:pt x="25971" y="202450"/>
                </a:lnTo>
                <a:lnTo>
                  <a:pt x="28536" y="189776"/>
                </a:lnTo>
                <a:lnTo>
                  <a:pt x="35521" y="179387"/>
                </a:lnTo>
                <a:lnTo>
                  <a:pt x="45847" y="172377"/>
                </a:lnTo>
                <a:lnTo>
                  <a:pt x="58458" y="169799"/>
                </a:lnTo>
                <a:lnTo>
                  <a:pt x="71069" y="172377"/>
                </a:lnTo>
                <a:lnTo>
                  <a:pt x="81394" y="179387"/>
                </a:lnTo>
                <a:lnTo>
                  <a:pt x="88366" y="189776"/>
                </a:lnTo>
                <a:lnTo>
                  <a:pt x="90932" y="202450"/>
                </a:lnTo>
                <a:lnTo>
                  <a:pt x="90932" y="143675"/>
                </a:lnTo>
                <a:lnTo>
                  <a:pt x="25971" y="143675"/>
                </a:lnTo>
                <a:lnTo>
                  <a:pt x="25971" y="104482"/>
                </a:lnTo>
                <a:lnTo>
                  <a:pt x="233845" y="104482"/>
                </a:lnTo>
                <a:lnTo>
                  <a:pt x="233845" y="78359"/>
                </a:lnTo>
                <a:lnTo>
                  <a:pt x="100736" y="23495"/>
                </a:lnTo>
                <a:lnTo>
                  <a:pt x="71450" y="11430"/>
                </a:lnTo>
                <a:lnTo>
                  <a:pt x="70472" y="4889"/>
                </a:lnTo>
                <a:lnTo>
                  <a:pt x="64947" y="0"/>
                </a:lnTo>
                <a:lnTo>
                  <a:pt x="51308" y="0"/>
                </a:lnTo>
                <a:lnTo>
                  <a:pt x="45466" y="5880"/>
                </a:lnTo>
                <a:lnTo>
                  <a:pt x="45466" y="20231"/>
                </a:lnTo>
                <a:lnTo>
                  <a:pt x="51308" y="26111"/>
                </a:lnTo>
                <a:lnTo>
                  <a:pt x="61379" y="26111"/>
                </a:lnTo>
                <a:lnTo>
                  <a:pt x="64300" y="25133"/>
                </a:lnTo>
                <a:lnTo>
                  <a:pt x="66255" y="23495"/>
                </a:lnTo>
                <a:lnTo>
                  <a:pt x="199415" y="78359"/>
                </a:lnTo>
                <a:lnTo>
                  <a:pt x="5842" y="78359"/>
                </a:lnTo>
                <a:lnTo>
                  <a:pt x="0" y="84239"/>
                </a:lnTo>
                <a:lnTo>
                  <a:pt x="0" y="255358"/>
                </a:lnTo>
                <a:lnTo>
                  <a:pt x="5842" y="261226"/>
                </a:lnTo>
                <a:lnTo>
                  <a:pt x="253974" y="261226"/>
                </a:lnTo>
                <a:lnTo>
                  <a:pt x="259829" y="255358"/>
                </a:lnTo>
                <a:lnTo>
                  <a:pt x="259829" y="235102"/>
                </a:lnTo>
                <a:lnTo>
                  <a:pt x="259829" y="222046"/>
                </a:lnTo>
                <a:lnTo>
                  <a:pt x="259829" y="104482"/>
                </a:lnTo>
                <a:lnTo>
                  <a:pt x="259829" y="84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4505922" y="3452888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20" h="261620">
                <a:moveTo>
                  <a:pt x="65278" y="198843"/>
                </a:moveTo>
                <a:lnTo>
                  <a:pt x="62357" y="195922"/>
                </a:lnTo>
                <a:lnTo>
                  <a:pt x="55143" y="195922"/>
                </a:lnTo>
                <a:lnTo>
                  <a:pt x="52222" y="198843"/>
                </a:lnTo>
                <a:lnTo>
                  <a:pt x="52222" y="206057"/>
                </a:lnTo>
                <a:lnTo>
                  <a:pt x="55143" y="208978"/>
                </a:lnTo>
                <a:lnTo>
                  <a:pt x="62357" y="208978"/>
                </a:lnTo>
                <a:lnTo>
                  <a:pt x="65278" y="206057"/>
                </a:lnTo>
                <a:lnTo>
                  <a:pt x="65278" y="202450"/>
                </a:lnTo>
                <a:lnTo>
                  <a:pt x="65278" y="198843"/>
                </a:lnTo>
                <a:close/>
              </a:path>
              <a:path w="261620" h="261620">
                <a:moveTo>
                  <a:pt x="261099" y="84239"/>
                </a:moveTo>
                <a:lnTo>
                  <a:pt x="255219" y="78359"/>
                </a:lnTo>
                <a:lnTo>
                  <a:pt x="234988" y="78359"/>
                </a:lnTo>
                <a:lnTo>
                  <a:pt x="234988" y="104482"/>
                </a:lnTo>
                <a:lnTo>
                  <a:pt x="234988" y="143675"/>
                </a:lnTo>
                <a:lnTo>
                  <a:pt x="234988" y="235102"/>
                </a:lnTo>
                <a:lnTo>
                  <a:pt x="117500" y="235102"/>
                </a:lnTo>
                <a:lnTo>
                  <a:pt x="117500" y="222046"/>
                </a:lnTo>
                <a:lnTo>
                  <a:pt x="234988" y="222046"/>
                </a:lnTo>
                <a:lnTo>
                  <a:pt x="234988" y="208978"/>
                </a:lnTo>
                <a:lnTo>
                  <a:pt x="117500" y="208978"/>
                </a:lnTo>
                <a:lnTo>
                  <a:pt x="117500" y="195922"/>
                </a:lnTo>
                <a:lnTo>
                  <a:pt x="234988" y="195922"/>
                </a:lnTo>
                <a:lnTo>
                  <a:pt x="234988" y="182854"/>
                </a:lnTo>
                <a:lnTo>
                  <a:pt x="117500" y="182854"/>
                </a:lnTo>
                <a:lnTo>
                  <a:pt x="117500" y="169799"/>
                </a:lnTo>
                <a:lnTo>
                  <a:pt x="234988" y="169799"/>
                </a:lnTo>
                <a:lnTo>
                  <a:pt x="234988" y="143675"/>
                </a:lnTo>
                <a:lnTo>
                  <a:pt x="91389" y="143675"/>
                </a:lnTo>
                <a:lnTo>
                  <a:pt x="91389" y="202450"/>
                </a:lnTo>
                <a:lnTo>
                  <a:pt x="88811" y="215125"/>
                </a:lnTo>
                <a:lnTo>
                  <a:pt x="81800" y="225513"/>
                </a:lnTo>
                <a:lnTo>
                  <a:pt x="71424" y="232537"/>
                </a:lnTo>
                <a:lnTo>
                  <a:pt x="58750" y="235102"/>
                </a:lnTo>
                <a:lnTo>
                  <a:pt x="46075" y="232537"/>
                </a:lnTo>
                <a:lnTo>
                  <a:pt x="35699" y="225513"/>
                </a:lnTo>
                <a:lnTo>
                  <a:pt x="28689" y="215125"/>
                </a:lnTo>
                <a:lnTo>
                  <a:pt x="26111" y="202450"/>
                </a:lnTo>
                <a:lnTo>
                  <a:pt x="28689" y="189776"/>
                </a:lnTo>
                <a:lnTo>
                  <a:pt x="35699" y="179387"/>
                </a:lnTo>
                <a:lnTo>
                  <a:pt x="46075" y="172377"/>
                </a:lnTo>
                <a:lnTo>
                  <a:pt x="58750" y="169799"/>
                </a:lnTo>
                <a:lnTo>
                  <a:pt x="71424" y="172377"/>
                </a:lnTo>
                <a:lnTo>
                  <a:pt x="81800" y="179387"/>
                </a:lnTo>
                <a:lnTo>
                  <a:pt x="88811" y="189776"/>
                </a:lnTo>
                <a:lnTo>
                  <a:pt x="91389" y="202450"/>
                </a:lnTo>
                <a:lnTo>
                  <a:pt x="91389" y="143675"/>
                </a:lnTo>
                <a:lnTo>
                  <a:pt x="26111" y="143675"/>
                </a:lnTo>
                <a:lnTo>
                  <a:pt x="26111" y="104482"/>
                </a:lnTo>
                <a:lnTo>
                  <a:pt x="234988" y="104482"/>
                </a:lnTo>
                <a:lnTo>
                  <a:pt x="234988" y="78359"/>
                </a:lnTo>
                <a:lnTo>
                  <a:pt x="101231" y="23495"/>
                </a:lnTo>
                <a:lnTo>
                  <a:pt x="71805" y="11430"/>
                </a:lnTo>
                <a:lnTo>
                  <a:pt x="70827" y="4889"/>
                </a:lnTo>
                <a:lnTo>
                  <a:pt x="65278" y="0"/>
                </a:lnTo>
                <a:lnTo>
                  <a:pt x="51574" y="0"/>
                </a:lnTo>
                <a:lnTo>
                  <a:pt x="45694" y="5880"/>
                </a:lnTo>
                <a:lnTo>
                  <a:pt x="45694" y="20231"/>
                </a:lnTo>
                <a:lnTo>
                  <a:pt x="51574" y="26111"/>
                </a:lnTo>
                <a:lnTo>
                  <a:pt x="61683" y="26111"/>
                </a:lnTo>
                <a:lnTo>
                  <a:pt x="64617" y="25133"/>
                </a:lnTo>
                <a:lnTo>
                  <a:pt x="66586" y="23495"/>
                </a:lnTo>
                <a:lnTo>
                  <a:pt x="200393" y="78359"/>
                </a:lnTo>
                <a:lnTo>
                  <a:pt x="5880" y="78359"/>
                </a:lnTo>
                <a:lnTo>
                  <a:pt x="0" y="84239"/>
                </a:lnTo>
                <a:lnTo>
                  <a:pt x="0" y="255358"/>
                </a:lnTo>
                <a:lnTo>
                  <a:pt x="5880" y="261226"/>
                </a:lnTo>
                <a:lnTo>
                  <a:pt x="255219" y="261226"/>
                </a:lnTo>
                <a:lnTo>
                  <a:pt x="261099" y="255358"/>
                </a:lnTo>
                <a:lnTo>
                  <a:pt x="261099" y="235102"/>
                </a:lnTo>
                <a:lnTo>
                  <a:pt x="261099" y="222046"/>
                </a:lnTo>
                <a:lnTo>
                  <a:pt x="261099" y="104482"/>
                </a:lnTo>
                <a:lnTo>
                  <a:pt x="261099" y="84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4502873" y="3103752"/>
            <a:ext cx="261620" cy="260350"/>
          </a:xfrm>
          <a:custGeom>
            <a:avLst/>
            <a:gdLst/>
            <a:ahLst/>
            <a:cxnLst/>
            <a:rect l="l" t="t" r="r" b="b"/>
            <a:pathLst>
              <a:path w="261620" h="260350">
                <a:moveTo>
                  <a:pt x="65278" y="197891"/>
                </a:moveTo>
                <a:lnTo>
                  <a:pt x="62357" y="194983"/>
                </a:lnTo>
                <a:lnTo>
                  <a:pt x="55143" y="194983"/>
                </a:lnTo>
                <a:lnTo>
                  <a:pt x="52222" y="197891"/>
                </a:lnTo>
                <a:lnTo>
                  <a:pt x="52222" y="205066"/>
                </a:lnTo>
                <a:lnTo>
                  <a:pt x="55143" y="207987"/>
                </a:lnTo>
                <a:lnTo>
                  <a:pt x="62357" y="207987"/>
                </a:lnTo>
                <a:lnTo>
                  <a:pt x="65278" y="205066"/>
                </a:lnTo>
                <a:lnTo>
                  <a:pt x="65278" y="201485"/>
                </a:lnTo>
                <a:lnTo>
                  <a:pt x="65278" y="197891"/>
                </a:lnTo>
                <a:close/>
              </a:path>
              <a:path w="261620" h="260350">
                <a:moveTo>
                  <a:pt x="261099" y="83832"/>
                </a:moveTo>
                <a:lnTo>
                  <a:pt x="255219" y="77990"/>
                </a:lnTo>
                <a:lnTo>
                  <a:pt x="234988" y="77990"/>
                </a:lnTo>
                <a:lnTo>
                  <a:pt x="234988" y="103987"/>
                </a:lnTo>
                <a:lnTo>
                  <a:pt x="234988" y="142989"/>
                </a:lnTo>
                <a:lnTo>
                  <a:pt x="234988" y="233984"/>
                </a:lnTo>
                <a:lnTo>
                  <a:pt x="117500" y="233984"/>
                </a:lnTo>
                <a:lnTo>
                  <a:pt x="117500" y="220980"/>
                </a:lnTo>
                <a:lnTo>
                  <a:pt x="234988" y="220980"/>
                </a:lnTo>
                <a:lnTo>
                  <a:pt x="234988" y="207987"/>
                </a:lnTo>
                <a:lnTo>
                  <a:pt x="117500" y="207987"/>
                </a:lnTo>
                <a:lnTo>
                  <a:pt x="117500" y="194983"/>
                </a:lnTo>
                <a:lnTo>
                  <a:pt x="234988" y="194983"/>
                </a:lnTo>
                <a:lnTo>
                  <a:pt x="234988" y="181978"/>
                </a:lnTo>
                <a:lnTo>
                  <a:pt x="117500" y="181978"/>
                </a:lnTo>
                <a:lnTo>
                  <a:pt x="117500" y="168986"/>
                </a:lnTo>
                <a:lnTo>
                  <a:pt x="234988" y="168986"/>
                </a:lnTo>
                <a:lnTo>
                  <a:pt x="234988" y="142989"/>
                </a:lnTo>
                <a:lnTo>
                  <a:pt x="91389" y="142989"/>
                </a:lnTo>
                <a:lnTo>
                  <a:pt x="91389" y="201485"/>
                </a:lnTo>
                <a:lnTo>
                  <a:pt x="88811" y="214096"/>
                </a:lnTo>
                <a:lnTo>
                  <a:pt x="81800" y="224434"/>
                </a:lnTo>
                <a:lnTo>
                  <a:pt x="71424" y="231419"/>
                </a:lnTo>
                <a:lnTo>
                  <a:pt x="58750" y="233984"/>
                </a:lnTo>
                <a:lnTo>
                  <a:pt x="46075" y="231419"/>
                </a:lnTo>
                <a:lnTo>
                  <a:pt x="35699" y="224434"/>
                </a:lnTo>
                <a:lnTo>
                  <a:pt x="28689" y="214096"/>
                </a:lnTo>
                <a:lnTo>
                  <a:pt x="26111" y="201485"/>
                </a:lnTo>
                <a:lnTo>
                  <a:pt x="28689" y="188861"/>
                </a:lnTo>
                <a:lnTo>
                  <a:pt x="35699" y="178523"/>
                </a:lnTo>
                <a:lnTo>
                  <a:pt x="46075" y="171551"/>
                </a:lnTo>
                <a:lnTo>
                  <a:pt x="58750" y="168986"/>
                </a:lnTo>
                <a:lnTo>
                  <a:pt x="71424" y="171551"/>
                </a:lnTo>
                <a:lnTo>
                  <a:pt x="81800" y="178523"/>
                </a:lnTo>
                <a:lnTo>
                  <a:pt x="88811" y="188861"/>
                </a:lnTo>
                <a:lnTo>
                  <a:pt x="91389" y="201485"/>
                </a:lnTo>
                <a:lnTo>
                  <a:pt x="91389" y="142989"/>
                </a:lnTo>
                <a:lnTo>
                  <a:pt x="26111" y="142989"/>
                </a:lnTo>
                <a:lnTo>
                  <a:pt x="26111" y="103987"/>
                </a:lnTo>
                <a:lnTo>
                  <a:pt x="234988" y="103987"/>
                </a:lnTo>
                <a:lnTo>
                  <a:pt x="234988" y="77990"/>
                </a:lnTo>
                <a:lnTo>
                  <a:pt x="101231" y="23393"/>
                </a:lnTo>
                <a:lnTo>
                  <a:pt x="71805" y="11379"/>
                </a:lnTo>
                <a:lnTo>
                  <a:pt x="70827" y="4876"/>
                </a:lnTo>
                <a:lnTo>
                  <a:pt x="65278" y="0"/>
                </a:lnTo>
                <a:lnTo>
                  <a:pt x="51574" y="0"/>
                </a:lnTo>
                <a:lnTo>
                  <a:pt x="45694" y="5854"/>
                </a:lnTo>
                <a:lnTo>
                  <a:pt x="45694" y="20142"/>
                </a:lnTo>
                <a:lnTo>
                  <a:pt x="51574" y="25984"/>
                </a:lnTo>
                <a:lnTo>
                  <a:pt x="61683" y="25984"/>
                </a:lnTo>
                <a:lnTo>
                  <a:pt x="64617" y="25019"/>
                </a:lnTo>
                <a:lnTo>
                  <a:pt x="66586" y="23393"/>
                </a:lnTo>
                <a:lnTo>
                  <a:pt x="200393" y="77990"/>
                </a:lnTo>
                <a:lnTo>
                  <a:pt x="5880" y="77990"/>
                </a:lnTo>
                <a:lnTo>
                  <a:pt x="0" y="83832"/>
                </a:lnTo>
                <a:lnTo>
                  <a:pt x="0" y="254127"/>
                </a:lnTo>
                <a:lnTo>
                  <a:pt x="5880" y="259981"/>
                </a:lnTo>
                <a:lnTo>
                  <a:pt x="255219" y="259981"/>
                </a:lnTo>
                <a:lnTo>
                  <a:pt x="261099" y="254127"/>
                </a:lnTo>
                <a:lnTo>
                  <a:pt x="261099" y="233984"/>
                </a:lnTo>
                <a:lnTo>
                  <a:pt x="261099" y="220980"/>
                </a:lnTo>
                <a:lnTo>
                  <a:pt x="261099" y="103987"/>
                </a:lnTo>
                <a:lnTo>
                  <a:pt x="261099" y="83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4835106" y="3463556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20" h="261620">
                <a:moveTo>
                  <a:pt x="65278" y="198843"/>
                </a:moveTo>
                <a:lnTo>
                  <a:pt x="62357" y="195922"/>
                </a:lnTo>
                <a:lnTo>
                  <a:pt x="55143" y="195922"/>
                </a:lnTo>
                <a:lnTo>
                  <a:pt x="52222" y="198843"/>
                </a:lnTo>
                <a:lnTo>
                  <a:pt x="52222" y="206057"/>
                </a:lnTo>
                <a:lnTo>
                  <a:pt x="55143" y="208978"/>
                </a:lnTo>
                <a:lnTo>
                  <a:pt x="62357" y="208978"/>
                </a:lnTo>
                <a:lnTo>
                  <a:pt x="65278" y="206057"/>
                </a:lnTo>
                <a:lnTo>
                  <a:pt x="65278" y="202450"/>
                </a:lnTo>
                <a:lnTo>
                  <a:pt x="65278" y="198843"/>
                </a:lnTo>
                <a:close/>
              </a:path>
              <a:path w="261620" h="261620">
                <a:moveTo>
                  <a:pt x="261099" y="84239"/>
                </a:moveTo>
                <a:lnTo>
                  <a:pt x="255219" y="78359"/>
                </a:lnTo>
                <a:lnTo>
                  <a:pt x="234988" y="78359"/>
                </a:lnTo>
                <a:lnTo>
                  <a:pt x="234988" y="104482"/>
                </a:lnTo>
                <a:lnTo>
                  <a:pt x="234988" y="143675"/>
                </a:lnTo>
                <a:lnTo>
                  <a:pt x="234988" y="235102"/>
                </a:lnTo>
                <a:lnTo>
                  <a:pt x="117500" y="235102"/>
                </a:lnTo>
                <a:lnTo>
                  <a:pt x="117500" y="222046"/>
                </a:lnTo>
                <a:lnTo>
                  <a:pt x="234988" y="222046"/>
                </a:lnTo>
                <a:lnTo>
                  <a:pt x="234988" y="208978"/>
                </a:lnTo>
                <a:lnTo>
                  <a:pt x="117500" y="208978"/>
                </a:lnTo>
                <a:lnTo>
                  <a:pt x="117500" y="195922"/>
                </a:lnTo>
                <a:lnTo>
                  <a:pt x="234988" y="195922"/>
                </a:lnTo>
                <a:lnTo>
                  <a:pt x="234988" y="182854"/>
                </a:lnTo>
                <a:lnTo>
                  <a:pt x="117500" y="182854"/>
                </a:lnTo>
                <a:lnTo>
                  <a:pt x="117500" y="169799"/>
                </a:lnTo>
                <a:lnTo>
                  <a:pt x="234988" y="169799"/>
                </a:lnTo>
                <a:lnTo>
                  <a:pt x="234988" y="143675"/>
                </a:lnTo>
                <a:lnTo>
                  <a:pt x="91389" y="143675"/>
                </a:lnTo>
                <a:lnTo>
                  <a:pt x="91389" y="202450"/>
                </a:lnTo>
                <a:lnTo>
                  <a:pt x="88811" y="215125"/>
                </a:lnTo>
                <a:lnTo>
                  <a:pt x="81800" y="225513"/>
                </a:lnTo>
                <a:lnTo>
                  <a:pt x="71424" y="232524"/>
                </a:lnTo>
                <a:lnTo>
                  <a:pt x="58750" y="235102"/>
                </a:lnTo>
                <a:lnTo>
                  <a:pt x="46075" y="232524"/>
                </a:lnTo>
                <a:lnTo>
                  <a:pt x="35699" y="225513"/>
                </a:lnTo>
                <a:lnTo>
                  <a:pt x="28689" y="215125"/>
                </a:lnTo>
                <a:lnTo>
                  <a:pt x="26111" y="202450"/>
                </a:lnTo>
                <a:lnTo>
                  <a:pt x="28689" y="189776"/>
                </a:lnTo>
                <a:lnTo>
                  <a:pt x="35699" y="179387"/>
                </a:lnTo>
                <a:lnTo>
                  <a:pt x="46075" y="172377"/>
                </a:lnTo>
                <a:lnTo>
                  <a:pt x="58750" y="169799"/>
                </a:lnTo>
                <a:lnTo>
                  <a:pt x="71424" y="172377"/>
                </a:lnTo>
                <a:lnTo>
                  <a:pt x="81800" y="179387"/>
                </a:lnTo>
                <a:lnTo>
                  <a:pt x="88811" y="189776"/>
                </a:lnTo>
                <a:lnTo>
                  <a:pt x="91389" y="202450"/>
                </a:lnTo>
                <a:lnTo>
                  <a:pt x="91389" y="143675"/>
                </a:lnTo>
                <a:lnTo>
                  <a:pt x="26111" y="143675"/>
                </a:lnTo>
                <a:lnTo>
                  <a:pt x="26111" y="104482"/>
                </a:lnTo>
                <a:lnTo>
                  <a:pt x="234988" y="104482"/>
                </a:lnTo>
                <a:lnTo>
                  <a:pt x="234988" y="78359"/>
                </a:lnTo>
                <a:lnTo>
                  <a:pt x="101231" y="23495"/>
                </a:lnTo>
                <a:lnTo>
                  <a:pt x="71805" y="11430"/>
                </a:lnTo>
                <a:lnTo>
                  <a:pt x="70827" y="4889"/>
                </a:lnTo>
                <a:lnTo>
                  <a:pt x="65278" y="0"/>
                </a:lnTo>
                <a:lnTo>
                  <a:pt x="51574" y="0"/>
                </a:lnTo>
                <a:lnTo>
                  <a:pt x="45694" y="5880"/>
                </a:lnTo>
                <a:lnTo>
                  <a:pt x="45694" y="20231"/>
                </a:lnTo>
                <a:lnTo>
                  <a:pt x="51574" y="26111"/>
                </a:lnTo>
                <a:lnTo>
                  <a:pt x="61683" y="26111"/>
                </a:lnTo>
                <a:lnTo>
                  <a:pt x="64617" y="25133"/>
                </a:lnTo>
                <a:lnTo>
                  <a:pt x="66586" y="23495"/>
                </a:lnTo>
                <a:lnTo>
                  <a:pt x="200393" y="78359"/>
                </a:lnTo>
                <a:lnTo>
                  <a:pt x="5880" y="78359"/>
                </a:lnTo>
                <a:lnTo>
                  <a:pt x="0" y="84239"/>
                </a:lnTo>
                <a:lnTo>
                  <a:pt x="0" y="255358"/>
                </a:lnTo>
                <a:lnTo>
                  <a:pt x="5880" y="261226"/>
                </a:lnTo>
                <a:lnTo>
                  <a:pt x="255219" y="261226"/>
                </a:lnTo>
                <a:lnTo>
                  <a:pt x="261099" y="255358"/>
                </a:lnTo>
                <a:lnTo>
                  <a:pt x="261099" y="235102"/>
                </a:lnTo>
                <a:lnTo>
                  <a:pt x="261099" y="222046"/>
                </a:lnTo>
                <a:lnTo>
                  <a:pt x="261099" y="104482"/>
                </a:lnTo>
                <a:lnTo>
                  <a:pt x="261099" y="84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4835106" y="3102228"/>
            <a:ext cx="261620" cy="260350"/>
          </a:xfrm>
          <a:custGeom>
            <a:avLst/>
            <a:gdLst/>
            <a:ahLst/>
            <a:cxnLst/>
            <a:rect l="l" t="t" r="r" b="b"/>
            <a:pathLst>
              <a:path w="261620" h="260350">
                <a:moveTo>
                  <a:pt x="65278" y="197891"/>
                </a:moveTo>
                <a:lnTo>
                  <a:pt x="62357" y="194983"/>
                </a:lnTo>
                <a:lnTo>
                  <a:pt x="55143" y="194983"/>
                </a:lnTo>
                <a:lnTo>
                  <a:pt x="52222" y="197891"/>
                </a:lnTo>
                <a:lnTo>
                  <a:pt x="52222" y="205066"/>
                </a:lnTo>
                <a:lnTo>
                  <a:pt x="55143" y="207987"/>
                </a:lnTo>
                <a:lnTo>
                  <a:pt x="62357" y="207987"/>
                </a:lnTo>
                <a:lnTo>
                  <a:pt x="65278" y="205066"/>
                </a:lnTo>
                <a:lnTo>
                  <a:pt x="65278" y="201485"/>
                </a:lnTo>
                <a:lnTo>
                  <a:pt x="65278" y="197891"/>
                </a:lnTo>
                <a:close/>
              </a:path>
              <a:path w="261620" h="260350">
                <a:moveTo>
                  <a:pt x="261099" y="83832"/>
                </a:moveTo>
                <a:lnTo>
                  <a:pt x="255219" y="77990"/>
                </a:lnTo>
                <a:lnTo>
                  <a:pt x="234988" y="77990"/>
                </a:lnTo>
                <a:lnTo>
                  <a:pt x="234988" y="103987"/>
                </a:lnTo>
                <a:lnTo>
                  <a:pt x="234988" y="142989"/>
                </a:lnTo>
                <a:lnTo>
                  <a:pt x="234988" y="233984"/>
                </a:lnTo>
                <a:lnTo>
                  <a:pt x="117500" y="233984"/>
                </a:lnTo>
                <a:lnTo>
                  <a:pt x="117500" y="220980"/>
                </a:lnTo>
                <a:lnTo>
                  <a:pt x="234988" y="220980"/>
                </a:lnTo>
                <a:lnTo>
                  <a:pt x="234988" y="207987"/>
                </a:lnTo>
                <a:lnTo>
                  <a:pt x="117500" y="207987"/>
                </a:lnTo>
                <a:lnTo>
                  <a:pt x="117500" y="194983"/>
                </a:lnTo>
                <a:lnTo>
                  <a:pt x="234988" y="194983"/>
                </a:lnTo>
                <a:lnTo>
                  <a:pt x="234988" y="181978"/>
                </a:lnTo>
                <a:lnTo>
                  <a:pt x="117500" y="181978"/>
                </a:lnTo>
                <a:lnTo>
                  <a:pt x="117500" y="168986"/>
                </a:lnTo>
                <a:lnTo>
                  <a:pt x="234988" y="168986"/>
                </a:lnTo>
                <a:lnTo>
                  <a:pt x="234988" y="142989"/>
                </a:lnTo>
                <a:lnTo>
                  <a:pt x="91389" y="142989"/>
                </a:lnTo>
                <a:lnTo>
                  <a:pt x="91389" y="201485"/>
                </a:lnTo>
                <a:lnTo>
                  <a:pt x="88811" y="214096"/>
                </a:lnTo>
                <a:lnTo>
                  <a:pt x="81800" y="224434"/>
                </a:lnTo>
                <a:lnTo>
                  <a:pt x="71424" y="231419"/>
                </a:lnTo>
                <a:lnTo>
                  <a:pt x="58750" y="233984"/>
                </a:lnTo>
                <a:lnTo>
                  <a:pt x="46075" y="231419"/>
                </a:lnTo>
                <a:lnTo>
                  <a:pt x="35699" y="224434"/>
                </a:lnTo>
                <a:lnTo>
                  <a:pt x="28689" y="214096"/>
                </a:lnTo>
                <a:lnTo>
                  <a:pt x="26111" y="201485"/>
                </a:lnTo>
                <a:lnTo>
                  <a:pt x="28689" y="188861"/>
                </a:lnTo>
                <a:lnTo>
                  <a:pt x="35699" y="178523"/>
                </a:lnTo>
                <a:lnTo>
                  <a:pt x="46075" y="171551"/>
                </a:lnTo>
                <a:lnTo>
                  <a:pt x="58750" y="168986"/>
                </a:lnTo>
                <a:lnTo>
                  <a:pt x="71424" y="171551"/>
                </a:lnTo>
                <a:lnTo>
                  <a:pt x="81800" y="178523"/>
                </a:lnTo>
                <a:lnTo>
                  <a:pt x="88811" y="188861"/>
                </a:lnTo>
                <a:lnTo>
                  <a:pt x="91389" y="201485"/>
                </a:lnTo>
                <a:lnTo>
                  <a:pt x="91389" y="142989"/>
                </a:lnTo>
                <a:lnTo>
                  <a:pt x="26111" y="142989"/>
                </a:lnTo>
                <a:lnTo>
                  <a:pt x="26111" y="103987"/>
                </a:lnTo>
                <a:lnTo>
                  <a:pt x="234988" y="103987"/>
                </a:lnTo>
                <a:lnTo>
                  <a:pt x="234988" y="77990"/>
                </a:lnTo>
                <a:lnTo>
                  <a:pt x="101231" y="23393"/>
                </a:lnTo>
                <a:lnTo>
                  <a:pt x="71805" y="11379"/>
                </a:lnTo>
                <a:lnTo>
                  <a:pt x="70827" y="4876"/>
                </a:lnTo>
                <a:lnTo>
                  <a:pt x="65278" y="0"/>
                </a:lnTo>
                <a:lnTo>
                  <a:pt x="51574" y="0"/>
                </a:lnTo>
                <a:lnTo>
                  <a:pt x="45694" y="5854"/>
                </a:lnTo>
                <a:lnTo>
                  <a:pt x="45694" y="20142"/>
                </a:lnTo>
                <a:lnTo>
                  <a:pt x="51574" y="25984"/>
                </a:lnTo>
                <a:lnTo>
                  <a:pt x="61683" y="25984"/>
                </a:lnTo>
                <a:lnTo>
                  <a:pt x="64617" y="25019"/>
                </a:lnTo>
                <a:lnTo>
                  <a:pt x="66586" y="23393"/>
                </a:lnTo>
                <a:lnTo>
                  <a:pt x="200393" y="77990"/>
                </a:lnTo>
                <a:lnTo>
                  <a:pt x="5880" y="77990"/>
                </a:lnTo>
                <a:lnTo>
                  <a:pt x="0" y="83832"/>
                </a:lnTo>
                <a:lnTo>
                  <a:pt x="0" y="254127"/>
                </a:lnTo>
                <a:lnTo>
                  <a:pt x="5880" y="259981"/>
                </a:lnTo>
                <a:lnTo>
                  <a:pt x="255219" y="259981"/>
                </a:lnTo>
                <a:lnTo>
                  <a:pt x="261099" y="254127"/>
                </a:lnTo>
                <a:lnTo>
                  <a:pt x="261099" y="233984"/>
                </a:lnTo>
                <a:lnTo>
                  <a:pt x="261099" y="220980"/>
                </a:lnTo>
                <a:lnTo>
                  <a:pt x="261099" y="103987"/>
                </a:lnTo>
                <a:lnTo>
                  <a:pt x="261099" y="83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5" name="object 45" descr=""/>
          <p:cNvGrpSpPr/>
          <p:nvPr/>
        </p:nvGrpSpPr>
        <p:grpSpPr>
          <a:xfrm>
            <a:off x="3312013" y="2482609"/>
            <a:ext cx="705485" cy="526415"/>
            <a:chOff x="3312013" y="2482609"/>
            <a:chExt cx="705485" cy="526415"/>
          </a:xfrm>
        </p:grpSpPr>
        <p:sp>
          <p:nvSpPr>
            <p:cNvPr id="46" name="object 46" descr=""/>
            <p:cNvSpPr/>
            <p:nvPr/>
          </p:nvSpPr>
          <p:spPr>
            <a:xfrm>
              <a:off x="3312013" y="2482609"/>
              <a:ext cx="678180" cy="443865"/>
            </a:xfrm>
            <a:custGeom>
              <a:avLst/>
              <a:gdLst/>
              <a:ahLst/>
              <a:cxnLst/>
              <a:rect l="l" t="t" r="r" b="b"/>
              <a:pathLst>
                <a:path w="678179" h="443864">
                  <a:moveTo>
                    <a:pt x="677822" y="263755"/>
                  </a:moveTo>
                  <a:lnTo>
                    <a:pt x="149685" y="263755"/>
                  </a:lnTo>
                  <a:lnTo>
                    <a:pt x="196530" y="270673"/>
                  </a:lnTo>
                  <a:lnTo>
                    <a:pt x="237275" y="290161"/>
                  </a:lnTo>
                  <a:lnTo>
                    <a:pt x="269660" y="320319"/>
                  </a:lnTo>
                  <a:lnTo>
                    <a:pt x="291426" y="359250"/>
                  </a:lnTo>
                  <a:lnTo>
                    <a:pt x="300313" y="405053"/>
                  </a:lnTo>
                  <a:lnTo>
                    <a:pt x="300313" y="422951"/>
                  </a:lnTo>
                  <a:lnTo>
                    <a:pt x="301454" y="429544"/>
                  </a:lnTo>
                  <a:lnTo>
                    <a:pt x="321965" y="443674"/>
                  </a:lnTo>
                  <a:lnTo>
                    <a:pt x="327614" y="441790"/>
                  </a:lnTo>
                  <a:lnTo>
                    <a:pt x="335145" y="434254"/>
                  </a:lnTo>
                  <a:lnTo>
                    <a:pt x="337846" y="429751"/>
                  </a:lnTo>
                  <a:lnTo>
                    <a:pt x="337970" y="405053"/>
                  </a:lnTo>
                  <a:lnTo>
                    <a:pt x="503660" y="405053"/>
                  </a:lnTo>
                  <a:lnTo>
                    <a:pt x="521105" y="370347"/>
                  </a:lnTo>
                  <a:lnTo>
                    <a:pt x="547906" y="343588"/>
                  </a:lnTo>
                  <a:lnTo>
                    <a:pt x="581768" y="326368"/>
                  </a:lnTo>
                  <a:lnTo>
                    <a:pt x="620109" y="320320"/>
                  </a:lnTo>
                  <a:lnTo>
                    <a:pt x="671411" y="320320"/>
                  </a:lnTo>
                  <a:lnTo>
                    <a:pt x="674998" y="317448"/>
                  </a:lnTo>
                  <a:lnTo>
                    <a:pt x="677822" y="311797"/>
                  </a:lnTo>
                  <a:lnTo>
                    <a:pt x="677822" y="263755"/>
                  </a:lnTo>
                  <a:close/>
                </a:path>
                <a:path w="678179" h="443864">
                  <a:moveTo>
                    <a:pt x="671411" y="320320"/>
                  </a:moveTo>
                  <a:lnTo>
                    <a:pt x="621508" y="320320"/>
                  </a:lnTo>
                  <a:lnTo>
                    <a:pt x="628721" y="320613"/>
                  </a:lnTo>
                  <a:lnTo>
                    <a:pt x="636870" y="321570"/>
                  </a:lnTo>
                  <a:lnTo>
                    <a:pt x="645020" y="323056"/>
                  </a:lnTo>
                  <a:lnTo>
                    <a:pt x="653345" y="324984"/>
                  </a:lnTo>
                  <a:lnTo>
                    <a:pt x="658994" y="326868"/>
                  </a:lnTo>
                  <a:lnTo>
                    <a:pt x="665584" y="324984"/>
                  </a:lnTo>
                  <a:lnTo>
                    <a:pt x="671411" y="320320"/>
                  </a:lnTo>
                  <a:close/>
                </a:path>
                <a:path w="678179" h="443864">
                  <a:moveTo>
                    <a:pt x="255124" y="0"/>
                  </a:moveTo>
                  <a:lnTo>
                    <a:pt x="131798" y="0"/>
                  </a:lnTo>
                  <a:lnTo>
                    <a:pt x="91906" y="16602"/>
                  </a:lnTo>
                  <a:lnTo>
                    <a:pt x="75313" y="56519"/>
                  </a:lnTo>
                  <a:lnTo>
                    <a:pt x="75313" y="188396"/>
                  </a:lnTo>
                  <a:lnTo>
                    <a:pt x="55543" y="200642"/>
                  </a:lnTo>
                  <a:lnTo>
                    <a:pt x="49895" y="204410"/>
                  </a:lnTo>
                  <a:lnTo>
                    <a:pt x="47070" y="210062"/>
                  </a:lnTo>
                  <a:lnTo>
                    <a:pt x="47071" y="247741"/>
                  </a:lnTo>
                  <a:lnTo>
                    <a:pt x="48953" y="253393"/>
                  </a:lnTo>
                  <a:lnTo>
                    <a:pt x="37833" y="260664"/>
                  </a:lnTo>
                  <a:lnTo>
                    <a:pt x="6589" y="286363"/>
                  </a:lnTo>
                  <a:lnTo>
                    <a:pt x="0" y="295783"/>
                  </a:lnTo>
                  <a:lnTo>
                    <a:pt x="0" y="307086"/>
                  </a:lnTo>
                  <a:lnTo>
                    <a:pt x="2824" y="312738"/>
                  </a:lnTo>
                  <a:lnTo>
                    <a:pt x="6589" y="316506"/>
                  </a:lnTo>
                  <a:lnTo>
                    <a:pt x="12679" y="319656"/>
                  </a:lnTo>
                  <a:lnTo>
                    <a:pt x="20098" y="320613"/>
                  </a:lnTo>
                  <a:lnTo>
                    <a:pt x="18877" y="320613"/>
                  </a:lnTo>
                  <a:lnTo>
                    <a:pt x="25918" y="318891"/>
                  </a:lnTo>
                  <a:lnTo>
                    <a:pt x="32008" y="314622"/>
                  </a:lnTo>
                  <a:lnTo>
                    <a:pt x="65531" y="287599"/>
                  </a:lnTo>
                  <a:lnTo>
                    <a:pt x="96142" y="272233"/>
                  </a:lnTo>
                  <a:lnTo>
                    <a:pt x="120575" y="265345"/>
                  </a:lnTo>
                  <a:lnTo>
                    <a:pt x="135564" y="263755"/>
                  </a:lnTo>
                  <a:lnTo>
                    <a:pt x="677822" y="263755"/>
                  </a:lnTo>
                  <a:lnTo>
                    <a:pt x="677822" y="226076"/>
                  </a:lnTo>
                  <a:lnTo>
                    <a:pt x="653934" y="191223"/>
                  </a:lnTo>
                  <a:lnTo>
                    <a:pt x="130857" y="188396"/>
                  </a:lnTo>
                  <a:lnTo>
                    <a:pt x="130857" y="56519"/>
                  </a:lnTo>
                  <a:lnTo>
                    <a:pt x="318511" y="56519"/>
                  </a:lnTo>
                  <a:lnTo>
                    <a:pt x="305961" y="31085"/>
                  </a:lnTo>
                  <a:lnTo>
                    <a:pt x="297091" y="17750"/>
                  </a:lnTo>
                  <a:lnTo>
                    <a:pt x="285132" y="7771"/>
                  </a:lnTo>
                  <a:lnTo>
                    <a:pt x="270878" y="1677"/>
                  </a:lnTo>
                  <a:lnTo>
                    <a:pt x="255124" y="0"/>
                  </a:lnTo>
                  <a:close/>
                </a:path>
                <a:path w="678179" h="443864">
                  <a:moveTo>
                    <a:pt x="318511" y="56519"/>
                  </a:moveTo>
                  <a:lnTo>
                    <a:pt x="255124" y="56519"/>
                  </a:lnTo>
                  <a:lnTo>
                    <a:pt x="320082" y="188396"/>
                  </a:lnTo>
                  <a:lnTo>
                    <a:pt x="383158" y="188396"/>
                  </a:lnTo>
                  <a:lnTo>
                    <a:pt x="381275" y="184629"/>
                  </a:lnTo>
                  <a:lnTo>
                    <a:pt x="380333" y="181803"/>
                  </a:lnTo>
                  <a:lnTo>
                    <a:pt x="318511" y="56519"/>
                  </a:lnTo>
                  <a:close/>
                </a:path>
                <a:path w="678179" h="443864">
                  <a:moveTo>
                    <a:pt x="546023" y="47099"/>
                  </a:moveTo>
                  <a:lnTo>
                    <a:pt x="524091" y="51559"/>
                  </a:lnTo>
                  <a:lnTo>
                    <a:pt x="506131" y="63701"/>
                  </a:lnTo>
                  <a:lnTo>
                    <a:pt x="493995" y="81673"/>
                  </a:lnTo>
                  <a:lnTo>
                    <a:pt x="489538" y="103618"/>
                  </a:lnTo>
                  <a:lnTo>
                    <a:pt x="489538" y="188397"/>
                  </a:lnTo>
                  <a:lnTo>
                    <a:pt x="527195" y="188397"/>
                  </a:lnTo>
                  <a:lnTo>
                    <a:pt x="527195" y="103618"/>
                  </a:lnTo>
                  <a:lnTo>
                    <a:pt x="528681" y="96303"/>
                  </a:lnTo>
                  <a:lnTo>
                    <a:pt x="532726" y="90312"/>
                  </a:lnTo>
                  <a:lnTo>
                    <a:pt x="538713" y="86265"/>
                  </a:lnTo>
                  <a:lnTo>
                    <a:pt x="546023" y="84778"/>
                  </a:lnTo>
                  <a:lnTo>
                    <a:pt x="546023" y="470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48728" y="2779334"/>
              <a:ext cx="225940" cy="226076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48225" y="2840681"/>
              <a:ext cx="168911" cy="167849"/>
            </a:xfrm>
            <a:prstGeom prst="rect">
              <a:avLst/>
            </a:prstGeom>
          </p:spPr>
        </p:pic>
      </p:grpSp>
      <p:sp>
        <p:nvSpPr>
          <p:cNvPr id="49" name="object 49" descr=""/>
          <p:cNvSpPr/>
          <p:nvPr/>
        </p:nvSpPr>
        <p:spPr>
          <a:xfrm>
            <a:off x="2837967" y="2443060"/>
            <a:ext cx="372110" cy="555625"/>
          </a:xfrm>
          <a:custGeom>
            <a:avLst/>
            <a:gdLst/>
            <a:ahLst/>
            <a:cxnLst/>
            <a:rect l="l" t="t" r="r" b="b"/>
            <a:pathLst>
              <a:path w="372110" h="555625">
                <a:moveTo>
                  <a:pt x="59728" y="184162"/>
                </a:moveTo>
                <a:lnTo>
                  <a:pt x="26543" y="184162"/>
                </a:lnTo>
                <a:lnTo>
                  <a:pt x="26543" y="515429"/>
                </a:lnTo>
                <a:lnTo>
                  <a:pt x="0" y="515429"/>
                </a:lnTo>
                <a:lnTo>
                  <a:pt x="0" y="555180"/>
                </a:lnTo>
                <a:lnTo>
                  <a:pt x="59728" y="555180"/>
                </a:lnTo>
                <a:lnTo>
                  <a:pt x="59728" y="184162"/>
                </a:lnTo>
                <a:close/>
              </a:path>
              <a:path w="372110" h="555625">
                <a:moveTo>
                  <a:pt x="146011" y="515429"/>
                </a:moveTo>
                <a:lnTo>
                  <a:pt x="92913" y="515429"/>
                </a:lnTo>
                <a:lnTo>
                  <a:pt x="92913" y="555180"/>
                </a:lnTo>
                <a:lnTo>
                  <a:pt x="146011" y="555180"/>
                </a:lnTo>
                <a:lnTo>
                  <a:pt x="146011" y="515429"/>
                </a:lnTo>
                <a:close/>
              </a:path>
              <a:path w="372110" h="555625">
                <a:moveTo>
                  <a:pt x="146011" y="449173"/>
                </a:moveTo>
                <a:lnTo>
                  <a:pt x="92913" y="449173"/>
                </a:lnTo>
                <a:lnTo>
                  <a:pt x="92913" y="488924"/>
                </a:lnTo>
                <a:lnTo>
                  <a:pt x="146011" y="488924"/>
                </a:lnTo>
                <a:lnTo>
                  <a:pt x="146011" y="449173"/>
                </a:lnTo>
                <a:close/>
              </a:path>
              <a:path w="372110" h="555625">
                <a:moveTo>
                  <a:pt x="146011" y="382917"/>
                </a:moveTo>
                <a:lnTo>
                  <a:pt x="92913" y="382917"/>
                </a:lnTo>
                <a:lnTo>
                  <a:pt x="92913" y="422668"/>
                </a:lnTo>
                <a:lnTo>
                  <a:pt x="146011" y="422668"/>
                </a:lnTo>
                <a:lnTo>
                  <a:pt x="146011" y="382917"/>
                </a:lnTo>
                <a:close/>
              </a:path>
              <a:path w="372110" h="555625">
                <a:moveTo>
                  <a:pt x="146011" y="316674"/>
                </a:moveTo>
                <a:lnTo>
                  <a:pt x="92913" y="316674"/>
                </a:lnTo>
                <a:lnTo>
                  <a:pt x="92913" y="356425"/>
                </a:lnTo>
                <a:lnTo>
                  <a:pt x="146011" y="356425"/>
                </a:lnTo>
                <a:lnTo>
                  <a:pt x="146011" y="316674"/>
                </a:lnTo>
                <a:close/>
              </a:path>
              <a:path w="372110" h="555625">
                <a:moveTo>
                  <a:pt x="146011" y="250418"/>
                </a:moveTo>
                <a:lnTo>
                  <a:pt x="92913" y="250418"/>
                </a:lnTo>
                <a:lnTo>
                  <a:pt x="92913" y="290169"/>
                </a:lnTo>
                <a:lnTo>
                  <a:pt x="146011" y="290169"/>
                </a:lnTo>
                <a:lnTo>
                  <a:pt x="146011" y="250418"/>
                </a:lnTo>
                <a:close/>
              </a:path>
              <a:path w="372110" h="555625">
                <a:moveTo>
                  <a:pt x="146011" y="184162"/>
                </a:moveTo>
                <a:lnTo>
                  <a:pt x="92913" y="184162"/>
                </a:lnTo>
                <a:lnTo>
                  <a:pt x="92913" y="223913"/>
                </a:lnTo>
                <a:lnTo>
                  <a:pt x="146011" y="223913"/>
                </a:lnTo>
                <a:lnTo>
                  <a:pt x="146011" y="184162"/>
                </a:lnTo>
                <a:close/>
              </a:path>
              <a:path w="372110" h="555625">
                <a:moveTo>
                  <a:pt x="345122" y="157657"/>
                </a:moveTo>
                <a:lnTo>
                  <a:pt x="329196" y="51663"/>
                </a:lnTo>
                <a:lnTo>
                  <a:pt x="194462" y="1993"/>
                </a:lnTo>
                <a:lnTo>
                  <a:pt x="189153" y="0"/>
                </a:lnTo>
                <a:lnTo>
                  <a:pt x="182511" y="0"/>
                </a:lnTo>
                <a:lnTo>
                  <a:pt x="59728" y="32461"/>
                </a:lnTo>
                <a:lnTo>
                  <a:pt x="26543" y="157657"/>
                </a:lnTo>
                <a:lnTo>
                  <a:pt x="345122" y="157657"/>
                </a:lnTo>
                <a:close/>
              </a:path>
              <a:path w="372110" h="555625">
                <a:moveTo>
                  <a:pt x="371665" y="515429"/>
                </a:moveTo>
                <a:lnTo>
                  <a:pt x="345122" y="515429"/>
                </a:lnTo>
                <a:lnTo>
                  <a:pt x="345122" y="184162"/>
                </a:lnTo>
                <a:lnTo>
                  <a:pt x="179197" y="184162"/>
                </a:lnTo>
                <a:lnTo>
                  <a:pt x="179197" y="555180"/>
                </a:lnTo>
                <a:lnTo>
                  <a:pt x="371665" y="555180"/>
                </a:lnTo>
                <a:lnTo>
                  <a:pt x="371665" y="5154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 txBox="1"/>
          <p:nvPr/>
        </p:nvSpPr>
        <p:spPr>
          <a:xfrm>
            <a:off x="1928622" y="4243273"/>
            <a:ext cx="305054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The</a:t>
            </a:r>
            <a:r>
              <a:rPr dirty="0" sz="1800" spc="-4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average</a:t>
            </a:r>
            <a:r>
              <a:rPr dirty="0" sz="18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listener’s</a:t>
            </a:r>
            <a:r>
              <a:rPr dirty="0" sz="1800" spc="-3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farm</a:t>
            </a:r>
            <a:r>
              <a:rPr dirty="0" sz="1800" spc="-5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3E4444"/>
                </a:solidFill>
                <a:latin typeface="Arial Narrow"/>
                <a:cs typeface="Arial Narrow"/>
              </a:rPr>
              <a:t>contains</a:t>
            </a:r>
            <a:endParaRPr sz="1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nearly</a:t>
            </a:r>
            <a:r>
              <a:rPr dirty="0" sz="1800" spc="-6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3E4444"/>
                </a:solidFill>
                <a:latin typeface="Arial Narrow"/>
                <a:cs typeface="Arial Narrow"/>
              </a:rPr>
              <a:t>11</a:t>
            </a:r>
            <a:r>
              <a:rPr dirty="0" sz="1800" spc="-6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3E4444"/>
                </a:solidFill>
                <a:latin typeface="Arial Narrow"/>
                <a:cs typeface="Arial Narrow"/>
              </a:rPr>
              <a:t>radios.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51" name="object 51" descr=""/>
          <p:cNvSpPr/>
          <p:nvPr/>
        </p:nvSpPr>
        <p:spPr>
          <a:xfrm>
            <a:off x="2923425" y="4830038"/>
            <a:ext cx="1000125" cy="707390"/>
          </a:xfrm>
          <a:custGeom>
            <a:avLst/>
            <a:gdLst/>
            <a:ahLst/>
            <a:cxnLst/>
            <a:rect l="l" t="t" r="r" b="b"/>
            <a:pathLst>
              <a:path w="1000125" h="707389">
                <a:moveTo>
                  <a:pt x="456196" y="594360"/>
                </a:moveTo>
                <a:lnTo>
                  <a:pt x="256222" y="495452"/>
                </a:lnTo>
                <a:lnTo>
                  <a:pt x="256222" y="692327"/>
                </a:lnTo>
                <a:lnTo>
                  <a:pt x="456196" y="594360"/>
                </a:lnTo>
                <a:close/>
              </a:path>
              <a:path w="1000125" h="707389">
                <a:moveTo>
                  <a:pt x="616648" y="222275"/>
                </a:moveTo>
                <a:lnTo>
                  <a:pt x="384111" y="222275"/>
                </a:lnTo>
                <a:lnTo>
                  <a:pt x="384111" y="335305"/>
                </a:lnTo>
                <a:lnTo>
                  <a:pt x="616648" y="335305"/>
                </a:lnTo>
                <a:lnTo>
                  <a:pt x="616648" y="222275"/>
                </a:lnTo>
                <a:close/>
              </a:path>
              <a:path w="1000125" h="707389">
                <a:moveTo>
                  <a:pt x="685241" y="707390"/>
                </a:moveTo>
                <a:lnTo>
                  <a:pt x="500380" y="616026"/>
                </a:lnTo>
                <a:lnTo>
                  <a:pt x="315518" y="707390"/>
                </a:lnTo>
                <a:lnTo>
                  <a:pt x="685241" y="707390"/>
                </a:lnTo>
                <a:close/>
              </a:path>
              <a:path w="1000125" h="707389">
                <a:moveTo>
                  <a:pt x="685241" y="481317"/>
                </a:moveTo>
                <a:lnTo>
                  <a:pt x="315518" y="481317"/>
                </a:lnTo>
                <a:lnTo>
                  <a:pt x="500380" y="571754"/>
                </a:lnTo>
                <a:lnTo>
                  <a:pt x="685241" y="481317"/>
                </a:lnTo>
                <a:close/>
              </a:path>
              <a:path w="1000125" h="707389">
                <a:moveTo>
                  <a:pt x="744537" y="495452"/>
                </a:moveTo>
                <a:lnTo>
                  <a:pt x="544563" y="594360"/>
                </a:lnTo>
                <a:lnTo>
                  <a:pt x="744537" y="692327"/>
                </a:lnTo>
                <a:lnTo>
                  <a:pt x="744537" y="495452"/>
                </a:lnTo>
                <a:close/>
              </a:path>
              <a:path w="1000125" h="707389">
                <a:moveTo>
                  <a:pt x="908469" y="417258"/>
                </a:moveTo>
                <a:lnTo>
                  <a:pt x="886002" y="372986"/>
                </a:lnTo>
                <a:lnTo>
                  <a:pt x="790409" y="184594"/>
                </a:lnTo>
                <a:lnTo>
                  <a:pt x="779411" y="162928"/>
                </a:lnTo>
                <a:lnTo>
                  <a:pt x="663143" y="123063"/>
                </a:lnTo>
                <a:lnTo>
                  <a:pt x="663143" y="203428"/>
                </a:lnTo>
                <a:lnTo>
                  <a:pt x="663143" y="354152"/>
                </a:lnTo>
                <a:lnTo>
                  <a:pt x="661314" y="361467"/>
                </a:lnTo>
                <a:lnTo>
                  <a:pt x="656323" y="367461"/>
                </a:lnTo>
                <a:lnTo>
                  <a:pt x="648919" y="371500"/>
                </a:lnTo>
                <a:lnTo>
                  <a:pt x="639902" y="372986"/>
                </a:lnTo>
                <a:lnTo>
                  <a:pt x="360857" y="372986"/>
                </a:lnTo>
                <a:lnTo>
                  <a:pt x="351828" y="371500"/>
                </a:lnTo>
                <a:lnTo>
                  <a:pt x="344436" y="367461"/>
                </a:lnTo>
                <a:lnTo>
                  <a:pt x="339445" y="361467"/>
                </a:lnTo>
                <a:lnTo>
                  <a:pt x="337604" y="354152"/>
                </a:lnTo>
                <a:lnTo>
                  <a:pt x="337604" y="203428"/>
                </a:lnTo>
                <a:lnTo>
                  <a:pt x="339445" y="196113"/>
                </a:lnTo>
                <a:lnTo>
                  <a:pt x="344436" y="190131"/>
                </a:lnTo>
                <a:lnTo>
                  <a:pt x="351828" y="186080"/>
                </a:lnTo>
                <a:lnTo>
                  <a:pt x="360857" y="184594"/>
                </a:lnTo>
                <a:lnTo>
                  <a:pt x="639902" y="184594"/>
                </a:lnTo>
                <a:lnTo>
                  <a:pt x="648919" y="186080"/>
                </a:lnTo>
                <a:lnTo>
                  <a:pt x="656323" y="190131"/>
                </a:lnTo>
                <a:lnTo>
                  <a:pt x="661314" y="196113"/>
                </a:lnTo>
                <a:lnTo>
                  <a:pt x="663143" y="203428"/>
                </a:lnTo>
                <a:lnTo>
                  <a:pt x="663143" y="123063"/>
                </a:lnTo>
                <a:lnTo>
                  <a:pt x="499211" y="66840"/>
                </a:lnTo>
                <a:lnTo>
                  <a:pt x="219011" y="163868"/>
                </a:lnTo>
                <a:lnTo>
                  <a:pt x="94615" y="418211"/>
                </a:lnTo>
                <a:lnTo>
                  <a:pt x="94615" y="688555"/>
                </a:lnTo>
                <a:lnTo>
                  <a:pt x="96443" y="695871"/>
                </a:lnTo>
                <a:lnTo>
                  <a:pt x="101447" y="701865"/>
                </a:lnTo>
                <a:lnTo>
                  <a:pt x="108839" y="705904"/>
                </a:lnTo>
                <a:lnTo>
                  <a:pt x="117868" y="707390"/>
                </a:lnTo>
                <a:lnTo>
                  <a:pt x="210870" y="707390"/>
                </a:lnTo>
                <a:lnTo>
                  <a:pt x="210870" y="462483"/>
                </a:lnTo>
                <a:lnTo>
                  <a:pt x="212712" y="455168"/>
                </a:lnTo>
                <a:lnTo>
                  <a:pt x="217703" y="449173"/>
                </a:lnTo>
                <a:lnTo>
                  <a:pt x="225094" y="445122"/>
                </a:lnTo>
                <a:lnTo>
                  <a:pt x="234124" y="443636"/>
                </a:lnTo>
                <a:lnTo>
                  <a:pt x="768946" y="443636"/>
                </a:lnTo>
                <a:lnTo>
                  <a:pt x="777976" y="445122"/>
                </a:lnTo>
                <a:lnTo>
                  <a:pt x="785368" y="449173"/>
                </a:lnTo>
                <a:lnTo>
                  <a:pt x="790371" y="455168"/>
                </a:lnTo>
                <a:lnTo>
                  <a:pt x="792200" y="462483"/>
                </a:lnTo>
                <a:lnTo>
                  <a:pt x="792200" y="707390"/>
                </a:lnTo>
                <a:lnTo>
                  <a:pt x="885215" y="707390"/>
                </a:lnTo>
                <a:lnTo>
                  <a:pt x="894245" y="705904"/>
                </a:lnTo>
                <a:lnTo>
                  <a:pt x="901636" y="701865"/>
                </a:lnTo>
                <a:lnTo>
                  <a:pt x="906640" y="695871"/>
                </a:lnTo>
                <a:lnTo>
                  <a:pt x="908469" y="688555"/>
                </a:lnTo>
                <a:lnTo>
                  <a:pt x="908469" y="443636"/>
                </a:lnTo>
                <a:lnTo>
                  <a:pt x="908469" y="417258"/>
                </a:lnTo>
                <a:close/>
              </a:path>
              <a:path w="1000125" h="707389">
                <a:moveTo>
                  <a:pt x="999756" y="416052"/>
                </a:moveTo>
                <a:lnTo>
                  <a:pt x="997991" y="408787"/>
                </a:lnTo>
                <a:lnTo>
                  <a:pt x="844524" y="115824"/>
                </a:lnTo>
                <a:lnTo>
                  <a:pt x="498055" y="0"/>
                </a:lnTo>
                <a:lnTo>
                  <a:pt x="151587" y="115824"/>
                </a:lnTo>
                <a:lnTo>
                  <a:pt x="1600" y="405955"/>
                </a:lnTo>
                <a:lnTo>
                  <a:pt x="0" y="413232"/>
                </a:lnTo>
                <a:lnTo>
                  <a:pt x="1892" y="420319"/>
                </a:lnTo>
                <a:lnTo>
                  <a:pt x="6832" y="426364"/>
                </a:lnTo>
                <a:lnTo>
                  <a:pt x="14389" y="430453"/>
                </a:lnTo>
                <a:lnTo>
                  <a:pt x="23368" y="431749"/>
                </a:lnTo>
                <a:lnTo>
                  <a:pt x="32118" y="430212"/>
                </a:lnTo>
                <a:lnTo>
                  <a:pt x="39573" y="426212"/>
                </a:lnTo>
                <a:lnTo>
                  <a:pt x="44615" y="420090"/>
                </a:lnTo>
                <a:lnTo>
                  <a:pt x="188785" y="143141"/>
                </a:lnTo>
                <a:lnTo>
                  <a:pt x="499211" y="39522"/>
                </a:lnTo>
                <a:lnTo>
                  <a:pt x="809637" y="143141"/>
                </a:lnTo>
                <a:lnTo>
                  <a:pt x="959624" y="429514"/>
                </a:lnTo>
                <a:lnTo>
                  <a:pt x="967765" y="434213"/>
                </a:lnTo>
                <a:lnTo>
                  <a:pt x="977061" y="434213"/>
                </a:lnTo>
                <a:lnTo>
                  <a:pt x="985202" y="433273"/>
                </a:lnTo>
                <a:lnTo>
                  <a:pt x="993254" y="429183"/>
                </a:lnTo>
                <a:lnTo>
                  <a:pt x="998143" y="423151"/>
                </a:lnTo>
                <a:lnTo>
                  <a:pt x="999756" y="4160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3340239" y="5583440"/>
            <a:ext cx="332740" cy="261620"/>
          </a:xfrm>
          <a:custGeom>
            <a:avLst/>
            <a:gdLst/>
            <a:ahLst/>
            <a:cxnLst/>
            <a:rect l="l" t="t" r="r" b="b"/>
            <a:pathLst>
              <a:path w="332739" h="261620">
                <a:moveTo>
                  <a:pt x="83159" y="198843"/>
                </a:moveTo>
                <a:lnTo>
                  <a:pt x="79438" y="195922"/>
                </a:lnTo>
                <a:lnTo>
                  <a:pt x="70243" y="195922"/>
                </a:lnTo>
                <a:lnTo>
                  <a:pt x="66522" y="198843"/>
                </a:lnTo>
                <a:lnTo>
                  <a:pt x="66522" y="206057"/>
                </a:lnTo>
                <a:lnTo>
                  <a:pt x="70243" y="208978"/>
                </a:lnTo>
                <a:lnTo>
                  <a:pt x="79438" y="208978"/>
                </a:lnTo>
                <a:lnTo>
                  <a:pt x="83159" y="206057"/>
                </a:lnTo>
                <a:lnTo>
                  <a:pt x="83159" y="202450"/>
                </a:lnTo>
                <a:lnTo>
                  <a:pt x="83159" y="198843"/>
                </a:lnTo>
                <a:close/>
              </a:path>
              <a:path w="332739" h="261620">
                <a:moveTo>
                  <a:pt x="332638" y="84239"/>
                </a:moveTo>
                <a:lnTo>
                  <a:pt x="325145" y="78359"/>
                </a:lnTo>
                <a:lnTo>
                  <a:pt x="299364" y="78359"/>
                </a:lnTo>
                <a:lnTo>
                  <a:pt x="299364" y="104482"/>
                </a:lnTo>
                <a:lnTo>
                  <a:pt x="299364" y="143675"/>
                </a:lnTo>
                <a:lnTo>
                  <a:pt x="299364" y="235102"/>
                </a:lnTo>
                <a:lnTo>
                  <a:pt x="149682" y="235102"/>
                </a:lnTo>
                <a:lnTo>
                  <a:pt x="149682" y="222046"/>
                </a:lnTo>
                <a:lnTo>
                  <a:pt x="299364" y="222046"/>
                </a:lnTo>
                <a:lnTo>
                  <a:pt x="299364" y="208978"/>
                </a:lnTo>
                <a:lnTo>
                  <a:pt x="149682" y="208978"/>
                </a:lnTo>
                <a:lnTo>
                  <a:pt x="149682" y="195922"/>
                </a:lnTo>
                <a:lnTo>
                  <a:pt x="299364" y="195922"/>
                </a:lnTo>
                <a:lnTo>
                  <a:pt x="299364" y="182854"/>
                </a:lnTo>
                <a:lnTo>
                  <a:pt x="149682" y="182854"/>
                </a:lnTo>
                <a:lnTo>
                  <a:pt x="149682" y="169799"/>
                </a:lnTo>
                <a:lnTo>
                  <a:pt x="299364" y="169799"/>
                </a:lnTo>
                <a:lnTo>
                  <a:pt x="299364" y="143675"/>
                </a:lnTo>
                <a:lnTo>
                  <a:pt x="116420" y="143675"/>
                </a:lnTo>
                <a:lnTo>
                  <a:pt x="116420" y="202450"/>
                </a:lnTo>
                <a:lnTo>
                  <a:pt x="113131" y="215125"/>
                </a:lnTo>
                <a:lnTo>
                  <a:pt x="104203" y="225513"/>
                </a:lnTo>
                <a:lnTo>
                  <a:pt x="90982" y="232524"/>
                </a:lnTo>
                <a:lnTo>
                  <a:pt x="74841" y="235102"/>
                </a:lnTo>
                <a:lnTo>
                  <a:pt x="58699" y="232524"/>
                </a:lnTo>
                <a:lnTo>
                  <a:pt x="45478" y="225513"/>
                </a:lnTo>
                <a:lnTo>
                  <a:pt x="36537" y="215125"/>
                </a:lnTo>
                <a:lnTo>
                  <a:pt x="33261" y="202450"/>
                </a:lnTo>
                <a:lnTo>
                  <a:pt x="36537" y="189776"/>
                </a:lnTo>
                <a:lnTo>
                  <a:pt x="45478" y="179387"/>
                </a:lnTo>
                <a:lnTo>
                  <a:pt x="58699" y="172377"/>
                </a:lnTo>
                <a:lnTo>
                  <a:pt x="74841" y="169799"/>
                </a:lnTo>
                <a:lnTo>
                  <a:pt x="90982" y="172377"/>
                </a:lnTo>
                <a:lnTo>
                  <a:pt x="104203" y="179387"/>
                </a:lnTo>
                <a:lnTo>
                  <a:pt x="113131" y="189776"/>
                </a:lnTo>
                <a:lnTo>
                  <a:pt x="116420" y="202450"/>
                </a:lnTo>
                <a:lnTo>
                  <a:pt x="116420" y="143675"/>
                </a:lnTo>
                <a:lnTo>
                  <a:pt x="33261" y="143675"/>
                </a:lnTo>
                <a:lnTo>
                  <a:pt x="33261" y="104482"/>
                </a:lnTo>
                <a:lnTo>
                  <a:pt x="299364" y="104482"/>
                </a:lnTo>
                <a:lnTo>
                  <a:pt x="299364" y="78359"/>
                </a:lnTo>
                <a:lnTo>
                  <a:pt x="128968" y="23495"/>
                </a:lnTo>
                <a:lnTo>
                  <a:pt x="91465" y="11430"/>
                </a:lnTo>
                <a:lnTo>
                  <a:pt x="90220" y="4889"/>
                </a:lnTo>
                <a:lnTo>
                  <a:pt x="83159" y="0"/>
                </a:lnTo>
                <a:lnTo>
                  <a:pt x="65684" y="0"/>
                </a:lnTo>
                <a:lnTo>
                  <a:pt x="58204" y="5880"/>
                </a:lnTo>
                <a:lnTo>
                  <a:pt x="58204" y="20231"/>
                </a:lnTo>
                <a:lnTo>
                  <a:pt x="65684" y="26111"/>
                </a:lnTo>
                <a:lnTo>
                  <a:pt x="78574" y="26111"/>
                </a:lnTo>
                <a:lnTo>
                  <a:pt x="82321" y="25133"/>
                </a:lnTo>
                <a:lnTo>
                  <a:pt x="84823" y="23495"/>
                </a:lnTo>
                <a:lnTo>
                  <a:pt x="255295" y="78359"/>
                </a:lnTo>
                <a:lnTo>
                  <a:pt x="7480" y="78359"/>
                </a:lnTo>
                <a:lnTo>
                  <a:pt x="0" y="84239"/>
                </a:lnTo>
                <a:lnTo>
                  <a:pt x="0" y="255358"/>
                </a:lnTo>
                <a:lnTo>
                  <a:pt x="7480" y="261226"/>
                </a:lnTo>
                <a:lnTo>
                  <a:pt x="325145" y="261226"/>
                </a:lnTo>
                <a:lnTo>
                  <a:pt x="332638" y="255358"/>
                </a:lnTo>
                <a:lnTo>
                  <a:pt x="332638" y="235102"/>
                </a:lnTo>
                <a:lnTo>
                  <a:pt x="332638" y="222046"/>
                </a:lnTo>
                <a:lnTo>
                  <a:pt x="332638" y="104482"/>
                </a:lnTo>
                <a:lnTo>
                  <a:pt x="332638" y="84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2476131" y="5583301"/>
            <a:ext cx="332740" cy="260350"/>
          </a:xfrm>
          <a:custGeom>
            <a:avLst/>
            <a:gdLst/>
            <a:ahLst/>
            <a:cxnLst/>
            <a:rect l="l" t="t" r="r" b="b"/>
            <a:pathLst>
              <a:path w="332739" h="260350">
                <a:moveTo>
                  <a:pt x="83159" y="197891"/>
                </a:moveTo>
                <a:lnTo>
                  <a:pt x="79438" y="194983"/>
                </a:lnTo>
                <a:lnTo>
                  <a:pt x="70243" y="194983"/>
                </a:lnTo>
                <a:lnTo>
                  <a:pt x="66522" y="197891"/>
                </a:lnTo>
                <a:lnTo>
                  <a:pt x="66522" y="205066"/>
                </a:lnTo>
                <a:lnTo>
                  <a:pt x="70243" y="207987"/>
                </a:lnTo>
                <a:lnTo>
                  <a:pt x="79438" y="207987"/>
                </a:lnTo>
                <a:lnTo>
                  <a:pt x="83159" y="205066"/>
                </a:lnTo>
                <a:lnTo>
                  <a:pt x="83159" y="201485"/>
                </a:lnTo>
                <a:lnTo>
                  <a:pt x="83159" y="197891"/>
                </a:lnTo>
                <a:close/>
              </a:path>
              <a:path w="332739" h="260350">
                <a:moveTo>
                  <a:pt x="332638" y="83832"/>
                </a:moveTo>
                <a:lnTo>
                  <a:pt x="325145" y="77990"/>
                </a:lnTo>
                <a:lnTo>
                  <a:pt x="299364" y="77990"/>
                </a:lnTo>
                <a:lnTo>
                  <a:pt x="299364" y="103987"/>
                </a:lnTo>
                <a:lnTo>
                  <a:pt x="299364" y="142989"/>
                </a:lnTo>
                <a:lnTo>
                  <a:pt x="299364" y="233984"/>
                </a:lnTo>
                <a:lnTo>
                  <a:pt x="149682" y="233984"/>
                </a:lnTo>
                <a:lnTo>
                  <a:pt x="149682" y="220980"/>
                </a:lnTo>
                <a:lnTo>
                  <a:pt x="299364" y="220980"/>
                </a:lnTo>
                <a:lnTo>
                  <a:pt x="299364" y="207987"/>
                </a:lnTo>
                <a:lnTo>
                  <a:pt x="149682" y="207987"/>
                </a:lnTo>
                <a:lnTo>
                  <a:pt x="149682" y="194983"/>
                </a:lnTo>
                <a:lnTo>
                  <a:pt x="299364" y="194983"/>
                </a:lnTo>
                <a:lnTo>
                  <a:pt x="299364" y="181978"/>
                </a:lnTo>
                <a:lnTo>
                  <a:pt x="149682" y="181978"/>
                </a:lnTo>
                <a:lnTo>
                  <a:pt x="149682" y="168986"/>
                </a:lnTo>
                <a:lnTo>
                  <a:pt x="299364" y="168986"/>
                </a:lnTo>
                <a:lnTo>
                  <a:pt x="299364" y="142989"/>
                </a:lnTo>
                <a:lnTo>
                  <a:pt x="116420" y="142989"/>
                </a:lnTo>
                <a:lnTo>
                  <a:pt x="116420" y="201485"/>
                </a:lnTo>
                <a:lnTo>
                  <a:pt x="113131" y="214096"/>
                </a:lnTo>
                <a:lnTo>
                  <a:pt x="104203" y="224434"/>
                </a:lnTo>
                <a:lnTo>
                  <a:pt x="90982" y="231419"/>
                </a:lnTo>
                <a:lnTo>
                  <a:pt x="74841" y="233984"/>
                </a:lnTo>
                <a:lnTo>
                  <a:pt x="58699" y="231419"/>
                </a:lnTo>
                <a:lnTo>
                  <a:pt x="45478" y="224434"/>
                </a:lnTo>
                <a:lnTo>
                  <a:pt x="36537" y="214096"/>
                </a:lnTo>
                <a:lnTo>
                  <a:pt x="33261" y="201485"/>
                </a:lnTo>
                <a:lnTo>
                  <a:pt x="36537" y="188861"/>
                </a:lnTo>
                <a:lnTo>
                  <a:pt x="45478" y="178523"/>
                </a:lnTo>
                <a:lnTo>
                  <a:pt x="58699" y="171551"/>
                </a:lnTo>
                <a:lnTo>
                  <a:pt x="74841" y="168986"/>
                </a:lnTo>
                <a:lnTo>
                  <a:pt x="90982" y="171551"/>
                </a:lnTo>
                <a:lnTo>
                  <a:pt x="104203" y="178523"/>
                </a:lnTo>
                <a:lnTo>
                  <a:pt x="113131" y="188861"/>
                </a:lnTo>
                <a:lnTo>
                  <a:pt x="116420" y="201485"/>
                </a:lnTo>
                <a:lnTo>
                  <a:pt x="116420" y="142989"/>
                </a:lnTo>
                <a:lnTo>
                  <a:pt x="33261" y="142989"/>
                </a:lnTo>
                <a:lnTo>
                  <a:pt x="33261" y="103987"/>
                </a:lnTo>
                <a:lnTo>
                  <a:pt x="299364" y="103987"/>
                </a:lnTo>
                <a:lnTo>
                  <a:pt x="299364" y="77990"/>
                </a:lnTo>
                <a:lnTo>
                  <a:pt x="128968" y="23393"/>
                </a:lnTo>
                <a:lnTo>
                  <a:pt x="91465" y="11379"/>
                </a:lnTo>
                <a:lnTo>
                  <a:pt x="90220" y="4876"/>
                </a:lnTo>
                <a:lnTo>
                  <a:pt x="83159" y="0"/>
                </a:lnTo>
                <a:lnTo>
                  <a:pt x="65697" y="0"/>
                </a:lnTo>
                <a:lnTo>
                  <a:pt x="58204" y="5854"/>
                </a:lnTo>
                <a:lnTo>
                  <a:pt x="58204" y="20142"/>
                </a:lnTo>
                <a:lnTo>
                  <a:pt x="65697" y="25984"/>
                </a:lnTo>
                <a:lnTo>
                  <a:pt x="78574" y="25984"/>
                </a:lnTo>
                <a:lnTo>
                  <a:pt x="82321" y="25019"/>
                </a:lnTo>
                <a:lnTo>
                  <a:pt x="84823" y="23393"/>
                </a:lnTo>
                <a:lnTo>
                  <a:pt x="255295" y="77990"/>
                </a:lnTo>
                <a:lnTo>
                  <a:pt x="7480" y="77990"/>
                </a:lnTo>
                <a:lnTo>
                  <a:pt x="0" y="83832"/>
                </a:lnTo>
                <a:lnTo>
                  <a:pt x="0" y="254127"/>
                </a:lnTo>
                <a:lnTo>
                  <a:pt x="7480" y="259981"/>
                </a:lnTo>
                <a:lnTo>
                  <a:pt x="325145" y="259981"/>
                </a:lnTo>
                <a:lnTo>
                  <a:pt x="332638" y="254127"/>
                </a:lnTo>
                <a:lnTo>
                  <a:pt x="332638" y="233984"/>
                </a:lnTo>
                <a:lnTo>
                  <a:pt x="332638" y="220980"/>
                </a:lnTo>
                <a:lnTo>
                  <a:pt x="332638" y="103987"/>
                </a:lnTo>
                <a:lnTo>
                  <a:pt x="332638" y="83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2904375" y="5589536"/>
            <a:ext cx="332740" cy="261620"/>
          </a:xfrm>
          <a:custGeom>
            <a:avLst/>
            <a:gdLst/>
            <a:ahLst/>
            <a:cxnLst/>
            <a:rect l="l" t="t" r="r" b="b"/>
            <a:pathLst>
              <a:path w="332739" h="261620">
                <a:moveTo>
                  <a:pt x="83159" y="198843"/>
                </a:moveTo>
                <a:lnTo>
                  <a:pt x="79438" y="195922"/>
                </a:lnTo>
                <a:lnTo>
                  <a:pt x="70243" y="195922"/>
                </a:lnTo>
                <a:lnTo>
                  <a:pt x="66522" y="198843"/>
                </a:lnTo>
                <a:lnTo>
                  <a:pt x="66522" y="206057"/>
                </a:lnTo>
                <a:lnTo>
                  <a:pt x="70243" y="208978"/>
                </a:lnTo>
                <a:lnTo>
                  <a:pt x="79438" y="208978"/>
                </a:lnTo>
                <a:lnTo>
                  <a:pt x="83159" y="206057"/>
                </a:lnTo>
                <a:lnTo>
                  <a:pt x="83159" y="202450"/>
                </a:lnTo>
                <a:lnTo>
                  <a:pt x="83159" y="198843"/>
                </a:lnTo>
                <a:close/>
              </a:path>
              <a:path w="332739" h="261620">
                <a:moveTo>
                  <a:pt x="332638" y="84239"/>
                </a:moveTo>
                <a:lnTo>
                  <a:pt x="325145" y="78359"/>
                </a:lnTo>
                <a:lnTo>
                  <a:pt x="299364" y="78359"/>
                </a:lnTo>
                <a:lnTo>
                  <a:pt x="299364" y="104482"/>
                </a:lnTo>
                <a:lnTo>
                  <a:pt x="299364" y="143675"/>
                </a:lnTo>
                <a:lnTo>
                  <a:pt x="299364" y="235102"/>
                </a:lnTo>
                <a:lnTo>
                  <a:pt x="149682" y="235102"/>
                </a:lnTo>
                <a:lnTo>
                  <a:pt x="149682" y="222046"/>
                </a:lnTo>
                <a:lnTo>
                  <a:pt x="299364" y="222046"/>
                </a:lnTo>
                <a:lnTo>
                  <a:pt x="299364" y="208978"/>
                </a:lnTo>
                <a:lnTo>
                  <a:pt x="149682" y="208978"/>
                </a:lnTo>
                <a:lnTo>
                  <a:pt x="149682" y="195922"/>
                </a:lnTo>
                <a:lnTo>
                  <a:pt x="299364" y="195922"/>
                </a:lnTo>
                <a:lnTo>
                  <a:pt x="299364" y="182854"/>
                </a:lnTo>
                <a:lnTo>
                  <a:pt x="149682" y="182854"/>
                </a:lnTo>
                <a:lnTo>
                  <a:pt x="149682" y="169799"/>
                </a:lnTo>
                <a:lnTo>
                  <a:pt x="299364" y="169799"/>
                </a:lnTo>
                <a:lnTo>
                  <a:pt x="299364" y="143675"/>
                </a:lnTo>
                <a:lnTo>
                  <a:pt x="116420" y="143675"/>
                </a:lnTo>
                <a:lnTo>
                  <a:pt x="116420" y="202450"/>
                </a:lnTo>
                <a:lnTo>
                  <a:pt x="113131" y="215125"/>
                </a:lnTo>
                <a:lnTo>
                  <a:pt x="104203" y="225513"/>
                </a:lnTo>
                <a:lnTo>
                  <a:pt x="90982" y="232524"/>
                </a:lnTo>
                <a:lnTo>
                  <a:pt x="74841" y="235102"/>
                </a:lnTo>
                <a:lnTo>
                  <a:pt x="58699" y="232524"/>
                </a:lnTo>
                <a:lnTo>
                  <a:pt x="45478" y="225513"/>
                </a:lnTo>
                <a:lnTo>
                  <a:pt x="36537" y="215125"/>
                </a:lnTo>
                <a:lnTo>
                  <a:pt x="33261" y="202450"/>
                </a:lnTo>
                <a:lnTo>
                  <a:pt x="36537" y="189776"/>
                </a:lnTo>
                <a:lnTo>
                  <a:pt x="45478" y="179387"/>
                </a:lnTo>
                <a:lnTo>
                  <a:pt x="58699" y="172377"/>
                </a:lnTo>
                <a:lnTo>
                  <a:pt x="74841" y="169799"/>
                </a:lnTo>
                <a:lnTo>
                  <a:pt x="90982" y="172377"/>
                </a:lnTo>
                <a:lnTo>
                  <a:pt x="104203" y="179387"/>
                </a:lnTo>
                <a:lnTo>
                  <a:pt x="113131" y="189776"/>
                </a:lnTo>
                <a:lnTo>
                  <a:pt x="116420" y="202450"/>
                </a:lnTo>
                <a:lnTo>
                  <a:pt x="116420" y="143675"/>
                </a:lnTo>
                <a:lnTo>
                  <a:pt x="33261" y="143675"/>
                </a:lnTo>
                <a:lnTo>
                  <a:pt x="33261" y="104482"/>
                </a:lnTo>
                <a:lnTo>
                  <a:pt x="299364" y="104482"/>
                </a:lnTo>
                <a:lnTo>
                  <a:pt x="299364" y="78359"/>
                </a:lnTo>
                <a:lnTo>
                  <a:pt x="128968" y="23495"/>
                </a:lnTo>
                <a:lnTo>
                  <a:pt x="91465" y="11430"/>
                </a:lnTo>
                <a:lnTo>
                  <a:pt x="90220" y="4889"/>
                </a:lnTo>
                <a:lnTo>
                  <a:pt x="83159" y="0"/>
                </a:lnTo>
                <a:lnTo>
                  <a:pt x="65697" y="0"/>
                </a:lnTo>
                <a:lnTo>
                  <a:pt x="58204" y="5880"/>
                </a:lnTo>
                <a:lnTo>
                  <a:pt x="58204" y="20231"/>
                </a:lnTo>
                <a:lnTo>
                  <a:pt x="65697" y="26111"/>
                </a:lnTo>
                <a:lnTo>
                  <a:pt x="78574" y="26111"/>
                </a:lnTo>
                <a:lnTo>
                  <a:pt x="82321" y="25133"/>
                </a:lnTo>
                <a:lnTo>
                  <a:pt x="84823" y="23495"/>
                </a:lnTo>
                <a:lnTo>
                  <a:pt x="255295" y="78359"/>
                </a:lnTo>
                <a:lnTo>
                  <a:pt x="7480" y="78359"/>
                </a:lnTo>
                <a:lnTo>
                  <a:pt x="0" y="84239"/>
                </a:lnTo>
                <a:lnTo>
                  <a:pt x="0" y="255358"/>
                </a:lnTo>
                <a:lnTo>
                  <a:pt x="7480" y="261226"/>
                </a:lnTo>
                <a:lnTo>
                  <a:pt x="325145" y="261226"/>
                </a:lnTo>
                <a:lnTo>
                  <a:pt x="332638" y="255358"/>
                </a:lnTo>
                <a:lnTo>
                  <a:pt x="332638" y="235102"/>
                </a:lnTo>
                <a:lnTo>
                  <a:pt x="332638" y="222046"/>
                </a:lnTo>
                <a:lnTo>
                  <a:pt x="332638" y="104482"/>
                </a:lnTo>
                <a:lnTo>
                  <a:pt x="332638" y="84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2905899" y="5933821"/>
            <a:ext cx="332740" cy="260350"/>
          </a:xfrm>
          <a:custGeom>
            <a:avLst/>
            <a:gdLst/>
            <a:ahLst/>
            <a:cxnLst/>
            <a:rect l="l" t="t" r="r" b="b"/>
            <a:pathLst>
              <a:path w="332739" h="260350">
                <a:moveTo>
                  <a:pt x="83159" y="197891"/>
                </a:moveTo>
                <a:lnTo>
                  <a:pt x="79438" y="194983"/>
                </a:lnTo>
                <a:lnTo>
                  <a:pt x="70243" y="194983"/>
                </a:lnTo>
                <a:lnTo>
                  <a:pt x="66522" y="197891"/>
                </a:lnTo>
                <a:lnTo>
                  <a:pt x="66522" y="205066"/>
                </a:lnTo>
                <a:lnTo>
                  <a:pt x="70243" y="207987"/>
                </a:lnTo>
                <a:lnTo>
                  <a:pt x="79438" y="207987"/>
                </a:lnTo>
                <a:lnTo>
                  <a:pt x="83159" y="205066"/>
                </a:lnTo>
                <a:lnTo>
                  <a:pt x="83159" y="201485"/>
                </a:lnTo>
                <a:lnTo>
                  <a:pt x="83159" y="197891"/>
                </a:lnTo>
                <a:close/>
              </a:path>
              <a:path w="332739" h="260350">
                <a:moveTo>
                  <a:pt x="332638" y="83832"/>
                </a:moveTo>
                <a:lnTo>
                  <a:pt x="325145" y="77990"/>
                </a:lnTo>
                <a:lnTo>
                  <a:pt x="299364" y="77990"/>
                </a:lnTo>
                <a:lnTo>
                  <a:pt x="299364" y="103987"/>
                </a:lnTo>
                <a:lnTo>
                  <a:pt x="299364" y="142989"/>
                </a:lnTo>
                <a:lnTo>
                  <a:pt x="299364" y="233984"/>
                </a:lnTo>
                <a:lnTo>
                  <a:pt x="149682" y="233984"/>
                </a:lnTo>
                <a:lnTo>
                  <a:pt x="149682" y="220980"/>
                </a:lnTo>
                <a:lnTo>
                  <a:pt x="299364" y="220980"/>
                </a:lnTo>
                <a:lnTo>
                  <a:pt x="299364" y="207987"/>
                </a:lnTo>
                <a:lnTo>
                  <a:pt x="149682" y="207987"/>
                </a:lnTo>
                <a:lnTo>
                  <a:pt x="149682" y="194983"/>
                </a:lnTo>
                <a:lnTo>
                  <a:pt x="299364" y="194983"/>
                </a:lnTo>
                <a:lnTo>
                  <a:pt x="299364" y="181978"/>
                </a:lnTo>
                <a:lnTo>
                  <a:pt x="149682" y="181978"/>
                </a:lnTo>
                <a:lnTo>
                  <a:pt x="149682" y="168986"/>
                </a:lnTo>
                <a:lnTo>
                  <a:pt x="299364" y="168986"/>
                </a:lnTo>
                <a:lnTo>
                  <a:pt x="299364" y="142989"/>
                </a:lnTo>
                <a:lnTo>
                  <a:pt x="116420" y="142989"/>
                </a:lnTo>
                <a:lnTo>
                  <a:pt x="116420" y="201485"/>
                </a:lnTo>
                <a:lnTo>
                  <a:pt x="113131" y="214096"/>
                </a:lnTo>
                <a:lnTo>
                  <a:pt x="104203" y="224434"/>
                </a:lnTo>
                <a:lnTo>
                  <a:pt x="90982" y="231419"/>
                </a:lnTo>
                <a:lnTo>
                  <a:pt x="74841" y="233984"/>
                </a:lnTo>
                <a:lnTo>
                  <a:pt x="58699" y="231419"/>
                </a:lnTo>
                <a:lnTo>
                  <a:pt x="45478" y="224434"/>
                </a:lnTo>
                <a:lnTo>
                  <a:pt x="36537" y="214096"/>
                </a:lnTo>
                <a:lnTo>
                  <a:pt x="33261" y="201485"/>
                </a:lnTo>
                <a:lnTo>
                  <a:pt x="36537" y="188861"/>
                </a:lnTo>
                <a:lnTo>
                  <a:pt x="45478" y="178523"/>
                </a:lnTo>
                <a:lnTo>
                  <a:pt x="58699" y="171551"/>
                </a:lnTo>
                <a:lnTo>
                  <a:pt x="74841" y="168986"/>
                </a:lnTo>
                <a:lnTo>
                  <a:pt x="90982" y="171551"/>
                </a:lnTo>
                <a:lnTo>
                  <a:pt x="104203" y="178523"/>
                </a:lnTo>
                <a:lnTo>
                  <a:pt x="113131" y="188861"/>
                </a:lnTo>
                <a:lnTo>
                  <a:pt x="116420" y="201485"/>
                </a:lnTo>
                <a:lnTo>
                  <a:pt x="116420" y="142989"/>
                </a:lnTo>
                <a:lnTo>
                  <a:pt x="33261" y="142989"/>
                </a:lnTo>
                <a:lnTo>
                  <a:pt x="33261" y="103987"/>
                </a:lnTo>
                <a:lnTo>
                  <a:pt x="299364" y="103987"/>
                </a:lnTo>
                <a:lnTo>
                  <a:pt x="299364" y="77990"/>
                </a:lnTo>
                <a:lnTo>
                  <a:pt x="128968" y="23393"/>
                </a:lnTo>
                <a:lnTo>
                  <a:pt x="91465" y="11379"/>
                </a:lnTo>
                <a:lnTo>
                  <a:pt x="90220" y="4876"/>
                </a:lnTo>
                <a:lnTo>
                  <a:pt x="83159" y="0"/>
                </a:lnTo>
                <a:lnTo>
                  <a:pt x="65697" y="0"/>
                </a:lnTo>
                <a:lnTo>
                  <a:pt x="58204" y="5854"/>
                </a:lnTo>
                <a:lnTo>
                  <a:pt x="58204" y="20142"/>
                </a:lnTo>
                <a:lnTo>
                  <a:pt x="65697" y="25984"/>
                </a:lnTo>
                <a:lnTo>
                  <a:pt x="78574" y="25984"/>
                </a:lnTo>
                <a:lnTo>
                  <a:pt x="82321" y="25019"/>
                </a:lnTo>
                <a:lnTo>
                  <a:pt x="84823" y="23393"/>
                </a:lnTo>
                <a:lnTo>
                  <a:pt x="255295" y="77990"/>
                </a:lnTo>
                <a:lnTo>
                  <a:pt x="7480" y="77990"/>
                </a:lnTo>
                <a:lnTo>
                  <a:pt x="0" y="83832"/>
                </a:lnTo>
                <a:lnTo>
                  <a:pt x="0" y="254127"/>
                </a:lnTo>
                <a:lnTo>
                  <a:pt x="7480" y="259981"/>
                </a:lnTo>
                <a:lnTo>
                  <a:pt x="325145" y="259981"/>
                </a:lnTo>
                <a:lnTo>
                  <a:pt x="332638" y="254127"/>
                </a:lnTo>
                <a:lnTo>
                  <a:pt x="332638" y="233984"/>
                </a:lnTo>
                <a:lnTo>
                  <a:pt x="332638" y="220980"/>
                </a:lnTo>
                <a:lnTo>
                  <a:pt x="332638" y="103987"/>
                </a:lnTo>
                <a:lnTo>
                  <a:pt x="332638" y="83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2477655" y="5933821"/>
            <a:ext cx="332740" cy="260350"/>
          </a:xfrm>
          <a:custGeom>
            <a:avLst/>
            <a:gdLst/>
            <a:ahLst/>
            <a:cxnLst/>
            <a:rect l="l" t="t" r="r" b="b"/>
            <a:pathLst>
              <a:path w="332739" h="260350">
                <a:moveTo>
                  <a:pt x="83159" y="197891"/>
                </a:moveTo>
                <a:lnTo>
                  <a:pt x="79438" y="194983"/>
                </a:lnTo>
                <a:lnTo>
                  <a:pt x="70243" y="194983"/>
                </a:lnTo>
                <a:lnTo>
                  <a:pt x="66522" y="197891"/>
                </a:lnTo>
                <a:lnTo>
                  <a:pt x="66522" y="205066"/>
                </a:lnTo>
                <a:lnTo>
                  <a:pt x="70243" y="207987"/>
                </a:lnTo>
                <a:lnTo>
                  <a:pt x="79438" y="207987"/>
                </a:lnTo>
                <a:lnTo>
                  <a:pt x="83159" y="205066"/>
                </a:lnTo>
                <a:lnTo>
                  <a:pt x="83159" y="201485"/>
                </a:lnTo>
                <a:lnTo>
                  <a:pt x="83159" y="197891"/>
                </a:lnTo>
                <a:close/>
              </a:path>
              <a:path w="332739" h="260350">
                <a:moveTo>
                  <a:pt x="332638" y="83832"/>
                </a:moveTo>
                <a:lnTo>
                  <a:pt x="325145" y="77990"/>
                </a:lnTo>
                <a:lnTo>
                  <a:pt x="299364" y="77990"/>
                </a:lnTo>
                <a:lnTo>
                  <a:pt x="299364" y="103987"/>
                </a:lnTo>
                <a:lnTo>
                  <a:pt x="299364" y="142989"/>
                </a:lnTo>
                <a:lnTo>
                  <a:pt x="299364" y="233984"/>
                </a:lnTo>
                <a:lnTo>
                  <a:pt x="149682" y="233984"/>
                </a:lnTo>
                <a:lnTo>
                  <a:pt x="149682" y="220980"/>
                </a:lnTo>
                <a:lnTo>
                  <a:pt x="299364" y="220980"/>
                </a:lnTo>
                <a:lnTo>
                  <a:pt x="299364" y="207987"/>
                </a:lnTo>
                <a:lnTo>
                  <a:pt x="149682" y="207987"/>
                </a:lnTo>
                <a:lnTo>
                  <a:pt x="149682" y="194983"/>
                </a:lnTo>
                <a:lnTo>
                  <a:pt x="299364" y="194983"/>
                </a:lnTo>
                <a:lnTo>
                  <a:pt x="299364" y="181978"/>
                </a:lnTo>
                <a:lnTo>
                  <a:pt x="149682" y="181978"/>
                </a:lnTo>
                <a:lnTo>
                  <a:pt x="149682" y="168986"/>
                </a:lnTo>
                <a:lnTo>
                  <a:pt x="299364" y="168986"/>
                </a:lnTo>
                <a:lnTo>
                  <a:pt x="299364" y="142989"/>
                </a:lnTo>
                <a:lnTo>
                  <a:pt x="116420" y="142989"/>
                </a:lnTo>
                <a:lnTo>
                  <a:pt x="116420" y="201485"/>
                </a:lnTo>
                <a:lnTo>
                  <a:pt x="113131" y="214096"/>
                </a:lnTo>
                <a:lnTo>
                  <a:pt x="104203" y="224434"/>
                </a:lnTo>
                <a:lnTo>
                  <a:pt x="90982" y="231419"/>
                </a:lnTo>
                <a:lnTo>
                  <a:pt x="74841" y="233984"/>
                </a:lnTo>
                <a:lnTo>
                  <a:pt x="58699" y="231419"/>
                </a:lnTo>
                <a:lnTo>
                  <a:pt x="45478" y="224434"/>
                </a:lnTo>
                <a:lnTo>
                  <a:pt x="36537" y="214096"/>
                </a:lnTo>
                <a:lnTo>
                  <a:pt x="33261" y="201485"/>
                </a:lnTo>
                <a:lnTo>
                  <a:pt x="36537" y="188861"/>
                </a:lnTo>
                <a:lnTo>
                  <a:pt x="45478" y="178523"/>
                </a:lnTo>
                <a:lnTo>
                  <a:pt x="58699" y="171551"/>
                </a:lnTo>
                <a:lnTo>
                  <a:pt x="74841" y="168986"/>
                </a:lnTo>
                <a:lnTo>
                  <a:pt x="90982" y="171551"/>
                </a:lnTo>
                <a:lnTo>
                  <a:pt x="104203" y="178523"/>
                </a:lnTo>
                <a:lnTo>
                  <a:pt x="113131" y="188861"/>
                </a:lnTo>
                <a:lnTo>
                  <a:pt x="116420" y="201485"/>
                </a:lnTo>
                <a:lnTo>
                  <a:pt x="116420" y="142989"/>
                </a:lnTo>
                <a:lnTo>
                  <a:pt x="33261" y="142989"/>
                </a:lnTo>
                <a:lnTo>
                  <a:pt x="33261" y="103987"/>
                </a:lnTo>
                <a:lnTo>
                  <a:pt x="299364" y="103987"/>
                </a:lnTo>
                <a:lnTo>
                  <a:pt x="299364" y="77990"/>
                </a:lnTo>
                <a:lnTo>
                  <a:pt x="128968" y="23393"/>
                </a:lnTo>
                <a:lnTo>
                  <a:pt x="91465" y="11379"/>
                </a:lnTo>
                <a:lnTo>
                  <a:pt x="90220" y="4876"/>
                </a:lnTo>
                <a:lnTo>
                  <a:pt x="83159" y="0"/>
                </a:lnTo>
                <a:lnTo>
                  <a:pt x="65697" y="0"/>
                </a:lnTo>
                <a:lnTo>
                  <a:pt x="58204" y="5854"/>
                </a:lnTo>
                <a:lnTo>
                  <a:pt x="58204" y="20142"/>
                </a:lnTo>
                <a:lnTo>
                  <a:pt x="65697" y="25984"/>
                </a:lnTo>
                <a:lnTo>
                  <a:pt x="78574" y="25984"/>
                </a:lnTo>
                <a:lnTo>
                  <a:pt x="82321" y="25019"/>
                </a:lnTo>
                <a:lnTo>
                  <a:pt x="84823" y="23393"/>
                </a:lnTo>
                <a:lnTo>
                  <a:pt x="255295" y="77990"/>
                </a:lnTo>
                <a:lnTo>
                  <a:pt x="7480" y="77990"/>
                </a:lnTo>
                <a:lnTo>
                  <a:pt x="0" y="83832"/>
                </a:lnTo>
                <a:lnTo>
                  <a:pt x="0" y="254127"/>
                </a:lnTo>
                <a:lnTo>
                  <a:pt x="7480" y="259981"/>
                </a:lnTo>
                <a:lnTo>
                  <a:pt x="325145" y="259981"/>
                </a:lnTo>
                <a:lnTo>
                  <a:pt x="332638" y="254127"/>
                </a:lnTo>
                <a:lnTo>
                  <a:pt x="332638" y="233984"/>
                </a:lnTo>
                <a:lnTo>
                  <a:pt x="332638" y="220980"/>
                </a:lnTo>
                <a:lnTo>
                  <a:pt x="332638" y="103987"/>
                </a:lnTo>
                <a:lnTo>
                  <a:pt x="332638" y="83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3349383" y="5933821"/>
            <a:ext cx="332740" cy="260350"/>
          </a:xfrm>
          <a:custGeom>
            <a:avLst/>
            <a:gdLst/>
            <a:ahLst/>
            <a:cxnLst/>
            <a:rect l="l" t="t" r="r" b="b"/>
            <a:pathLst>
              <a:path w="332739" h="260350">
                <a:moveTo>
                  <a:pt x="83159" y="197891"/>
                </a:moveTo>
                <a:lnTo>
                  <a:pt x="79438" y="194983"/>
                </a:lnTo>
                <a:lnTo>
                  <a:pt x="70243" y="194983"/>
                </a:lnTo>
                <a:lnTo>
                  <a:pt x="66522" y="197891"/>
                </a:lnTo>
                <a:lnTo>
                  <a:pt x="66522" y="205066"/>
                </a:lnTo>
                <a:lnTo>
                  <a:pt x="70243" y="207987"/>
                </a:lnTo>
                <a:lnTo>
                  <a:pt x="79438" y="207987"/>
                </a:lnTo>
                <a:lnTo>
                  <a:pt x="83159" y="205066"/>
                </a:lnTo>
                <a:lnTo>
                  <a:pt x="83159" y="201485"/>
                </a:lnTo>
                <a:lnTo>
                  <a:pt x="83159" y="197891"/>
                </a:lnTo>
                <a:close/>
              </a:path>
              <a:path w="332739" h="260350">
                <a:moveTo>
                  <a:pt x="332638" y="83832"/>
                </a:moveTo>
                <a:lnTo>
                  <a:pt x="325145" y="77990"/>
                </a:lnTo>
                <a:lnTo>
                  <a:pt x="299364" y="77990"/>
                </a:lnTo>
                <a:lnTo>
                  <a:pt x="299364" y="103987"/>
                </a:lnTo>
                <a:lnTo>
                  <a:pt x="299364" y="142989"/>
                </a:lnTo>
                <a:lnTo>
                  <a:pt x="299364" y="233984"/>
                </a:lnTo>
                <a:lnTo>
                  <a:pt x="149682" y="233984"/>
                </a:lnTo>
                <a:lnTo>
                  <a:pt x="149682" y="220980"/>
                </a:lnTo>
                <a:lnTo>
                  <a:pt x="299364" y="220980"/>
                </a:lnTo>
                <a:lnTo>
                  <a:pt x="299364" y="207987"/>
                </a:lnTo>
                <a:lnTo>
                  <a:pt x="149682" y="207987"/>
                </a:lnTo>
                <a:lnTo>
                  <a:pt x="149682" y="194983"/>
                </a:lnTo>
                <a:lnTo>
                  <a:pt x="299364" y="194983"/>
                </a:lnTo>
                <a:lnTo>
                  <a:pt x="299364" y="181978"/>
                </a:lnTo>
                <a:lnTo>
                  <a:pt x="149682" y="181978"/>
                </a:lnTo>
                <a:lnTo>
                  <a:pt x="149682" y="168986"/>
                </a:lnTo>
                <a:lnTo>
                  <a:pt x="299364" y="168986"/>
                </a:lnTo>
                <a:lnTo>
                  <a:pt x="299364" y="142989"/>
                </a:lnTo>
                <a:lnTo>
                  <a:pt x="116420" y="142989"/>
                </a:lnTo>
                <a:lnTo>
                  <a:pt x="116420" y="201485"/>
                </a:lnTo>
                <a:lnTo>
                  <a:pt x="113131" y="214096"/>
                </a:lnTo>
                <a:lnTo>
                  <a:pt x="104203" y="224434"/>
                </a:lnTo>
                <a:lnTo>
                  <a:pt x="90982" y="231419"/>
                </a:lnTo>
                <a:lnTo>
                  <a:pt x="74841" y="233984"/>
                </a:lnTo>
                <a:lnTo>
                  <a:pt x="58699" y="231419"/>
                </a:lnTo>
                <a:lnTo>
                  <a:pt x="45478" y="224434"/>
                </a:lnTo>
                <a:lnTo>
                  <a:pt x="36537" y="214096"/>
                </a:lnTo>
                <a:lnTo>
                  <a:pt x="33261" y="201485"/>
                </a:lnTo>
                <a:lnTo>
                  <a:pt x="36537" y="188861"/>
                </a:lnTo>
                <a:lnTo>
                  <a:pt x="45478" y="178523"/>
                </a:lnTo>
                <a:lnTo>
                  <a:pt x="58699" y="171551"/>
                </a:lnTo>
                <a:lnTo>
                  <a:pt x="74841" y="168986"/>
                </a:lnTo>
                <a:lnTo>
                  <a:pt x="90982" y="171551"/>
                </a:lnTo>
                <a:lnTo>
                  <a:pt x="104203" y="178523"/>
                </a:lnTo>
                <a:lnTo>
                  <a:pt x="113131" y="188861"/>
                </a:lnTo>
                <a:lnTo>
                  <a:pt x="116420" y="201485"/>
                </a:lnTo>
                <a:lnTo>
                  <a:pt x="116420" y="142989"/>
                </a:lnTo>
                <a:lnTo>
                  <a:pt x="33261" y="142989"/>
                </a:lnTo>
                <a:lnTo>
                  <a:pt x="33261" y="103987"/>
                </a:lnTo>
                <a:lnTo>
                  <a:pt x="299364" y="103987"/>
                </a:lnTo>
                <a:lnTo>
                  <a:pt x="299364" y="77990"/>
                </a:lnTo>
                <a:lnTo>
                  <a:pt x="128968" y="23393"/>
                </a:lnTo>
                <a:lnTo>
                  <a:pt x="91465" y="11379"/>
                </a:lnTo>
                <a:lnTo>
                  <a:pt x="90220" y="4876"/>
                </a:lnTo>
                <a:lnTo>
                  <a:pt x="83159" y="0"/>
                </a:lnTo>
                <a:lnTo>
                  <a:pt x="65684" y="0"/>
                </a:lnTo>
                <a:lnTo>
                  <a:pt x="58204" y="5854"/>
                </a:lnTo>
                <a:lnTo>
                  <a:pt x="58204" y="20142"/>
                </a:lnTo>
                <a:lnTo>
                  <a:pt x="65684" y="25984"/>
                </a:lnTo>
                <a:lnTo>
                  <a:pt x="78574" y="25984"/>
                </a:lnTo>
                <a:lnTo>
                  <a:pt x="82321" y="25019"/>
                </a:lnTo>
                <a:lnTo>
                  <a:pt x="84823" y="23393"/>
                </a:lnTo>
                <a:lnTo>
                  <a:pt x="255295" y="77990"/>
                </a:lnTo>
                <a:lnTo>
                  <a:pt x="7480" y="77990"/>
                </a:lnTo>
                <a:lnTo>
                  <a:pt x="0" y="83832"/>
                </a:lnTo>
                <a:lnTo>
                  <a:pt x="0" y="254127"/>
                </a:lnTo>
                <a:lnTo>
                  <a:pt x="7480" y="259981"/>
                </a:lnTo>
                <a:lnTo>
                  <a:pt x="325145" y="259981"/>
                </a:lnTo>
                <a:lnTo>
                  <a:pt x="332638" y="254127"/>
                </a:lnTo>
                <a:lnTo>
                  <a:pt x="332638" y="233984"/>
                </a:lnTo>
                <a:lnTo>
                  <a:pt x="332638" y="220980"/>
                </a:lnTo>
                <a:lnTo>
                  <a:pt x="332638" y="103987"/>
                </a:lnTo>
                <a:lnTo>
                  <a:pt x="332638" y="83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3768483" y="5933821"/>
            <a:ext cx="332740" cy="260350"/>
          </a:xfrm>
          <a:custGeom>
            <a:avLst/>
            <a:gdLst/>
            <a:ahLst/>
            <a:cxnLst/>
            <a:rect l="l" t="t" r="r" b="b"/>
            <a:pathLst>
              <a:path w="332739" h="260350">
                <a:moveTo>
                  <a:pt x="83159" y="197891"/>
                </a:moveTo>
                <a:lnTo>
                  <a:pt x="79438" y="194983"/>
                </a:lnTo>
                <a:lnTo>
                  <a:pt x="70243" y="194983"/>
                </a:lnTo>
                <a:lnTo>
                  <a:pt x="66522" y="197891"/>
                </a:lnTo>
                <a:lnTo>
                  <a:pt x="66522" y="205066"/>
                </a:lnTo>
                <a:lnTo>
                  <a:pt x="70243" y="207987"/>
                </a:lnTo>
                <a:lnTo>
                  <a:pt x="79438" y="207987"/>
                </a:lnTo>
                <a:lnTo>
                  <a:pt x="83159" y="205066"/>
                </a:lnTo>
                <a:lnTo>
                  <a:pt x="83159" y="201485"/>
                </a:lnTo>
                <a:lnTo>
                  <a:pt x="83159" y="197891"/>
                </a:lnTo>
                <a:close/>
              </a:path>
              <a:path w="332739" h="260350">
                <a:moveTo>
                  <a:pt x="332638" y="83832"/>
                </a:moveTo>
                <a:lnTo>
                  <a:pt x="325145" y="77990"/>
                </a:lnTo>
                <a:lnTo>
                  <a:pt x="299364" y="77990"/>
                </a:lnTo>
                <a:lnTo>
                  <a:pt x="299364" y="103987"/>
                </a:lnTo>
                <a:lnTo>
                  <a:pt x="299364" y="142989"/>
                </a:lnTo>
                <a:lnTo>
                  <a:pt x="299364" y="233984"/>
                </a:lnTo>
                <a:lnTo>
                  <a:pt x="149682" y="233984"/>
                </a:lnTo>
                <a:lnTo>
                  <a:pt x="149682" y="220980"/>
                </a:lnTo>
                <a:lnTo>
                  <a:pt x="299364" y="220980"/>
                </a:lnTo>
                <a:lnTo>
                  <a:pt x="299364" y="207987"/>
                </a:lnTo>
                <a:lnTo>
                  <a:pt x="149682" y="207987"/>
                </a:lnTo>
                <a:lnTo>
                  <a:pt x="149682" y="194983"/>
                </a:lnTo>
                <a:lnTo>
                  <a:pt x="299364" y="194983"/>
                </a:lnTo>
                <a:lnTo>
                  <a:pt x="299364" y="181978"/>
                </a:lnTo>
                <a:lnTo>
                  <a:pt x="149682" y="181978"/>
                </a:lnTo>
                <a:lnTo>
                  <a:pt x="149682" y="168986"/>
                </a:lnTo>
                <a:lnTo>
                  <a:pt x="299364" y="168986"/>
                </a:lnTo>
                <a:lnTo>
                  <a:pt x="299364" y="142989"/>
                </a:lnTo>
                <a:lnTo>
                  <a:pt x="116420" y="142989"/>
                </a:lnTo>
                <a:lnTo>
                  <a:pt x="116420" y="201485"/>
                </a:lnTo>
                <a:lnTo>
                  <a:pt x="113131" y="214096"/>
                </a:lnTo>
                <a:lnTo>
                  <a:pt x="104203" y="224434"/>
                </a:lnTo>
                <a:lnTo>
                  <a:pt x="90982" y="231419"/>
                </a:lnTo>
                <a:lnTo>
                  <a:pt x="74841" y="233984"/>
                </a:lnTo>
                <a:lnTo>
                  <a:pt x="58699" y="231419"/>
                </a:lnTo>
                <a:lnTo>
                  <a:pt x="45478" y="224434"/>
                </a:lnTo>
                <a:lnTo>
                  <a:pt x="36537" y="214096"/>
                </a:lnTo>
                <a:lnTo>
                  <a:pt x="33261" y="201485"/>
                </a:lnTo>
                <a:lnTo>
                  <a:pt x="36537" y="188861"/>
                </a:lnTo>
                <a:lnTo>
                  <a:pt x="45478" y="178523"/>
                </a:lnTo>
                <a:lnTo>
                  <a:pt x="58699" y="171551"/>
                </a:lnTo>
                <a:lnTo>
                  <a:pt x="74841" y="168986"/>
                </a:lnTo>
                <a:lnTo>
                  <a:pt x="90982" y="171551"/>
                </a:lnTo>
                <a:lnTo>
                  <a:pt x="104203" y="178523"/>
                </a:lnTo>
                <a:lnTo>
                  <a:pt x="113131" y="188861"/>
                </a:lnTo>
                <a:lnTo>
                  <a:pt x="116420" y="201485"/>
                </a:lnTo>
                <a:lnTo>
                  <a:pt x="116420" y="142989"/>
                </a:lnTo>
                <a:lnTo>
                  <a:pt x="33261" y="142989"/>
                </a:lnTo>
                <a:lnTo>
                  <a:pt x="33261" y="103987"/>
                </a:lnTo>
                <a:lnTo>
                  <a:pt x="299364" y="103987"/>
                </a:lnTo>
                <a:lnTo>
                  <a:pt x="299364" y="77990"/>
                </a:lnTo>
                <a:lnTo>
                  <a:pt x="128968" y="23393"/>
                </a:lnTo>
                <a:lnTo>
                  <a:pt x="91465" y="11379"/>
                </a:lnTo>
                <a:lnTo>
                  <a:pt x="90220" y="4876"/>
                </a:lnTo>
                <a:lnTo>
                  <a:pt x="83159" y="0"/>
                </a:lnTo>
                <a:lnTo>
                  <a:pt x="65684" y="0"/>
                </a:lnTo>
                <a:lnTo>
                  <a:pt x="58204" y="5854"/>
                </a:lnTo>
                <a:lnTo>
                  <a:pt x="58204" y="20142"/>
                </a:lnTo>
                <a:lnTo>
                  <a:pt x="65684" y="25984"/>
                </a:lnTo>
                <a:lnTo>
                  <a:pt x="78574" y="25984"/>
                </a:lnTo>
                <a:lnTo>
                  <a:pt x="82321" y="25019"/>
                </a:lnTo>
                <a:lnTo>
                  <a:pt x="84823" y="23393"/>
                </a:lnTo>
                <a:lnTo>
                  <a:pt x="255295" y="77990"/>
                </a:lnTo>
                <a:lnTo>
                  <a:pt x="7480" y="77990"/>
                </a:lnTo>
                <a:lnTo>
                  <a:pt x="0" y="83832"/>
                </a:lnTo>
                <a:lnTo>
                  <a:pt x="0" y="254127"/>
                </a:lnTo>
                <a:lnTo>
                  <a:pt x="7480" y="259981"/>
                </a:lnTo>
                <a:lnTo>
                  <a:pt x="325145" y="259981"/>
                </a:lnTo>
                <a:lnTo>
                  <a:pt x="332638" y="254127"/>
                </a:lnTo>
                <a:lnTo>
                  <a:pt x="332638" y="233984"/>
                </a:lnTo>
                <a:lnTo>
                  <a:pt x="332638" y="220980"/>
                </a:lnTo>
                <a:lnTo>
                  <a:pt x="332638" y="103987"/>
                </a:lnTo>
                <a:lnTo>
                  <a:pt x="332638" y="83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3765436" y="5583440"/>
            <a:ext cx="332740" cy="261620"/>
          </a:xfrm>
          <a:custGeom>
            <a:avLst/>
            <a:gdLst/>
            <a:ahLst/>
            <a:cxnLst/>
            <a:rect l="l" t="t" r="r" b="b"/>
            <a:pathLst>
              <a:path w="332739" h="261620">
                <a:moveTo>
                  <a:pt x="83159" y="198843"/>
                </a:moveTo>
                <a:lnTo>
                  <a:pt x="79438" y="195922"/>
                </a:lnTo>
                <a:lnTo>
                  <a:pt x="70243" y="195922"/>
                </a:lnTo>
                <a:lnTo>
                  <a:pt x="66522" y="198843"/>
                </a:lnTo>
                <a:lnTo>
                  <a:pt x="66522" y="206057"/>
                </a:lnTo>
                <a:lnTo>
                  <a:pt x="70243" y="208978"/>
                </a:lnTo>
                <a:lnTo>
                  <a:pt x="79438" y="208978"/>
                </a:lnTo>
                <a:lnTo>
                  <a:pt x="83159" y="206057"/>
                </a:lnTo>
                <a:lnTo>
                  <a:pt x="83159" y="202450"/>
                </a:lnTo>
                <a:lnTo>
                  <a:pt x="83159" y="198843"/>
                </a:lnTo>
                <a:close/>
              </a:path>
              <a:path w="332739" h="261620">
                <a:moveTo>
                  <a:pt x="332638" y="84239"/>
                </a:moveTo>
                <a:lnTo>
                  <a:pt x="325145" y="78359"/>
                </a:lnTo>
                <a:lnTo>
                  <a:pt x="299364" y="78359"/>
                </a:lnTo>
                <a:lnTo>
                  <a:pt x="299364" y="104482"/>
                </a:lnTo>
                <a:lnTo>
                  <a:pt x="299364" y="143675"/>
                </a:lnTo>
                <a:lnTo>
                  <a:pt x="299364" y="235102"/>
                </a:lnTo>
                <a:lnTo>
                  <a:pt x="149682" y="235102"/>
                </a:lnTo>
                <a:lnTo>
                  <a:pt x="149682" y="222046"/>
                </a:lnTo>
                <a:lnTo>
                  <a:pt x="299364" y="222046"/>
                </a:lnTo>
                <a:lnTo>
                  <a:pt x="299364" y="208978"/>
                </a:lnTo>
                <a:lnTo>
                  <a:pt x="149682" y="208978"/>
                </a:lnTo>
                <a:lnTo>
                  <a:pt x="149682" y="195922"/>
                </a:lnTo>
                <a:lnTo>
                  <a:pt x="299364" y="195922"/>
                </a:lnTo>
                <a:lnTo>
                  <a:pt x="299364" y="182854"/>
                </a:lnTo>
                <a:lnTo>
                  <a:pt x="149682" y="182854"/>
                </a:lnTo>
                <a:lnTo>
                  <a:pt x="149682" y="169799"/>
                </a:lnTo>
                <a:lnTo>
                  <a:pt x="299364" y="169799"/>
                </a:lnTo>
                <a:lnTo>
                  <a:pt x="299364" y="143675"/>
                </a:lnTo>
                <a:lnTo>
                  <a:pt x="116420" y="143675"/>
                </a:lnTo>
                <a:lnTo>
                  <a:pt x="116420" y="202450"/>
                </a:lnTo>
                <a:lnTo>
                  <a:pt x="113131" y="215125"/>
                </a:lnTo>
                <a:lnTo>
                  <a:pt x="104203" y="225513"/>
                </a:lnTo>
                <a:lnTo>
                  <a:pt x="90982" y="232524"/>
                </a:lnTo>
                <a:lnTo>
                  <a:pt x="74841" y="235102"/>
                </a:lnTo>
                <a:lnTo>
                  <a:pt x="58699" y="232524"/>
                </a:lnTo>
                <a:lnTo>
                  <a:pt x="45478" y="225513"/>
                </a:lnTo>
                <a:lnTo>
                  <a:pt x="36537" y="215125"/>
                </a:lnTo>
                <a:lnTo>
                  <a:pt x="33261" y="202450"/>
                </a:lnTo>
                <a:lnTo>
                  <a:pt x="36537" y="189776"/>
                </a:lnTo>
                <a:lnTo>
                  <a:pt x="45478" y="179387"/>
                </a:lnTo>
                <a:lnTo>
                  <a:pt x="58699" y="172377"/>
                </a:lnTo>
                <a:lnTo>
                  <a:pt x="74841" y="169799"/>
                </a:lnTo>
                <a:lnTo>
                  <a:pt x="90982" y="172377"/>
                </a:lnTo>
                <a:lnTo>
                  <a:pt x="104203" y="179387"/>
                </a:lnTo>
                <a:lnTo>
                  <a:pt x="113131" y="189776"/>
                </a:lnTo>
                <a:lnTo>
                  <a:pt x="116420" y="202450"/>
                </a:lnTo>
                <a:lnTo>
                  <a:pt x="116420" y="143675"/>
                </a:lnTo>
                <a:lnTo>
                  <a:pt x="33261" y="143675"/>
                </a:lnTo>
                <a:lnTo>
                  <a:pt x="33261" y="104482"/>
                </a:lnTo>
                <a:lnTo>
                  <a:pt x="299364" y="104482"/>
                </a:lnTo>
                <a:lnTo>
                  <a:pt x="299364" y="78359"/>
                </a:lnTo>
                <a:lnTo>
                  <a:pt x="128968" y="23495"/>
                </a:lnTo>
                <a:lnTo>
                  <a:pt x="91465" y="11430"/>
                </a:lnTo>
                <a:lnTo>
                  <a:pt x="90220" y="4889"/>
                </a:lnTo>
                <a:lnTo>
                  <a:pt x="83159" y="0"/>
                </a:lnTo>
                <a:lnTo>
                  <a:pt x="65684" y="0"/>
                </a:lnTo>
                <a:lnTo>
                  <a:pt x="58204" y="5880"/>
                </a:lnTo>
                <a:lnTo>
                  <a:pt x="58204" y="20231"/>
                </a:lnTo>
                <a:lnTo>
                  <a:pt x="65684" y="26111"/>
                </a:lnTo>
                <a:lnTo>
                  <a:pt x="78574" y="26111"/>
                </a:lnTo>
                <a:lnTo>
                  <a:pt x="82321" y="25133"/>
                </a:lnTo>
                <a:lnTo>
                  <a:pt x="84823" y="23495"/>
                </a:lnTo>
                <a:lnTo>
                  <a:pt x="255295" y="78359"/>
                </a:lnTo>
                <a:lnTo>
                  <a:pt x="7480" y="78359"/>
                </a:lnTo>
                <a:lnTo>
                  <a:pt x="0" y="84239"/>
                </a:lnTo>
                <a:lnTo>
                  <a:pt x="0" y="255358"/>
                </a:lnTo>
                <a:lnTo>
                  <a:pt x="7480" y="261226"/>
                </a:lnTo>
                <a:lnTo>
                  <a:pt x="325145" y="261226"/>
                </a:lnTo>
                <a:lnTo>
                  <a:pt x="332638" y="255358"/>
                </a:lnTo>
                <a:lnTo>
                  <a:pt x="332638" y="235102"/>
                </a:lnTo>
                <a:lnTo>
                  <a:pt x="332638" y="222046"/>
                </a:lnTo>
                <a:lnTo>
                  <a:pt x="332638" y="104482"/>
                </a:lnTo>
                <a:lnTo>
                  <a:pt x="332638" y="84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4189107" y="5944489"/>
            <a:ext cx="332740" cy="260350"/>
          </a:xfrm>
          <a:custGeom>
            <a:avLst/>
            <a:gdLst/>
            <a:ahLst/>
            <a:cxnLst/>
            <a:rect l="l" t="t" r="r" b="b"/>
            <a:pathLst>
              <a:path w="332739" h="260350">
                <a:moveTo>
                  <a:pt x="83159" y="197891"/>
                </a:moveTo>
                <a:lnTo>
                  <a:pt x="79438" y="194983"/>
                </a:lnTo>
                <a:lnTo>
                  <a:pt x="70243" y="194983"/>
                </a:lnTo>
                <a:lnTo>
                  <a:pt x="66522" y="197891"/>
                </a:lnTo>
                <a:lnTo>
                  <a:pt x="66522" y="205066"/>
                </a:lnTo>
                <a:lnTo>
                  <a:pt x="70243" y="207987"/>
                </a:lnTo>
                <a:lnTo>
                  <a:pt x="79438" y="207987"/>
                </a:lnTo>
                <a:lnTo>
                  <a:pt x="83159" y="205066"/>
                </a:lnTo>
                <a:lnTo>
                  <a:pt x="83159" y="201485"/>
                </a:lnTo>
                <a:lnTo>
                  <a:pt x="83159" y="197891"/>
                </a:lnTo>
                <a:close/>
              </a:path>
              <a:path w="332739" h="260350">
                <a:moveTo>
                  <a:pt x="332638" y="83832"/>
                </a:moveTo>
                <a:lnTo>
                  <a:pt x="325145" y="77990"/>
                </a:lnTo>
                <a:lnTo>
                  <a:pt x="299364" y="77990"/>
                </a:lnTo>
                <a:lnTo>
                  <a:pt x="299364" y="103987"/>
                </a:lnTo>
                <a:lnTo>
                  <a:pt x="299364" y="142989"/>
                </a:lnTo>
                <a:lnTo>
                  <a:pt x="299364" y="233984"/>
                </a:lnTo>
                <a:lnTo>
                  <a:pt x="149682" y="233984"/>
                </a:lnTo>
                <a:lnTo>
                  <a:pt x="149682" y="220980"/>
                </a:lnTo>
                <a:lnTo>
                  <a:pt x="299364" y="220980"/>
                </a:lnTo>
                <a:lnTo>
                  <a:pt x="299364" y="207987"/>
                </a:lnTo>
                <a:lnTo>
                  <a:pt x="149682" y="207987"/>
                </a:lnTo>
                <a:lnTo>
                  <a:pt x="149682" y="194983"/>
                </a:lnTo>
                <a:lnTo>
                  <a:pt x="299364" y="194983"/>
                </a:lnTo>
                <a:lnTo>
                  <a:pt x="299364" y="181978"/>
                </a:lnTo>
                <a:lnTo>
                  <a:pt x="149682" y="181978"/>
                </a:lnTo>
                <a:lnTo>
                  <a:pt x="149682" y="168986"/>
                </a:lnTo>
                <a:lnTo>
                  <a:pt x="299364" y="168986"/>
                </a:lnTo>
                <a:lnTo>
                  <a:pt x="299364" y="142989"/>
                </a:lnTo>
                <a:lnTo>
                  <a:pt x="116420" y="142989"/>
                </a:lnTo>
                <a:lnTo>
                  <a:pt x="116420" y="201485"/>
                </a:lnTo>
                <a:lnTo>
                  <a:pt x="113131" y="214096"/>
                </a:lnTo>
                <a:lnTo>
                  <a:pt x="104203" y="224434"/>
                </a:lnTo>
                <a:lnTo>
                  <a:pt x="90982" y="231419"/>
                </a:lnTo>
                <a:lnTo>
                  <a:pt x="74841" y="233984"/>
                </a:lnTo>
                <a:lnTo>
                  <a:pt x="58699" y="231419"/>
                </a:lnTo>
                <a:lnTo>
                  <a:pt x="45478" y="224434"/>
                </a:lnTo>
                <a:lnTo>
                  <a:pt x="36537" y="214096"/>
                </a:lnTo>
                <a:lnTo>
                  <a:pt x="33261" y="201485"/>
                </a:lnTo>
                <a:lnTo>
                  <a:pt x="36537" y="188861"/>
                </a:lnTo>
                <a:lnTo>
                  <a:pt x="45478" y="178523"/>
                </a:lnTo>
                <a:lnTo>
                  <a:pt x="58699" y="171551"/>
                </a:lnTo>
                <a:lnTo>
                  <a:pt x="74841" y="168986"/>
                </a:lnTo>
                <a:lnTo>
                  <a:pt x="90982" y="171551"/>
                </a:lnTo>
                <a:lnTo>
                  <a:pt x="104203" y="178523"/>
                </a:lnTo>
                <a:lnTo>
                  <a:pt x="113131" y="188861"/>
                </a:lnTo>
                <a:lnTo>
                  <a:pt x="116420" y="201485"/>
                </a:lnTo>
                <a:lnTo>
                  <a:pt x="116420" y="142989"/>
                </a:lnTo>
                <a:lnTo>
                  <a:pt x="33261" y="142989"/>
                </a:lnTo>
                <a:lnTo>
                  <a:pt x="33261" y="103987"/>
                </a:lnTo>
                <a:lnTo>
                  <a:pt x="299364" y="103987"/>
                </a:lnTo>
                <a:lnTo>
                  <a:pt x="299364" y="77990"/>
                </a:lnTo>
                <a:lnTo>
                  <a:pt x="128968" y="23393"/>
                </a:lnTo>
                <a:lnTo>
                  <a:pt x="91465" y="11379"/>
                </a:lnTo>
                <a:lnTo>
                  <a:pt x="90220" y="4876"/>
                </a:lnTo>
                <a:lnTo>
                  <a:pt x="83159" y="0"/>
                </a:lnTo>
                <a:lnTo>
                  <a:pt x="65684" y="0"/>
                </a:lnTo>
                <a:lnTo>
                  <a:pt x="58204" y="5854"/>
                </a:lnTo>
                <a:lnTo>
                  <a:pt x="58204" y="20142"/>
                </a:lnTo>
                <a:lnTo>
                  <a:pt x="65684" y="25984"/>
                </a:lnTo>
                <a:lnTo>
                  <a:pt x="78574" y="25984"/>
                </a:lnTo>
                <a:lnTo>
                  <a:pt x="82321" y="25019"/>
                </a:lnTo>
                <a:lnTo>
                  <a:pt x="84823" y="23393"/>
                </a:lnTo>
                <a:lnTo>
                  <a:pt x="255295" y="77990"/>
                </a:lnTo>
                <a:lnTo>
                  <a:pt x="7480" y="77990"/>
                </a:lnTo>
                <a:lnTo>
                  <a:pt x="0" y="83832"/>
                </a:lnTo>
                <a:lnTo>
                  <a:pt x="0" y="254127"/>
                </a:lnTo>
                <a:lnTo>
                  <a:pt x="7480" y="259981"/>
                </a:lnTo>
                <a:lnTo>
                  <a:pt x="325145" y="259981"/>
                </a:lnTo>
                <a:lnTo>
                  <a:pt x="332638" y="254127"/>
                </a:lnTo>
                <a:lnTo>
                  <a:pt x="332638" y="233984"/>
                </a:lnTo>
                <a:lnTo>
                  <a:pt x="332638" y="220980"/>
                </a:lnTo>
                <a:lnTo>
                  <a:pt x="332638" y="103987"/>
                </a:lnTo>
                <a:lnTo>
                  <a:pt x="332638" y="83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4189107" y="5583301"/>
            <a:ext cx="332740" cy="260350"/>
          </a:xfrm>
          <a:custGeom>
            <a:avLst/>
            <a:gdLst/>
            <a:ahLst/>
            <a:cxnLst/>
            <a:rect l="l" t="t" r="r" b="b"/>
            <a:pathLst>
              <a:path w="332739" h="260350">
                <a:moveTo>
                  <a:pt x="83159" y="197891"/>
                </a:moveTo>
                <a:lnTo>
                  <a:pt x="79438" y="194983"/>
                </a:lnTo>
                <a:lnTo>
                  <a:pt x="70243" y="194983"/>
                </a:lnTo>
                <a:lnTo>
                  <a:pt x="66522" y="197891"/>
                </a:lnTo>
                <a:lnTo>
                  <a:pt x="66522" y="205066"/>
                </a:lnTo>
                <a:lnTo>
                  <a:pt x="70243" y="207987"/>
                </a:lnTo>
                <a:lnTo>
                  <a:pt x="79438" y="207987"/>
                </a:lnTo>
                <a:lnTo>
                  <a:pt x="83159" y="205066"/>
                </a:lnTo>
                <a:lnTo>
                  <a:pt x="83159" y="201485"/>
                </a:lnTo>
                <a:lnTo>
                  <a:pt x="83159" y="197891"/>
                </a:lnTo>
                <a:close/>
              </a:path>
              <a:path w="332739" h="260350">
                <a:moveTo>
                  <a:pt x="332638" y="83832"/>
                </a:moveTo>
                <a:lnTo>
                  <a:pt x="325145" y="77990"/>
                </a:lnTo>
                <a:lnTo>
                  <a:pt x="299364" y="77990"/>
                </a:lnTo>
                <a:lnTo>
                  <a:pt x="299364" y="103987"/>
                </a:lnTo>
                <a:lnTo>
                  <a:pt x="299364" y="142989"/>
                </a:lnTo>
                <a:lnTo>
                  <a:pt x="299364" y="233984"/>
                </a:lnTo>
                <a:lnTo>
                  <a:pt x="149682" y="233984"/>
                </a:lnTo>
                <a:lnTo>
                  <a:pt x="149682" y="220980"/>
                </a:lnTo>
                <a:lnTo>
                  <a:pt x="299364" y="220980"/>
                </a:lnTo>
                <a:lnTo>
                  <a:pt x="299364" y="207987"/>
                </a:lnTo>
                <a:lnTo>
                  <a:pt x="149682" y="207987"/>
                </a:lnTo>
                <a:lnTo>
                  <a:pt x="149682" y="194983"/>
                </a:lnTo>
                <a:lnTo>
                  <a:pt x="299364" y="194983"/>
                </a:lnTo>
                <a:lnTo>
                  <a:pt x="299364" y="181978"/>
                </a:lnTo>
                <a:lnTo>
                  <a:pt x="149682" y="181978"/>
                </a:lnTo>
                <a:lnTo>
                  <a:pt x="149682" y="168986"/>
                </a:lnTo>
                <a:lnTo>
                  <a:pt x="299364" y="168986"/>
                </a:lnTo>
                <a:lnTo>
                  <a:pt x="299364" y="142989"/>
                </a:lnTo>
                <a:lnTo>
                  <a:pt x="116420" y="142989"/>
                </a:lnTo>
                <a:lnTo>
                  <a:pt x="116420" y="201485"/>
                </a:lnTo>
                <a:lnTo>
                  <a:pt x="113131" y="214096"/>
                </a:lnTo>
                <a:lnTo>
                  <a:pt x="104203" y="224434"/>
                </a:lnTo>
                <a:lnTo>
                  <a:pt x="90982" y="231419"/>
                </a:lnTo>
                <a:lnTo>
                  <a:pt x="74841" y="233984"/>
                </a:lnTo>
                <a:lnTo>
                  <a:pt x="58699" y="231419"/>
                </a:lnTo>
                <a:lnTo>
                  <a:pt x="45478" y="224434"/>
                </a:lnTo>
                <a:lnTo>
                  <a:pt x="36537" y="214096"/>
                </a:lnTo>
                <a:lnTo>
                  <a:pt x="33261" y="201485"/>
                </a:lnTo>
                <a:lnTo>
                  <a:pt x="36537" y="188861"/>
                </a:lnTo>
                <a:lnTo>
                  <a:pt x="45478" y="178523"/>
                </a:lnTo>
                <a:lnTo>
                  <a:pt x="58699" y="171551"/>
                </a:lnTo>
                <a:lnTo>
                  <a:pt x="74841" y="168986"/>
                </a:lnTo>
                <a:lnTo>
                  <a:pt x="90982" y="171551"/>
                </a:lnTo>
                <a:lnTo>
                  <a:pt x="104203" y="178523"/>
                </a:lnTo>
                <a:lnTo>
                  <a:pt x="113131" y="188861"/>
                </a:lnTo>
                <a:lnTo>
                  <a:pt x="116420" y="201485"/>
                </a:lnTo>
                <a:lnTo>
                  <a:pt x="116420" y="142989"/>
                </a:lnTo>
                <a:lnTo>
                  <a:pt x="33261" y="142989"/>
                </a:lnTo>
                <a:lnTo>
                  <a:pt x="33261" y="103987"/>
                </a:lnTo>
                <a:lnTo>
                  <a:pt x="299364" y="103987"/>
                </a:lnTo>
                <a:lnTo>
                  <a:pt x="299364" y="77990"/>
                </a:lnTo>
                <a:lnTo>
                  <a:pt x="128968" y="23393"/>
                </a:lnTo>
                <a:lnTo>
                  <a:pt x="91465" y="11379"/>
                </a:lnTo>
                <a:lnTo>
                  <a:pt x="90220" y="4876"/>
                </a:lnTo>
                <a:lnTo>
                  <a:pt x="83159" y="0"/>
                </a:lnTo>
                <a:lnTo>
                  <a:pt x="65684" y="0"/>
                </a:lnTo>
                <a:lnTo>
                  <a:pt x="58204" y="5854"/>
                </a:lnTo>
                <a:lnTo>
                  <a:pt x="58204" y="20142"/>
                </a:lnTo>
                <a:lnTo>
                  <a:pt x="65684" y="25984"/>
                </a:lnTo>
                <a:lnTo>
                  <a:pt x="78574" y="25984"/>
                </a:lnTo>
                <a:lnTo>
                  <a:pt x="82321" y="25019"/>
                </a:lnTo>
                <a:lnTo>
                  <a:pt x="84823" y="23393"/>
                </a:lnTo>
                <a:lnTo>
                  <a:pt x="255295" y="77990"/>
                </a:lnTo>
                <a:lnTo>
                  <a:pt x="7480" y="77990"/>
                </a:lnTo>
                <a:lnTo>
                  <a:pt x="0" y="83832"/>
                </a:lnTo>
                <a:lnTo>
                  <a:pt x="0" y="254127"/>
                </a:lnTo>
                <a:lnTo>
                  <a:pt x="7480" y="259981"/>
                </a:lnTo>
                <a:lnTo>
                  <a:pt x="325145" y="259981"/>
                </a:lnTo>
                <a:lnTo>
                  <a:pt x="332638" y="254127"/>
                </a:lnTo>
                <a:lnTo>
                  <a:pt x="332638" y="233984"/>
                </a:lnTo>
                <a:lnTo>
                  <a:pt x="332638" y="220980"/>
                </a:lnTo>
                <a:lnTo>
                  <a:pt x="332638" y="103987"/>
                </a:lnTo>
                <a:lnTo>
                  <a:pt x="332638" y="83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2035695" y="5780036"/>
            <a:ext cx="332740" cy="261620"/>
          </a:xfrm>
          <a:custGeom>
            <a:avLst/>
            <a:gdLst/>
            <a:ahLst/>
            <a:cxnLst/>
            <a:rect l="l" t="t" r="r" b="b"/>
            <a:pathLst>
              <a:path w="332739" h="261620">
                <a:moveTo>
                  <a:pt x="83159" y="198843"/>
                </a:moveTo>
                <a:lnTo>
                  <a:pt x="79438" y="195922"/>
                </a:lnTo>
                <a:lnTo>
                  <a:pt x="70243" y="195922"/>
                </a:lnTo>
                <a:lnTo>
                  <a:pt x="66522" y="198843"/>
                </a:lnTo>
                <a:lnTo>
                  <a:pt x="66522" y="206057"/>
                </a:lnTo>
                <a:lnTo>
                  <a:pt x="70243" y="208978"/>
                </a:lnTo>
                <a:lnTo>
                  <a:pt x="79438" y="208978"/>
                </a:lnTo>
                <a:lnTo>
                  <a:pt x="83159" y="206057"/>
                </a:lnTo>
                <a:lnTo>
                  <a:pt x="83159" y="202450"/>
                </a:lnTo>
                <a:lnTo>
                  <a:pt x="83159" y="198843"/>
                </a:lnTo>
                <a:close/>
              </a:path>
              <a:path w="332739" h="261620">
                <a:moveTo>
                  <a:pt x="332638" y="84239"/>
                </a:moveTo>
                <a:lnTo>
                  <a:pt x="325145" y="78359"/>
                </a:lnTo>
                <a:lnTo>
                  <a:pt x="299364" y="78359"/>
                </a:lnTo>
                <a:lnTo>
                  <a:pt x="299364" y="104482"/>
                </a:lnTo>
                <a:lnTo>
                  <a:pt x="299364" y="143675"/>
                </a:lnTo>
                <a:lnTo>
                  <a:pt x="299364" y="235102"/>
                </a:lnTo>
                <a:lnTo>
                  <a:pt x="149682" y="235102"/>
                </a:lnTo>
                <a:lnTo>
                  <a:pt x="149682" y="222046"/>
                </a:lnTo>
                <a:lnTo>
                  <a:pt x="299364" y="222046"/>
                </a:lnTo>
                <a:lnTo>
                  <a:pt x="299364" y="208978"/>
                </a:lnTo>
                <a:lnTo>
                  <a:pt x="149682" y="208978"/>
                </a:lnTo>
                <a:lnTo>
                  <a:pt x="149682" y="195922"/>
                </a:lnTo>
                <a:lnTo>
                  <a:pt x="299364" y="195922"/>
                </a:lnTo>
                <a:lnTo>
                  <a:pt x="299364" y="182854"/>
                </a:lnTo>
                <a:lnTo>
                  <a:pt x="149682" y="182854"/>
                </a:lnTo>
                <a:lnTo>
                  <a:pt x="149682" y="169799"/>
                </a:lnTo>
                <a:lnTo>
                  <a:pt x="299364" y="169799"/>
                </a:lnTo>
                <a:lnTo>
                  <a:pt x="299364" y="143675"/>
                </a:lnTo>
                <a:lnTo>
                  <a:pt x="116420" y="143675"/>
                </a:lnTo>
                <a:lnTo>
                  <a:pt x="116420" y="202450"/>
                </a:lnTo>
                <a:lnTo>
                  <a:pt x="113131" y="215125"/>
                </a:lnTo>
                <a:lnTo>
                  <a:pt x="104203" y="225513"/>
                </a:lnTo>
                <a:lnTo>
                  <a:pt x="90982" y="232524"/>
                </a:lnTo>
                <a:lnTo>
                  <a:pt x="74841" y="235102"/>
                </a:lnTo>
                <a:lnTo>
                  <a:pt x="58699" y="232524"/>
                </a:lnTo>
                <a:lnTo>
                  <a:pt x="45478" y="225513"/>
                </a:lnTo>
                <a:lnTo>
                  <a:pt x="36537" y="215125"/>
                </a:lnTo>
                <a:lnTo>
                  <a:pt x="33261" y="202450"/>
                </a:lnTo>
                <a:lnTo>
                  <a:pt x="36537" y="189776"/>
                </a:lnTo>
                <a:lnTo>
                  <a:pt x="45478" y="179387"/>
                </a:lnTo>
                <a:lnTo>
                  <a:pt x="58699" y="172377"/>
                </a:lnTo>
                <a:lnTo>
                  <a:pt x="74841" y="169799"/>
                </a:lnTo>
                <a:lnTo>
                  <a:pt x="90982" y="172377"/>
                </a:lnTo>
                <a:lnTo>
                  <a:pt x="104203" y="179387"/>
                </a:lnTo>
                <a:lnTo>
                  <a:pt x="113131" y="189776"/>
                </a:lnTo>
                <a:lnTo>
                  <a:pt x="116420" y="202450"/>
                </a:lnTo>
                <a:lnTo>
                  <a:pt x="116420" y="143675"/>
                </a:lnTo>
                <a:lnTo>
                  <a:pt x="33261" y="143675"/>
                </a:lnTo>
                <a:lnTo>
                  <a:pt x="33261" y="104482"/>
                </a:lnTo>
                <a:lnTo>
                  <a:pt x="299364" y="104482"/>
                </a:lnTo>
                <a:lnTo>
                  <a:pt x="299364" y="78359"/>
                </a:lnTo>
                <a:lnTo>
                  <a:pt x="128968" y="23495"/>
                </a:lnTo>
                <a:lnTo>
                  <a:pt x="91465" y="11430"/>
                </a:lnTo>
                <a:lnTo>
                  <a:pt x="90220" y="4889"/>
                </a:lnTo>
                <a:lnTo>
                  <a:pt x="83159" y="0"/>
                </a:lnTo>
                <a:lnTo>
                  <a:pt x="65697" y="0"/>
                </a:lnTo>
                <a:lnTo>
                  <a:pt x="58204" y="5880"/>
                </a:lnTo>
                <a:lnTo>
                  <a:pt x="58204" y="20231"/>
                </a:lnTo>
                <a:lnTo>
                  <a:pt x="65697" y="26111"/>
                </a:lnTo>
                <a:lnTo>
                  <a:pt x="78574" y="26111"/>
                </a:lnTo>
                <a:lnTo>
                  <a:pt x="82321" y="25133"/>
                </a:lnTo>
                <a:lnTo>
                  <a:pt x="84823" y="23495"/>
                </a:lnTo>
                <a:lnTo>
                  <a:pt x="255295" y="78359"/>
                </a:lnTo>
                <a:lnTo>
                  <a:pt x="7480" y="78359"/>
                </a:lnTo>
                <a:lnTo>
                  <a:pt x="0" y="84239"/>
                </a:lnTo>
                <a:lnTo>
                  <a:pt x="0" y="255358"/>
                </a:lnTo>
                <a:lnTo>
                  <a:pt x="7480" y="261226"/>
                </a:lnTo>
                <a:lnTo>
                  <a:pt x="325145" y="261226"/>
                </a:lnTo>
                <a:lnTo>
                  <a:pt x="332638" y="255358"/>
                </a:lnTo>
                <a:lnTo>
                  <a:pt x="332638" y="235102"/>
                </a:lnTo>
                <a:lnTo>
                  <a:pt x="332638" y="222046"/>
                </a:lnTo>
                <a:lnTo>
                  <a:pt x="332638" y="104482"/>
                </a:lnTo>
                <a:lnTo>
                  <a:pt x="332638" y="84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 txBox="1"/>
          <p:nvPr/>
        </p:nvSpPr>
        <p:spPr>
          <a:xfrm>
            <a:off x="694436" y="6474358"/>
            <a:ext cx="2045335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5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Study</a:t>
            </a:r>
            <a:endParaRPr sz="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918461" y="1572260"/>
            <a:ext cx="831913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i="1">
                <a:latin typeface="Calibri"/>
                <a:cs typeface="Calibri"/>
              </a:rPr>
              <a:t>Ag</a:t>
            </a:r>
            <a:r>
              <a:rPr dirty="0" sz="1600" spc="-30" i="1">
                <a:latin typeface="Calibri"/>
                <a:cs typeface="Calibri"/>
              </a:rPr>
              <a:t> </a:t>
            </a:r>
            <a:r>
              <a:rPr dirty="0" sz="1600" i="1">
                <a:latin typeface="Calibri"/>
                <a:cs typeface="Calibri"/>
              </a:rPr>
              <a:t>radio</a:t>
            </a:r>
            <a:r>
              <a:rPr dirty="0" sz="1600" spc="-15" i="1">
                <a:latin typeface="Calibri"/>
                <a:cs typeface="Calibri"/>
              </a:rPr>
              <a:t> </a:t>
            </a:r>
            <a:r>
              <a:rPr dirty="0" sz="1600" i="1">
                <a:latin typeface="Calibri"/>
                <a:cs typeface="Calibri"/>
              </a:rPr>
              <a:t>gives</a:t>
            </a:r>
            <a:r>
              <a:rPr dirty="0" sz="1600" spc="-25" i="1">
                <a:latin typeface="Calibri"/>
                <a:cs typeface="Calibri"/>
              </a:rPr>
              <a:t> </a:t>
            </a:r>
            <a:r>
              <a:rPr dirty="0" sz="1600" i="1">
                <a:latin typeface="Calibri"/>
                <a:cs typeface="Calibri"/>
              </a:rPr>
              <a:t>immediate</a:t>
            </a:r>
            <a:r>
              <a:rPr dirty="0" sz="1600" spc="-40" i="1">
                <a:latin typeface="Calibri"/>
                <a:cs typeface="Calibri"/>
              </a:rPr>
              <a:t> </a:t>
            </a:r>
            <a:r>
              <a:rPr dirty="0" sz="1600" spc="-10" i="1">
                <a:latin typeface="Calibri"/>
                <a:cs typeface="Calibri"/>
              </a:rPr>
              <a:t>information</a:t>
            </a:r>
            <a:r>
              <a:rPr dirty="0" sz="1600" spc="-15" i="1">
                <a:latin typeface="Calibri"/>
                <a:cs typeface="Calibri"/>
              </a:rPr>
              <a:t> </a:t>
            </a:r>
            <a:r>
              <a:rPr dirty="0" sz="1600" i="1">
                <a:latin typeface="Calibri"/>
                <a:cs typeface="Calibri"/>
              </a:rPr>
              <a:t>that</a:t>
            </a:r>
            <a:r>
              <a:rPr dirty="0" sz="1600" spc="-20" i="1">
                <a:latin typeface="Calibri"/>
                <a:cs typeface="Calibri"/>
              </a:rPr>
              <a:t> </a:t>
            </a:r>
            <a:r>
              <a:rPr dirty="0" sz="1600" i="1">
                <a:latin typeface="Calibri"/>
                <a:cs typeface="Calibri"/>
              </a:rPr>
              <a:t>is</a:t>
            </a:r>
            <a:r>
              <a:rPr dirty="0" sz="1600" spc="-30" i="1">
                <a:latin typeface="Calibri"/>
                <a:cs typeface="Calibri"/>
              </a:rPr>
              <a:t> </a:t>
            </a:r>
            <a:r>
              <a:rPr dirty="0" sz="1600" i="1">
                <a:latin typeface="Calibri"/>
                <a:cs typeface="Calibri"/>
              </a:rPr>
              <a:t>easily</a:t>
            </a:r>
            <a:r>
              <a:rPr dirty="0" sz="1600" spc="-45" i="1">
                <a:latin typeface="Calibri"/>
                <a:cs typeface="Calibri"/>
              </a:rPr>
              <a:t> </a:t>
            </a:r>
            <a:r>
              <a:rPr dirty="0" sz="1600" spc="-10" i="1">
                <a:latin typeface="Calibri"/>
                <a:cs typeface="Calibri"/>
              </a:rPr>
              <a:t>accessible</a:t>
            </a:r>
            <a:r>
              <a:rPr dirty="0" sz="1600" spc="-30" i="1">
                <a:latin typeface="Calibri"/>
                <a:cs typeface="Calibri"/>
              </a:rPr>
              <a:t> </a:t>
            </a:r>
            <a:r>
              <a:rPr dirty="0" sz="1600" i="1">
                <a:latin typeface="Calibri"/>
                <a:cs typeface="Calibri"/>
              </a:rPr>
              <a:t>in</a:t>
            </a:r>
            <a:r>
              <a:rPr dirty="0" sz="1600" spc="-30" i="1">
                <a:latin typeface="Calibri"/>
                <a:cs typeface="Calibri"/>
              </a:rPr>
              <a:t> </a:t>
            </a:r>
            <a:r>
              <a:rPr dirty="0" sz="1600" i="1">
                <a:latin typeface="Calibri"/>
                <a:cs typeface="Calibri"/>
              </a:rPr>
              <a:t>a</a:t>
            </a:r>
            <a:r>
              <a:rPr dirty="0" sz="1600" spc="-30" i="1">
                <a:latin typeface="Calibri"/>
                <a:cs typeface="Calibri"/>
              </a:rPr>
              <a:t> </a:t>
            </a:r>
            <a:r>
              <a:rPr dirty="0" sz="1600" i="1">
                <a:latin typeface="Calibri"/>
                <a:cs typeface="Calibri"/>
              </a:rPr>
              <a:t>way</a:t>
            </a:r>
            <a:r>
              <a:rPr dirty="0" sz="1600" spc="-15" i="1">
                <a:latin typeface="Calibri"/>
                <a:cs typeface="Calibri"/>
              </a:rPr>
              <a:t> </a:t>
            </a:r>
            <a:r>
              <a:rPr dirty="0" sz="1600" i="1">
                <a:latin typeface="Calibri"/>
                <a:cs typeface="Calibri"/>
              </a:rPr>
              <a:t>no</a:t>
            </a:r>
            <a:r>
              <a:rPr dirty="0" sz="1600" spc="-15" i="1">
                <a:latin typeface="Calibri"/>
                <a:cs typeface="Calibri"/>
              </a:rPr>
              <a:t> </a:t>
            </a:r>
            <a:r>
              <a:rPr dirty="0" sz="1600" i="1">
                <a:latin typeface="Calibri"/>
                <a:cs typeface="Calibri"/>
              </a:rPr>
              <a:t>other</a:t>
            </a:r>
            <a:r>
              <a:rPr dirty="0" sz="1600" spc="-15" i="1">
                <a:latin typeface="Calibri"/>
                <a:cs typeface="Calibri"/>
              </a:rPr>
              <a:t> </a:t>
            </a:r>
            <a:r>
              <a:rPr dirty="0" sz="1600" i="1">
                <a:latin typeface="Calibri"/>
                <a:cs typeface="Calibri"/>
              </a:rPr>
              <a:t>medium</a:t>
            </a:r>
            <a:r>
              <a:rPr dirty="0" sz="1600" spc="-25" i="1">
                <a:latin typeface="Calibri"/>
                <a:cs typeface="Calibri"/>
              </a:rPr>
              <a:t> </a:t>
            </a:r>
            <a:r>
              <a:rPr dirty="0" sz="1600" i="1">
                <a:latin typeface="Calibri"/>
                <a:cs typeface="Calibri"/>
              </a:rPr>
              <a:t>can</a:t>
            </a:r>
            <a:r>
              <a:rPr dirty="0" sz="1600" spc="-15" i="1">
                <a:latin typeface="Calibri"/>
                <a:cs typeface="Calibri"/>
              </a:rPr>
              <a:t> </a:t>
            </a:r>
            <a:r>
              <a:rPr dirty="0" sz="1600" spc="-10" i="1">
                <a:latin typeface="Calibri"/>
                <a:cs typeface="Calibri"/>
              </a:rPr>
              <a:t>provide.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1124" rIns="0" bIns="0" rtlCol="0" vert="horz">
            <a:spAutoFit/>
          </a:bodyPr>
          <a:lstStyle/>
          <a:p>
            <a:pPr marL="1649095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56585C"/>
                </a:solidFill>
              </a:rPr>
              <a:t>Farmers</a:t>
            </a:r>
            <a:r>
              <a:rPr dirty="0" sz="3600" spc="-30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Rely</a:t>
            </a:r>
            <a:r>
              <a:rPr dirty="0" sz="3600" spc="-25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on</a:t>
            </a:r>
            <a:r>
              <a:rPr dirty="0" sz="3600" spc="-15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Radio</a:t>
            </a:r>
            <a:r>
              <a:rPr dirty="0" sz="3600" spc="-15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Throughout</a:t>
            </a:r>
            <a:r>
              <a:rPr dirty="0" sz="3600" spc="-10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the</a:t>
            </a:r>
            <a:r>
              <a:rPr dirty="0" sz="3600" spc="-55">
                <a:solidFill>
                  <a:srgbClr val="56585C"/>
                </a:solidFill>
              </a:rPr>
              <a:t> </a:t>
            </a:r>
            <a:r>
              <a:rPr dirty="0" sz="3600" spc="-20">
                <a:solidFill>
                  <a:srgbClr val="56585C"/>
                </a:solidFill>
              </a:rPr>
              <a:t>Year</a:t>
            </a:r>
            <a:endParaRPr sz="3600"/>
          </a:p>
        </p:txBody>
      </p:sp>
      <p:sp>
        <p:nvSpPr>
          <p:cNvPr id="4" name="object 4" descr=""/>
          <p:cNvSpPr/>
          <p:nvPr/>
        </p:nvSpPr>
        <p:spPr>
          <a:xfrm>
            <a:off x="3902964" y="1267967"/>
            <a:ext cx="4385945" cy="0"/>
          </a:xfrm>
          <a:custGeom>
            <a:avLst/>
            <a:gdLst/>
            <a:ahLst/>
            <a:cxnLst/>
            <a:rect l="l" t="t" r="r" b="b"/>
            <a:pathLst>
              <a:path w="4385945" h="0">
                <a:moveTo>
                  <a:pt x="0" y="0"/>
                </a:moveTo>
                <a:lnTo>
                  <a:pt x="4385945" y="0"/>
                </a:lnTo>
              </a:path>
            </a:pathLst>
          </a:custGeom>
          <a:ln w="57150">
            <a:solidFill>
              <a:srgbClr val="28903A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2944177" y="2999232"/>
            <a:ext cx="6621145" cy="2388235"/>
            <a:chOff x="2944177" y="2999232"/>
            <a:chExt cx="6621145" cy="2388235"/>
          </a:xfrm>
        </p:grpSpPr>
        <p:sp>
          <p:nvSpPr>
            <p:cNvPr id="6" name="object 6" descr=""/>
            <p:cNvSpPr/>
            <p:nvPr/>
          </p:nvSpPr>
          <p:spPr>
            <a:xfrm>
              <a:off x="2948939" y="3119628"/>
              <a:ext cx="6611620" cy="1813560"/>
            </a:xfrm>
            <a:custGeom>
              <a:avLst/>
              <a:gdLst/>
              <a:ahLst/>
              <a:cxnLst/>
              <a:rect l="l" t="t" r="r" b="b"/>
              <a:pathLst>
                <a:path w="6611620" h="1813560">
                  <a:moveTo>
                    <a:pt x="0" y="1813560"/>
                  </a:moveTo>
                  <a:lnTo>
                    <a:pt x="1033272" y="1813560"/>
                  </a:lnTo>
                </a:path>
                <a:path w="6611620" h="1813560">
                  <a:moveTo>
                    <a:pt x="4376928" y="1813560"/>
                  </a:moveTo>
                  <a:lnTo>
                    <a:pt x="4631436" y="1813560"/>
                  </a:lnTo>
                </a:path>
                <a:path w="6611620" h="1813560">
                  <a:moveTo>
                    <a:pt x="5576316" y="1813560"/>
                  </a:moveTo>
                  <a:lnTo>
                    <a:pt x="6611111" y="1813560"/>
                  </a:lnTo>
                </a:path>
                <a:path w="6611620" h="1813560">
                  <a:moveTo>
                    <a:pt x="0" y="1360932"/>
                  </a:moveTo>
                  <a:lnTo>
                    <a:pt x="1033272" y="1360932"/>
                  </a:lnTo>
                </a:path>
                <a:path w="6611620" h="1813560">
                  <a:moveTo>
                    <a:pt x="4376928" y="1360932"/>
                  </a:moveTo>
                  <a:lnTo>
                    <a:pt x="4631436" y="1360932"/>
                  </a:lnTo>
                </a:path>
                <a:path w="6611620" h="1813560">
                  <a:moveTo>
                    <a:pt x="5576316" y="1360932"/>
                  </a:moveTo>
                  <a:lnTo>
                    <a:pt x="6611111" y="1360932"/>
                  </a:lnTo>
                </a:path>
                <a:path w="6611620" h="1813560">
                  <a:moveTo>
                    <a:pt x="0" y="906780"/>
                  </a:moveTo>
                  <a:lnTo>
                    <a:pt x="1033272" y="906780"/>
                  </a:lnTo>
                </a:path>
                <a:path w="6611620" h="1813560">
                  <a:moveTo>
                    <a:pt x="4376928" y="906780"/>
                  </a:moveTo>
                  <a:lnTo>
                    <a:pt x="4631436" y="906780"/>
                  </a:lnTo>
                </a:path>
                <a:path w="6611620" h="1813560">
                  <a:moveTo>
                    <a:pt x="5576316" y="906780"/>
                  </a:moveTo>
                  <a:lnTo>
                    <a:pt x="6611111" y="906780"/>
                  </a:lnTo>
                </a:path>
                <a:path w="6611620" h="1813560">
                  <a:moveTo>
                    <a:pt x="0" y="452627"/>
                  </a:moveTo>
                  <a:lnTo>
                    <a:pt x="1033272" y="452627"/>
                  </a:lnTo>
                </a:path>
                <a:path w="6611620" h="1813560">
                  <a:moveTo>
                    <a:pt x="4376928" y="452627"/>
                  </a:moveTo>
                  <a:lnTo>
                    <a:pt x="4631436" y="452627"/>
                  </a:lnTo>
                </a:path>
                <a:path w="6611620" h="1813560">
                  <a:moveTo>
                    <a:pt x="5576316" y="452627"/>
                  </a:moveTo>
                  <a:lnTo>
                    <a:pt x="6611111" y="452627"/>
                  </a:lnTo>
                </a:path>
                <a:path w="6611620" h="1813560">
                  <a:moveTo>
                    <a:pt x="4376928" y="0"/>
                  </a:moveTo>
                  <a:lnTo>
                    <a:pt x="4631436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982211" y="3240024"/>
              <a:ext cx="944880" cy="2147570"/>
            </a:xfrm>
            <a:custGeom>
              <a:avLst/>
              <a:gdLst/>
              <a:ahLst/>
              <a:cxnLst/>
              <a:rect l="l" t="t" r="r" b="b"/>
              <a:pathLst>
                <a:path w="944879" h="2147570">
                  <a:moveTo>
                    <a:pt x="944880" y="0"/>
                  </a:moveTo>
                  <a:lnTo>
                    <a:pt x="0" y="0"/>
                  </a:lnTo>
                  <a:lnTo>
                    <a:pt x="0" y="2147316"/>
                  </a:lnTo>
                  <a:lnTo>
                    <a:pt x="944880" y="2147316"/>
                  </a:lnTo>
                  <a:lnTo>
                    <a:pt x="944880" y="0"/>
                  </a:lnTo>
                  <a:close/>
                </a:path>
              </a:pathLst>
            </a:custGeom>
            <a:solidFill>
              <a:srgbClr val="2990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6380987" y="2999232"/>
              <a:ext cx="944880" cy="2388235"/>
            </a:xfrm>
            <a:custGeom>
              <a:avLst/>
              <a:gdLst/>
              <a:ahLst/>
              <a:cxnLst/>
              <a:rect l="l" t="t" r="r" b="b"/>
              <a:pathLst>
                <a:path w="944879" h="2388235">
                  <a:moveTo>
                    <a:pt x="944880" y="0"/>
                  </a:moveTo>
                  <a:lnTo>
                    <a:pt x="0" y="0"/>
                  </a:lnTo>
                  <a:lnTo>
                    <a:pt x="0" y="2388107"/>
                  </a:lnTo>
                  <a:lnTo>
                    <a:pt x="944880" y="2388107"/>
                  </a:lnTo>
                  <a:lnTo>
                    <a:pt x="944880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7580375" y="2999232"/>
              <a:ext cx="944880" cy="2388235"/>
            </a:xfrm>
            <a:custGeom>
              <a:avLst/>
              <a:gdLst/>
              <a:ahLst/>
              <a:cxnLst/>
              <a:rect l="l" t="t" r="r" b="b"/>
              <a:pathLst>
                <a:path w="944879" h="2388235">
                  <a:moveTo>
                    <a:pt x="944879" y="0"/>
                  </a:moveTo>
                  <a:lnTo>
                    <a:pt x="0" y="0"/>
                  </a:lnTo>
                  <a:lnTo>
                    <a:pt x="0" y="2388107"/>
                  </a:lnTo>
                  <a:lnTo>
                    <a:pt x="944879" y="2388107"/>
                  </a:lnTo>
                  <a:lnTo>
                    <a:pt x="94487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0" name="object 10" descr=""/>
          <p:cNvGraphicFramePr>
            <a:graphicFrameLocks noGrp="1"/>
          </p:cNvGraphicFramePr>
          <p:nvPr/>
        </p:nvGraphicFramePr>
        <p:xfrm>
          <a:off x="2948939" y="3114865"/>
          <a:ext cx="6687820" cy="22663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8025"/>
                <a:gridCol w="254635"/>
                <a:gridCol w="944880"/>
                <a:gridCol w="254634"/>
                <a:gridCol w="3179445"/>
              </a:tblGrid>
              <a:tr h="452120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r" marR="3187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2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71%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2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76%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B="0" marT="0"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A353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27660">
                        <a:lnSpc>
                          <a:spcPct val="100000"/>
                        </a:lnSpc>
                        <a:tabLst>
                          <a:tab pos="1527175" algn="l"/>
                        </a:tabLst>
                      </a:pPr>
                      <a:r>
                        <a:rPr dirty="0" sz="1400" spc="-2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79%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sz="1400" spc="-2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79%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B="0" marT="0"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4540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A353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4540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A353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4521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A353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4540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A353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1" name="object 11" descr=""/>
          <p:cNvSpPr txBox="1"/>
          <p:nvPr/>
        </p:nvSpPr>
        <p:spPr>
          <a:xfrm>
            <a:off x="2552192" y="3004565"/>
            <a:ext cx="276860" cy="2476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3E4444"/>
                </a:solidFill>
                <a:latin typeface="Arial Narrow"/>
                <a:cs typeface="Arial Narrow"/>
              </a:rPr>
              <a:t>75%</a:t>
            </a:r>
            <a:endParaRPr sz="12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750"/>
              </a:spcBef>
            </a:pPr>
            <a:endParaRPr sz="12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-25" b="1">
                <a:solidFill>
                  <a:srgbClr val="3E4444"/>
                </a:solidFill>
                <a:latin typeface="Arial Narrow"/>
                <a:cs typeface="Arial Narrow"/>
              </a:rPr>
              <a:t>60%</a:t>
            </a:r>
            <a:endParaRPr sz="12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750"/>
              </a:spcBef>
            </a:pPr>
            <a:endParaRPr sz="12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1200" spc="-25" b="1">
                <a:solidFill>
                  <a:srgbClr val="3E4444"/>
                </a:solidFill>
                <a:latin typeface="Arial Narrow"/>
                <a:cs typeface="Arial Narrow"/>
              </a:rPr>
              <a:t>45%</a:t>
            </a:r>
            <a:endParaRPr sz="12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755"/>
              </a:spcBef>
            </a:pPr>
            <a:endParaRPr sz="12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1200" spc="-25" b="1">
                <a:solidFill>
                  <a:srgbClr val="3E4444"/>
                </a:solidFill>
                <a:latin typeface="Arial Narrow"/>
                <a:cs typeface="Arial Narrow"/>
              </a:rPr>
              <a:t>30%</a:t>
            </a:r>
            <a:endParaRPr sz="12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755"/>
              </a:spcBef>
            </a:pPr>
            <a:endParaRPr sz="12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1200" spc="-25" b="1">
                <a:solidFill>
                  <a:srgbClr val="3E4444"/>
                </a:solidFill>
                <a:latin typeface="Arial Narrow"/>
                <a:cs typeface="Arial Narrow"/>
              </a:rPr>
              <a:t>15%</a:t>
            </a:r>
            <a:endParaRPr sz="12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755"/>
              </a:spcBef>
            </a:pPr>
            <a:endParaRPr sz="1200">
              <a:latin typeface="Arial Narrow"/>
              <a:cs typeface="Arial Narrow"/>
            </a:endParaRPr>
          </a:p>
          <a:p>
            <a:pPr marL="81915">
              <a:lnSpc>
                <a:spcPct val="100000"/>
              </a:lnSpc>
            </a:pPr>
            <a:r>
              <a:rPr dirty="0" sz="1200" spc="-25" b="1">
                <a:solidFill>
                  <a:srgbClr val="3E4444"/>
                </a:solidFill>
                <a:latin typeface="Arial Narrow"/>
                <a:cs typeface="Arial Narrow"/>
              </a:rPr>
              <a:t>0%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4732401" y="2478405"/>
            <a:ext cx="271526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 i="1">
                <a:solidFill>
                  <a:srgbClr val="3E4444"/>
                </a:solidFill>
                <a:latin typeface="Arial Narrow"/>
                <a:cs typeface="Arial Narrow"/>
              </a:rPr>
              <a:t>%</a:t>
            </a:r>
            <a:r>
              <a:rPr dirty="0" sz="2000" spc="-20" b="1" i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 i="1">
                <a:solidFill>
                  <a:srgbClr val="3E4444"/>
                </a:solidFill>
                <a:latin typeface="Arial Narrow"/>
                <a:cs typeface="Arial Narrow"/>
              </a:rPr>
              <a:t>Daily</a:t>
            </a:r>
            <a:r>
              <a:rPr dirty="0" sz="2000" spc="-90" b="1" i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 i="1">
                <a:solidFill>
                  <a:srgbClr val="3E4444"/>
                </a:solidFill>
                <a:latin typeface="Arial Narrow"/>
                <a:cs typeface="Arial Narrow"/>
              </a:rPr>
              <a:t>Ag</a:t>
            </a:r>
            <a:r>
              <a:rPr dirty="0" sz="2000" spc="-20" b="1" i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 i="1">
                <a:solidFill>
                  <a:srgbClr val="3E4444"/>
                </a:solidFill>
                <a:latin typeface="Arial Narrow"/>
                <a:cs typeface="Arial Narrow"/>
              </a:rPr>
              <a:t>Radio</a:t>
            </a:r>
            <a:r>
              <a:rPr dirty="0" sz="2000" spc="-15" b="1" i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spc="-10" b="1" i="1">
                <a:solidFill>
                  <a:srgbClr val="3E4444"/>
                </a:solidFill>
                <a:latin typeface="Arial Narrow"/>
                <a:cs typeface="Arial Narrow"/>
              </a:rPr>
              <a:t>Listening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4352544" y="5603747"/>
            <a:ext cx="78105" cy="79375"/>
          </a:xfrm>
          <a:custGeom>
            <a:avLst/>
            <a:gdLst/>
            <a:ahLst/>
            <a:cxnLst/>
            <a:rect l="l" t="t" r="r" b="b"/>
            <a:pathLst>
              <a:path w="78104" h="79375">
                <a:moveTo>
                  <a:pt x="77724" y="0"/>
                </a:moveTo>
                <a:lnTo>
                  <a:pt x="0" y="0"/>
                </a:lnTo>
                <a:lnTo>
                  <a:pt x="0" y="79247"/>
                </a:lnTo>
                <a:lnTo>
                  <a:pt x="77724" y="79247"/>
                </a:lnTo>
                <a:lnTo>
                  <a:pt x="77724" y="0"/>
                </a:lnTo>
                <a:close/>
              </a:path>
            </a:pathLst>
          </a:custGeom>
          <a:solidFill>
            <a:srgbClr val="29903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4452873" y="5529173"/>
            <a:ext cx="50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3E4444"/>
                </a:solidFill>
                <a:latin typeface="Arial Narrow"/>
                <a:cs typeface="Arial Narrow"/>
              </a:rPr>
              <a:t>Q4</a:t>
            </a:r>
            <a:r>
              <a:rPr dirty="0" sz="1200" spc="-1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 spc="-20" b="1">
                <a:solidFill>
                  <a:srgbClr val="3E4444"/>
                </a:solidFill>
                <a:latin typeface="Arial Narrow"/>
                <a:cs typeface="Arial Narrow"/>
              </a:rPr>
              <a:t>2020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5381244" y="5603747"/>
            <a:ext cx="78105" cy="79375"/>
          </a:xfrm>
          <a:custGeom>
            <a:avLst/>
            <a:gdLst/>
            <a:ahLst/>
            <a:cxnLst/>
            <a:rect l="l" t="t" r="r" b="b"/>
            <a:pathLst>
              <a:path w="78104" h="79375">
                <a:moveTo>
                  <a:pt x="77724" y="0"/>
                </a:moveTo>
                <a:lnTo>
                  <a:pt x="0" y="0"/>
                </a:lnTo>
                <a:lnTo>
                  <a:pt x="0" y="79247"/>
                </a:lnTo>
                <a:lnTo>
                  <a:pt x="77724" y="79247"/>
                </a:lnTo>
                <a:lnTo>
                  <a:pt x="77724" y="0"/>
                </a:lnTo>
                <a:close/>
              </a:path>
            </a:pathLst>
          </a:custGeom>
          <a:solidFill>
            <a:srgbClr val="A353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5481320" y="5529173"/>
            <a:ext cx="50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3E4444"/>
                </a:solidFill>
                <a:latin typeface="Arial Narrow"/>
                <a:cs typeface="Arial Narrow"/>
              </a:rPr>
              <a:t>Q1</a:t>
            </a:r>
            <a:r>
              <a:rPr dirty="0" sz="1200" spc="-1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 spc="-20" b="1">
                <a:solidFill>
                  <a:srgbClr val="3E4444"/>
                </a:solidFill>
                <a:latin typeface="Arial Narrow"/>
                <a:cs typeface="Arial Narrow"/>
              </a:rPr>
              <a:t>2021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6408420" y="56037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0" y="0"/>
                </a:lnTo>
                <a:lnTo>
                  <a:pt x="0" y="79247"/>
                </a:lnTo>
                <a:lnTo>
                  <a:pt x="79248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6509766" y="5529173"/>
            <a:ext cx="50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3E4444"/>
                </a:solidFill>
                <a:latin typeface="Arial Narrow"/>
                <a:cs typeface="Arial Narrow"/>
              </a:rPr>
              <a:t>Q2</a:t>
            </a:r>
            <a:r>
              <a:rPr dirty="0" sz="1200" spc="-1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 spc="-20" b="1">
                <a:solidFill>
                  <a:srgbClr val="3E4444"/>
                </a:solidFill>
                <a:latin typeface="Arial Narrow"/>
                <a:cs typeface="Arial Narrow"/>
              </a:rPr>
              <a:t>2021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7437119" y="5603747"/>
            <a:ext cx="78105" cy="79375"/>
          </a:xfrm>
          <a:custGeom>
            <a:avLst/>
            <a:gdLst/>
            <a:ahLst/>
            <a:cxnLst/>
            <a:rect l="l" t="t" r="r" b="b"/>
            <a:pathLst>
              <a:path w="78104" h="79375">
                <a:moveTo>
                  <a:pt x="77724" y="0"/>
                </a:moveTo>
                <a:lnTo>
                  <a:pt x="0" y="0"/>
                </a:lnTo>
                <a:lnTo>
                  <a:pt x="0" y="79247"/>
                </a:lnTo>
                <a:lnTo>
                  <a:pt x="77724" y="79247"/>
                </a:lnTo>
                <a:lnTo>
                  <a:pt x="7772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7537831" y="5529173"/>
            <a:ext cx="50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3E4444"/>
                </a:solidFill>
                <a:latin typeface="Arial Narrow"/>
                <a:cs typeface="Arial Narrow"/>
              </a:rPr>
              <a:t>Q3</a:t>
            </a:r>
            <a:r>
              <a:rPr dirty="0" sz="1200" spc="-20" b="1">
                <a:solidFill>
                  <a:srgbClr val="3E4444"/>
                </a:solidFill>
                <a:latin typeface="Arial Narrow"/>
                <a:cs typeface="Arial Narrow"/>
              </a:rPr>
              <a:t> 2021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2135885" y="2212085"/>
            <a:ext cx="7926705" cy="3685540"/>
          </a:xfrm>
          <a:custGeom>
            <a:avLst/>
            <a:gdLst/>
            <a:ahLst/>
            <a:cxnLst/>
            <a:rect l="l" t="t" r="r" b="b"/>
            <a:pathLst>
              <a:path w="7926705" h="3685540">
                <a:moveTo>
                  <a:pt x="0" y="3685032"/>
                </a:moveTo>
                <a:lnTo>
                  <a:pt x="7926323" y="3685032"/>
                </a:lnTo>
                <a:lnTo>
                  <a:pt x="7926323" y="0"/>
                </a:lnTo>
                <a:lnTo>
                  <a:pt x="0" y="0"/>
                </a:lnTo>
                <a:lnTo>
                  <a:pt x="0" y="3685032"/>
                </a:lnTo>
                <a:close/>
              </a:path>
            </a:pathLst>
          </a:custGeom>
          <a:ln w="19050">
            <a:solidFill>
              <a:srgbClr val="6C6D7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694436" y="6474358"/>
            <a:ext cx="2045335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2021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5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Study</a:t>
            </a:r>
            <a:endParaRPr sz="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839450" y="6562445"/>
            <a:ext cx="11131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6319" algn="l"/>
              </a:tabLst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r>
              <a:rPr dirty="0" sz="1100" b="1" i="1">
                <a:solidFill>
                  <a:srgbClr val="A6A6A6"/>
                </a:solidFill>
                <a:latin typeface="Arial Narrow"/>
                <a:cs typeface="Arial Narrow"/>
              </a:rPr>
              <a:t>	</a:t>
            </a:r>
            <a:r>
              <a:rPr dirty="0" sz="1100" spc="-50" i="1">
                <a:solidFill>
                  <a:srgbClr val="A6A6A6"/>
                </a:solidFill>
                <a:latin typeface="Arial Narrow"/>
                <a:cs typeface="Arial Narrow"/>
              </a:rPr>
              <a:t>2</a:t>
            </a:r>
            <a:endParaRPr sz="1100">
              <a:latin typeface="Arial Narrow"/>
              <a:cs typeface="Arial Narrow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716" y="6439187"/>
            <a:ext cx="279314" cy="276789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0"/>
            <a:ext cx="12192000" cy="6096000"/>
            <a:chOff x="0" y="0"/>
            <a:chExt cx="12192000" cy="6096000"/>
          </a:xfrm>
        </p:grpSpPr>
        <p:sp>
          <p:nvSpPr>
            <p:cNvPr id="5" name="object 5" descr=""/>
            <p:cNvSpPr/>
            <p:nvPr/>
          </p:nvSpPr>
          <p:spPr>
            <a:xfrm>
              <a:off x="0" y="0"/>
              <a:ext cx="12192000" cy="2971800"/>
            </a:xfrm>
            <a:custGeom>
              <a:avLst/>
              <a:gdLst/>
              <a:ahLst/>
              <a:cxnLst/>
              <a:rect l="l" t="t" r="r" b="b"/>
              <a:pathLst>
                <a:path w="12192000" h="2971800">
                  <a:moveTo>
                    <a:pt x="12192000" y="0"/>
                  </a:moveTo>
                  <a:lnTo>
                    <a:pt x="0" y="0"/>
                  </a:lnTo>
                  <a:lnTo>
                    <a:pt x="0" y="2971800"/>
                  </a:lnTo>
                  <a:lnTo>
                    <a:pt x="12192000" y="29718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A374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94916"/>
              <a:ext cx="3886199" cy="410108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0" y="1994916"/>
              <a:ext cx="3886200" cy="4101465"/>
            </a:xfrm>
            <a:custGeom>
              <a:avLst/>
              <a:gdLst/>
              <a:ahLst/>
              <a:cxnLst/>
              <a:rect l="l" t="t" r="r" b="b"/>
              <a:pathLst>
                <a:path w="3886200" h="4101465">
                  <a:moveTo>
                    <a:pt x="3886200" y="0"/>
                  </a:moveTo>
                  <a:lnTo>
                    <a:pt x="0" y="0"/>
                  </a:lnTo>
                  <a:lnTo>
                    <a:pt x="0" y="4101084"/>
                  </a:lnTo>
                  <a:lnTo>
                    <a:pt x="3886200" y="4101084"/>
                  </a:lnTo>
                  <a:lnTo>
                    <a:pt x="3886200" y="0"/>
                  </a:lnTo>
                  <a:close/>
                </a:path>
              </a:pathLst>
            </a:custGeom>
            <a:solidFill>
              <a:srgbClr val="1F3B4B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087874" y="927353"/>
              <a:ext cx="0" cy="941705"/>
            </a:xfrm>
            <a:custGeom>
              <a:avLst/>
              <a:gdLst/>
              <a:ahLst/>
              <a:cxnLst/>
              <a:rect l="l" t="t" r="r" b="b"/>
              <a:pathLst>
                <a:path w="0" h="941705">
                  <a:moveTo>
                    <a:pt x="0" y="0"/>
                  </a:moveTo>
                  <a:lnTo>
                    <a:pt x="0" y="941197"/>
                  </a:lnTo>
                </a:path>
              </a:pathLst>
            </a:custGeom>
            <a:ln w="19050">
              <a:solidFill>
                <a:srgbClr val="B8C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70026" y="677672"/>
            <a:ext cx="2605405" cy="543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235">
                <a:solidFill>
                  <a:srgbClr val="FFFFFF"/>
                </a:solidFill>
              </a:rPr>
              <a:t>OBJECTIVES</a:t>
            </a:r>
            <a:endParaRPr sz="3400"/>
          </a:p>
        </p:txBody>
      </p:sp>
      <p:sp>
        <p:nvSpPr>
          <p:cNvPr id="10" name="object 10" descr=""/>
          <p:cNvSpPr/>
          <p:nvPr/>
        </p:nvSpPr>
        <p:spPr>
          <a:xfrm>
            <a:off x="4920996" y="749808"/>
            <a:ext cx="330835" cy="329565"/>
          </a:xfrm>
          <a:custGeom>
            <a:avLst/>
            <a:gdLst/>
            <a:ahLst/>
            <a:cxnLst/>
            <a:rect l="l" t="t" r="r" b="b"/>
            <a:pathLst>
              <a:path w="330835" h="329565">
                <a:moveTo>
                  <a:pt x="165353" y="0"/>
                </a:moveTo>
                <a:lnTo>
                  <a:pt x="121399" y="5877"/>
                </a:lnTo>
                <a:lnTo>
                  <a:pt x="81900" y="22464"/>
                </a:lnTo>
                <a:lnTo>
                  <a:pt x="48434" y="48196"/>
                </a:lnTo>
                <a:lnTo>
                  <a:pt x="22577" y="81505"/>
                </a:lnTo>
                <a:lnTo>
                  <a:pt x="5907" y="120826"/>
                </a:lnTo>
                <a:lnTo>
                  <a:pt x="0" y="164591"/>
                </a:lnTo>
                <a:lnTo>
                  <a:pt x="5907" y="208357"/>
                </a:lnTo>
                <a:lnTo>
                  <a:pt x="22577" y="247678"/>
                </a:lnTo>
                <a:lnTo>
                  <a:pt x="48434" y="280987"/>
                </a:lnTo>
                <a:lnTo>
                  <a:pt x="81900" y="306719"/>
                </a:lnTo>
                <a:lnTo>
                  <a:pt x="121399" y="323306"/>
                </a:lnTo>
                <a:lnTo>
                  <a:pt x="165353" y="329183"/>
                </a:lnTo>
                <a:lnTo>
                  <a:pt x="209308" y="323306"/>
                </a:lnTo>
                <a:lnTo>
                  <a:pt x="248807" y="306719"/>
                </a:lnTo>
                <a:lnTo>
                  <a:pt x="282273" y="280987"/>
                </a:lnTo>
                <a:lnTo>
                  <a:pt x="308130" y="247678"/>
                </a:lnTo>
                <a:lnTo>
                  <a:pt x="324800" y="208357"/>
                </a:lnTo>
                <a:lnTo>
                  <a:pt x="330707" y="164591"/>
                </a:lnTo>
                <a:lnTo>
                  <a:pt x="324800" y="120826"/>
                </a:lnTo>
                <a:lnTo>
                  <a:pt x="308130" y="81505"/>
                </a:lnTo>
                <a:lnTo>
                  <a:pt x="282273" y="48196"/>
                </a:lnTo>
                <a:lnTo>
                  <a:pt x="248807" y="22464"/>
                </a:lnTo>
                <a:lnTo>
                  <a:pt x="209308" y="5877"/>
                </a:lnTo>
                <a:lnTo>
                  <a:pt x="165353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5016500" y="775157"/>
            <a:ext cx="13843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4920996" y="1868423"/>
            <a:ext cx="330835" cy="329565"/>
          </a:xfrm>
          <a:custGeom>
            <a:avLst/>
            <a:gdLst/>
            <a:ahLst/>
            <a:cxnLst/>
            <a:rect l="l" t="t" r="r" b="b"/>
            <a:pathLst>
              <a:path w="330835" h="329564">
                <a:moveTo>
                  <a:pt x="165353" y="0"/>
                </a:moveTo>
                <a:lnTo>
                  <a:pt x="121399" y="5877"/>
                </a:lnTo>
                <a:lnTo>
                  <a:pt x="81900" y="22464"/>
                </a:lnTo>
                <a:lnTo>
                  <a:pt x="48434" y="48196"/>
                </a:lnTo>
                <a:lnTo>
                  <a:pt x="22577" y="81505"/>
                </a:lnTo>
                <a:lnTo>
                  <a:pt x="5907" y="120826"/>
                </a:lnTo>
                <a:lnTo>
                  <a:pt x="0" y="164591"/>
                </a:lnTo>
                <a:lnTo>
                  <a:pt x="5907" y="208357"/>
                </a:lnTo>
                <a:lnTo>
                  <a:pt x="22577" y="247678"/>
                </a:lnTo>
                <a:lnTo>
                  <a:pt x="48434" y="280987"/>
                </a:lnTo>
                <a:lnTo>
                  <a:pt x="81900" y="306719"/>
                </a:lnTo>
                <a:lnTo>
                  <a:pt x="121399" y="323306"/>
                </a:lnTo>
                <a:lnTo>
                  <a:pt x="165353" y="329184"/>
                </a:lnTo>
                <a:lnTo>
                  <a:pt x="209308" y="323306"/>
                </a:lnTo>
                <a:lnTo>
                  <a:pt x="248807" y="306719"/>
                </a:lnTo>
                <a:lnTo>
                  <a:pt x="282273" y="280987"/>
                </a:lnTo>
                <a:lnTo>
                  <a:pt x="308130" y="247678"/>
                </a:lnTo>
                <a:lnTo>
                  <a:pt x="324800" y="208357"/>
                </a:lnTo>
                <a:lnTo>
                  <a:pt x="330707" y="164591"/>
                </a:lnTo>
                <a:lnTo>
                  <a:pt x="324800" y="120826"/>
                </a:lnTo>
                <a:lnTo>
                  <a:pt x="308130" y="81505"/>
                </a:lnTo>
                <a:lnTo>
                  <a:pt x="282273" y="48196"/>
                </a:lnTo>
                <a:lnTo>
                  <a:pt x="248807" y="22464"/>
                </a:lnTo>
                <a:lnTo>
                  <a:pt x="209308" y="5877"/>
                </a:lnTo>
                <a:lnTo>
                  <a:pt x="165353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5016500" y="1894154"/>
            <a:ext cx="13843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826756" y="3575430"/>
            <a:ext cx="2493645" cy="604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900">
                <a:solidFill>
                  <a:srgbClr val="3E4444"/>
                </a:solidFill>
                <a:latin typeface="Arial Narrow"/>
                <a:cs typeface="Arial Narrow"/>
              </a:rPr>
              <a:t>357</a:t>
            </a:r>
            <a:r>
              <a:rPr dirty="0" sz="19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900">
                <a:solidFill>
                  <a:srgbClr val="3E4444"/>
                </a:solidFill>
                <a:latin typeface="Arial Narrow"/>
                <a:cs typeface="Arial Narrow"/>
              </a:rPr>
              <a:t>phone</a:t>
            </a:r>
            <a:r>
              <a:rPr dirty="0" sz="19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900">
                <a:solidFill>
                  <a:srgbClr val="3E4444"/>
                </a:solidFill>
                <a:latin typeface="Arial Narrow"/>
                <a:cs typeface="Arial Narrow"/>
              </a:rPr>
              <a:t>interviews</a:t>
            </a:r>
            <a:r>
              <a:rPr dirty="0" sz="19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900" spc="-10">
                <a:solidFill>
                  <a:srgbClr val="3E4444"/>
                </a:solidFill>
                <a:latin typeface="Arial Narrow"/>
                <a:cs typeface="Arial Narrow"/>
              </a:rPr>
              <a:t>during </a:t>
            </a:r>
            <a:r>
              <a:rPr dirty="0" sz="1900">
                <a:solidFill>
                  <a:srgbClr val="3E4444"/>
                </a:solidFill>
                <a:latin typeface="Arial Narrow"/>
                <a:cs typeface="Arial Narrow"/>
              </a:rPr>
              <a:t>Summer</a:t>
            </a:r>
            <a:r>
              <a:rPr dirty="0" sz="1900" spc="-5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900" spc="-20">
                <a:solidFill>
                  <a:srgbClr val="3E4444"/>
                </a:solidFill>
                <a:latin typeface="Arial Narrow"/>
                <a:cs typeface="Arial Narrow"/>
              </a:rPr>
              <a:t>2023</a:t>
            </a:r>
            <a:endParaRPr sz="1900">
              <a:latin typeface="Arial Narrow"/>
              <a:cs typeface="Arial Narrow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826756" y="4535804"/>
            <a:ext cx="3409950" cy="1275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900">
                <a:solidFill>
                  <a:srgbClr val="3E4444"/>
                </a:solidFill>
                <a:latin typeface="Arial Narrow"/>
                <a:cs typeface="Arial Narrow"/>
              </a:rPr>
              <a:t>Nationwide</a:t>
            </a:r>
            <a:r>
              <a:rPr dirty="0" sz="19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900">
                <a:solidFill>
                  <a:srgbClr val="3E4444"/>
                </a:solidFill>
                <a:latin typeface="Arial Narrow"/>
                <a:cs typeface="Arial Narrow"/>
              </a:rPr>
              <a:t>sample</a:t>
            </a:r>
            <a:r>
              <a:rPr dirty="0" sz="1900" spc="-3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900">
                <a:solidFill>
                  <a:srgbClr val="3E4444"/>
                </a:solidFill>
                <a:latin typeface="Arial Narrow"/>
                <a:cs typeface="Arial Narrow"/>
              </a:rPr>
              <a:t>of</a:t>
            </a:r>
            <a:r>
              <a:rPr dirty="0" sz="1900" spc="-1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900" spc="-10">
                <a:solidFill>
                  <a:srgbClr val="3E4444"/>
                </a:solidFill>
                <a:latin typeface="Arial Narrow"/>
                <a:cs typeface="Arial Narrow"/>
              </a:rPr>
              <a:t>decision-makers </a:t>
            </a:r>
            <a:r>
              <a:rPr dirty="0" sz="1900">
                <a:solidFill>
                  <a:srgbClr val="3E4444"/>
                </a:solidFill>
                <a:latin typeface="Arial Narrow"/>
                <a:cs typeface="Arial Narrow"/>
              </a:rPr>
              <a:t>on</a:t>
            </a:r>
            <a:r>
              <a:rPr dirty="0" sz="1900" spc="-3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900">
                <a:solidFill>
                  <a:srgbClr val="3E4444"/>
                </a:solidFill>
                <a:latin typeface="Arial Narrow"/>
                <a:cs typeface="Arial Narrow"/>
              </a:rPr>
              <a:t>operations</a:t>
            </a:r>
            <a:r>
              <a:rPr dirty="0" sz="19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900">
                <a:solidFill>
                  <a:srgbClr val="3E4444"/>
                </a:solidFill>
                <a:latin typeface="Arial Narrow"/>
                <a:cs typeface="Arial Narrow"/>
              </a:rPr>
              <a:t>of</a:t>
            </a:r>
            <a:r>
              <a:rPr dirty="0" sz="1900" spc="-2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900">
                <a:solidFill>
                  <a:srgbClr val="3E4444"/>
                </a:solidFill>
                <a:latin typeface="Arial Narrow"/>
                <a:cs typeface="Arial Narrow"/>
              </a:rPr>
              <a:t>$100K+</a:t>
            </a:r>
            <a:r>
              <a:rPr dirty="0" sz="1900" spc="-25">
                <a:solidFill>
                  <a:srgbClr val="3E4444"/>
                </a:solidFill>
                <a:latin typeface="Arial Narrow"/>
                <a:cs typeface="Arial Narrow"/>
              </a:rPr>
              <a:t> GFI</a:t>
            </a:r>
            <a:endParaRPr sz="19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819"/>
              </a:spcBef>
            </a:pPr>
            <a:endParaRPr sz="19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1900">
                <a:solidFill>
                  <a:srgbClr val="3E4444"/>
                </a:solidFill>
                <a:latin typeface="Arial Narrow"/>
                <a:cs typeface="Arial Narrow"/>
              </a:rPr>
              <a:t>Regularly</a:t>
            </a:r>
            <a:r>
              <a:rPr dirty="0" sz="1900" spc="-5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900">
                <a:solidFill>
                  <a:srgbClr val="3E4444"/>
                </a:solidFill>
                <a:latin typeface="Arial Narrow"/>
                <a:cs typeface="Arial Narrow"/>
              </a:rPr>
              <a:t>consume</a:t>
            </a:r>
            <a:r>
              <a:rPr dirty="0" sz="19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900">
                <a:solidFill>
                  <a:srgbClr val="3E4444"/>
                </a:solidFill>
                <a:latin typeface="Arial Narrow"/>
                <a:cs typeface="Arial Narrow"/>
              </a:rPr>
              <a:t>ag</a:t>
            </a:r>
            <a:r>
              <a:rPr dirty="0" sz="19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900">
                <a:solidFill>
                  <a:srgbClr val="3E4444"/>
                </a:solidFill>
                <a:latin typeface="Arial Narrow"/>
                <a:cs typeface="Arial Narrow"/>
              </a:rPr>
              <a:t>radio</a:t>
            </a:r>
            <a:r>
              <a:rPr dirty="0" sz="1900" spc="-4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900" spc="-10">
                <a:solidFill>
                  <a:srgbClr val="3E4444"/>
                </a:solidFill>
                <a:latin typeface="Arial Narrow"/>
                <a:cs typeface="Arial Narrow"/>
              </a:rPr>
              <a:t>content</a:t>
            </a:r>
            <a:endParaRPr sz="1900">
              <a:latin typeface="Arial Narrow"/>
              <a:cs typeface="Arial Narrow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813053" y="1307972"/>
            <a:ext cx="6884670" cy="4486275"/>
            <a:chOff x="813053" y="1307972"/>
            <a:chExt cx="6884670" cy="4486275"/>
          </a:xfrm>
        </p:grpSpPr>
        <p:sp>
          <p:nvSpPr>
            <p:cNvPr id="17" name="object 17" descr=""/>
            <p:cNvSpPr/>
            <p:nvPr/>
          </p:nvSpPr>
          <p:spPr>
            <a:xfrm>
              <a:off x="7575041" y="3870197"/>
              <a:ext cx="0" cy="1678305"/>
            </a:xfrm>
            <a:custGeom>
              <a:avLst/>
              <a:gdLst/>
              <a:ahLst/>
              <a:cxnLst/>
              <a:rect l="l" t="t" r="r" b="b"/>
              <a:pathLst>
                <a:path w="0" h="1678304">
                  <a:moveTo>
                    <a:pt x="0" y="1677924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B8C2C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50835" y="3621024"/>
              <a:ext cx="246888" cy="248412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43215" y="4575047"/>
              <a:ext cx="246887" cy="24688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50835" y="5547359"/>
              <a:ext cx="246888" cy="246887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813053" y="1317497"/>
              <a:ext cx="4302125" cy="3291840"/>
            </a:xfrm>
            <a:custGeom>
              <a:avLst/>
              <a:gdLst/>
              <a:ahLst/>
              <a:cxnLst/>
              <a:rect l="l" t="t" r="r" b="b"/>
              <a:pathLst>
                <a:path w="4302125" h="3291840">
                  <a:moveTo>
                    <a:pt x="0" y="0"/>
                  </a:moveTo>
                  <a:lnTo>
                    <a:pt x="492125" y="0"/>
                  </a:lnTo>
                </a:path>
                <a:path w="4302125" h="3291840">
                  <a:moveTo>
                    <a:pt x="3810000" y="3291840"/>
                  </a:moveTo>
                  <a:lnTo>
                    <a:pt x="4302125" y="3291840"/>
                  </a:lnTo>
                </a:path>
              </a:pathLst>
            </a:custGeom>
            <a:ln w="19050">
              <a:solidFill>
                <a:srgbClr val="6AAA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5356605" y="707847"/>
            <a:ext cx="521081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1F1F1"/>
                </a:solidFill>
                <a:latin typeface="Arial Narrow"/>
                <a:cs typeface="Arial Narrow"/>
              </a:rPr>
              <a:t>Examine</a:t>
            </a:r>
            <a:r>
              <a:rPr dirty="0" sz="24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F1F1F1"/>
                </a:solidFill>
                <a:latin typeface="Arial Narrow"/>
                <a:cs typeface="Arial Narrow"/>
              </a:rPr>
              <a:t>the</a:t>
            </a:r>
            <a:r>
              <a:rPr dirty="0" sz="2400" spc="-6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F1F1F1"/>
                </a:solidFill>
                <a:latin typeface="Arial Narrow"/>
                <a:cs typeface="Arial Narrow"/>
              </a:rPr>
              <a:t>habits</a:t>
            </a:r>
            <a:r>
              <a:rPr dirty="0" sz="24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24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F1F1F1"/>
                </a:solidFill>
                <a:latin typeface="Arial Narrow"/>
                <a:cs typeface="Arial Narrow"/>
              </a:rPr>
              <a:t>practices</a:t>
            </a:r>
            <a:r>
              <a:rPr dirty="0" sz="24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F1F1F1"/>
                </a:solidFill>
                <a:latin typeface="Arial Narrow"/>
                <a:cs typeface="Arial Narrow"/>
              </a:rPr>
              <a:t>of</a:t>
            </a:r>
            <a:r>
              <a:rPr dirty="0" sz="2400" spc="-6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F1F1F1"/>
                </a:solidFill>
                <a:latin typeface="Arial Narrow"/>
                <a:cs typeface="Arial Narrow"/>
              </a:rPr>
              <a:t>those</a:t>
            </a:r>
            <a:r>
              <a:rPr dirty="0" sz="24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spc="-25">
                <a:solidFill>
                  <a:srgbClr val="F1F1F1"/>
                </a:solidFill>
                <a:latin typeface="Arial Narrow"/>
                <a:cs typeface="Arial Narrow"/>
              </a:rPr>
              <a:t>who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>
                <a:solidFill>
                  <a:srgbClr val="F1F1F1"/>
                </a:solidFill>
                <a:latin typeface="Arial Narrow"/>
                <a:cs typeface="Arial Narrow"/>
              </a:rPr>
              <a:t>consume</a:t>
            </a:r>
            <a:r>
              <a:rPr dirty="0" sz="24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F1F1F1"/>
                </a:solidFill>
                <a:latin typeface="Arial Narrow"/>
                <a:cs typeface="Arial Narrow"/>
              </a:rPr>
              <a:t>ag</a:t>
            </a:r>
            <a:r>
              <a:rPr dirty="0" sz="2400" spc="-6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r>
              <a:rPr dirty="0" sz="2400" spc="-6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spc="-10">
                <a:solidFill>
                  <a:srgbClr val="F1F1F1"/>
                </a:solidFill>
                <a:latin typeface="Arial Narrow"/>
                <a:cs typeface="Arial Narrow"/>
              </a:rPr>
              <a:t>programming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5356605" y="1820926"/>
            <a:ext cx="56495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1F1F1"/>
                </a:solidFill>
                <a:latin typeface="Arial Narrow"/>
                <a:cs typeface="Arial Narrow"/>
              </a:rPr>
              <a:t>Inform</a:t>
            </a:r>
            <a:r>
              <a:rPr dirty="0" sz="2400" spc="-6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F1F1F1"/>
                </a:solidFill>
                <a:latin typeface="Arial Narrow"/>
                <a:cs typeface="Arial Narrow"/>
              </a:rPr>
              <a:t>future</a:t>
            </a:r>
            <a:r>
              <a:rPr dirty="0" sz="24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F1F1F1"/>
                </a:solidFill>
                <a:latin typeface="Arial Narrow"/>
                <a:cs typeface="Arial Narrow"/>
              </a:rPr>
              <a:t>strategies</a:t>
            </a:r>
            <a:r>
              <a:rPr dirty="0" sz="24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F1F1F1"/>
                </a:solidFill>
                <a:latin typeface="Arial Narrow"/>
                <a:cs typeface="Arial Narrow"/>
              </a:rPr>
              <a:t>for</a:t>
            </a:r>
            <a:r>
              <a:rPr dirty="0" sz="2400" spc="-6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F1F1F1"/>
                </a:solidFill>
                <a:latin typeface="Arial Narrow"/>
                <a:cs typeface="Arial Narrow"/>
              </a:rPr>
              <a:t>sales</a:t>
            </a:r>
            <a:r>
              <a:rPr dirty="0" sz="24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24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spc="-10">
                <a:solidFill>
                  <a:srgbClr val="F1F1F1"/>
                </a:solidFill>
                <a:latin typeface="Arial Narrow"/>
                <a:cs typeface="Arial Narrow"/>
              </a:rPr>
              <a:t>programming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4580635" y="3526612"/>
            <a:ext cx="2062480" cy="10102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879"/>
              </a:lnSpc>
              <a:spcBef>
                <a:spcPts val="95"/>
              </a:spcBef>
            </a:pPr>
            <a:r>
              <a:rPr dirty="0" sz="3400" spc="204" b="1">
                <a:solidFill>
                  <a:srgbClr val="3E4444"/>
                </a:solidFill>
                <a:latin typeface="Arial Narrow"/>
                <a:cs typeface="Arial Narrow"/>
              </a:rPr>
              <a:t>STUDY</a:t>
            </a:r>
            <a:endParaRPr sz="3400">
              <a:latin typeface="Arial Narrow"/>
              <a:cs typeface="Arial Narrow"/>
            </a:endParaRPr>
          </a:p>
          <a:p>
            <a:pPr marL="12700">
              <a:lnSpc>
                <a:spcPts val="3879"/>
              </a:lnSpc>
            </a:pPr>
            <a:r>
              <a:rPr dirty="0" sz="3400" spc="200" b="1">
                <a:solidFill>
                  <a:srgbClr val="3E4444"/>
                </a:solidFill>
                <a:latin typeface="Arial Narrow"/>
                <a:cs typeface="Arial Narrow"/>
              </a:rPr>
              <a:t>SUMMARY</a:t>
            </a:r>
            <a:endParaRPr sz="3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839450" y="6562445"/>
            <a:ext cx="11455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3935" algn="l"/>
              </a:tabLst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r>
              <a:rPr dirty="0" sz="1100" b="1" i="1">
                <a:solidFill>
                  <a:srgbClr val="A6A6A6"/>
                </a:solidFill>
                <a:latin typeface="Arial Narrow"/>
                <a:cs typeface="Arial Narrow"/>
              </a:rPr>
              <a:t>	</a:t>
            </a:r>
            <a:r>
              <a:rPr dirty="0" sz="1100" spc="-25" i="1">
                <a:solidFill>
                  <a:srgbClr val="A6A6A6"/>
                </a:solidFill>
                <a:latin typeface="Arial Narrow"/>
                <a:cs typeface="Arial Narrow"/>
              </a:rPr>
              <a:t>20</a:t>
            </a:r>
            <a:endParaRPr sz="1100">
              <a:latin typeface="Arial Narrow"/>
              <a:cs typeface="Arial Narrow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716" y="6439187"/>
            <a:ext cx="279314" cy="276789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1943100" y="0"/>
            <a:ext cx="9804400" cy="6085840"/>
            <a:chOff x="1943100" y="0"/>
            <a:chExt cx="9804400" cy="6085840"/>
          </a:xfrm>
        </p:grpSpPr>
        <p:sp>
          <p:nvSpPr>
            <p:cNvPr id="5" name="object 5" descr=""/>
            <p:cNvSpPr/>
            <p:nvPr/>
          </p:nvSpPr>
          <p:spPr>
            <a:xfrm>
              <a:off x="1943100" y="0"/>
              <a:ext cx="9804400" cy="6085840"/>
            </a:xfrm>
            <a:custGeom>
              <a:avLst/>
              <a:gdLst/>
              <a:ahLst/>
              <a:cxnLst/>
              <a:rect l="l" t="t" r="r" b="b"/>
              <a:pathLst>
                <a:path w="9804400" h="6085840">
                  <a:moveTo>
                    <a:pt x="9803892" y="0"/>
                  </a:moveTo>
                  <a:lnTo>
                    <a:pt x="0" y="0"/>
                  </a:lnTo>
                  <a:lnTo>
                    <a:pt x="0" y="6085332"/>
                  </a:lnTo>
                  <a:lnTo>
                    <a:pt x="9803892" y="6085332"/>
                  </a:lnTo>
                  <a:lnTo>
                    <a:pt x="9803892" y="0"/>
                  </a:lnTo>
                  <a:close/>
                </a:path>
              </a:pathLst>
            </a:custGeom>
            <a:solidFill>
              <a:srgbClr val="BEBEBE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823716" y="3156204"/>
              <a:ext cx="2512060" cy="2438400"/>
            </a:xfrm>
            <a:custGeom>
              <a:avLst/>
              <a:gdLst/>
              <a:ahLst/>
              <a:cxnLst/>
              <a:rect l="l" t="t" r="r" b="b"/>
              <a:pathLst>
                <a:path w="2512060" h="2438400">
                  <a:moveTo>
                    <a:pt x="2318385" y="203200"/>
                  </a:moveTo>
                  <a:lnTo>
                    <a:pt x="193167" y="203200"/>
                  </a:lnTo>
                  <a:lnTo>
                    <a:pt x="148276" y="215900"/>
                  </a:lnTo>
                  <a:lnTo>
                    <a:pt x="107385" y="228600"/>
                  </a:lnTo>
                  <a:lnTo>
                    <a:pt x="71552" y="254000"/>
                  </a:lnTo>
                  <a:lnTo>
                    <a:pt x="41837" y="279400"/>
                  </a:lnTo>
                  <a:lnTo>
                    <a:pt x="19301" y="317500"/>
                  </a:lnTo>
                  <a:lnTo>
                    <a:pt x="5001" y="355600"/>
                  </a:lnTo>
                  <a:lnTo>
                    <a:pt x="0" y="406400"/>
                  </a:lnTo>
                  <a:lnTo>
                    <a:pt x="0" y="2235200"/>
                  </a:lnTo>
                  <a:lnTo>
                    <a:pt x="5001" y="2286000"/>
                  </a:lnTo>
                  <a:lnTo>
                    <a:pt x="19301" y="2336800"/>
                  </a:lnTo>
                  <a:lnTo>
                    <a:pt x="41837" y="2374900"/>
                  </a:lnTo>
                  <a:lnTo>
                    <a:pt x="71552" y="2400300"/>
                  </a:lnTo>
                  <a:lnTo>
                    <a:pt x="107385" y="2425700"/>
                  </a:lnTo>
                  <a:lnTo>
                    <a:pt x="148276" y="2438400"/>
                  </a:lnTo>
                  <a:lnTo>
                    <a:pt x="2363275" y="2438400"/>
                  </a:lnTo>
                  <a:lnTo>
                    <a:pt x="2404166" y="2425700"/>
                  </a:lnTo>
                  <a:lnTo>
                    <a:pt x="2439999" y="2400300"/>
                  </a:lnTo>
                  <a:lnTo>
                    <a:pt x="2469714" y="2374900"/>
                  </a:lnTo>
                  <a:lnTo>
                    <a:pt x="2492250" y="2336800"/>
                  </a:lnTo>
                  <a:lnTo>
                    <a:pt x="157726" y="2336800"/>
                  </a:lnTo>
                  <a:lnTo>
                    <a:pt x="126809" y="2311400"/>
                  </a:lnTo>
                  <a:lnTo>
                    <a:pt x="104941" y="2273300"/>
                  </a:lnTo>
                  <a:lnTo>
                    <a:pt x="96647" y="2235200"/>
                  </a:lnTo>
                  <a:lnTo>
                    <a:pt x="96647" y="2209800"/>
                  </a:lnTo>
                  <a:lnTo>
                    <a:pt x="2511552" y="2209800"/>
                  </a:lnTo>
                  <a:lnTo>
                    <a:pt x="2511552" y="2133600"/>
                  </a:lnTo>
                  <a:lnTo>
                    <a:pt x="157726" y="2133600"/>
                  </a:lnTo>
                  <a:lnTo>
                    <a:pt x="126809" y="2108200"/>
                  </a:lnTo>
                  <a:lnTo>
                    <a:pt x="104941" y="2070100"/>
                  </a:lnTo>
                  <a:lnTo>
                    <a:pt x="96647" y="2032000"/>
                  </a:lnTo>
                  <a:lnTo>
                    <a:pt x="96647" y="609600"/>
                  </a:lnTo>
                  <a:lnTo>
                    <a:pt x="2511552" y="609600"/>
                  </a:lnTo>
                  <a:lnTo>
                    <a:pt x="2511552" y="508000"/>
                  </a:lnTo>
                  <a:lnTo>
                    <a:pt x="96647" y="508000"/>
                  </a:lnTo>
                  <a:lnTo>
                    <a:pt x="96647" y="406400"/>
                  </a:lnTo>
                  <a:lnTo>
                    <a:pt x="104941" y="368300"/>
                  </a:lnTo>
                  <a:lnTo>
                    <a:pt x="126809" y="342900"/>
                  </a:lnTo>
                  <a:lnTo>
                    <a:pt x="157726" y="317500"/>
                  </a:lnTo>
                  <a:lnTo>
                    <a:pt x="193167" y="304800"/>
                  </a:lnTo>
                  <a:lnTo>
                    <a:pt x="2484738" y="304800"/>
                  </a:lnTo>
                  <a:lnTo>
                    <a:pt x="2469714" y="279400"/>
                  </a:lnTo>
                  <a:lnTo>
                    <a:pt x="2439999" y="254000"/>
                  </a:lnTo>
                  <a:lnTo>
                    <a:pt x="2404166" y="228600"/>
                  </a:lnTo>
                  <a:lnTo>
                    <a:pt x="2363275" y="215900"/>
                  </a:lnTo>
                  <a:lnTo>
                    <a:pt x="2318385" y="203200"/>
                  </a:lnTo>
                  <a:close/>
                </a:path>
                <a:path w="2512060" h="2438400">
                  <a:moveTo>
                    <a:pt x="2511552" y="2209800"/>
                  </a:moveTo>
                  <a:lnTo>
                    <a:pt x="2414905" y="2209800"/>
                  </a:lnTo>
                  <a:lnTo>
                    <a:pt x="2414905" y="2235200"/>
                  </a:lnTo>
                  <a:lnTo>
                    <a:pt x="2406610" y="2273300"/>
                  </a:lnTo>
                  <a:lnTo>
                    <a:pt x="2384742" y="2311400"/>
                  </a:lnTo>
                  <a:lnTo>
                    <a:pt x="2353825" y="2336800"/>
                  </a:lnTo>
                  <a:lnTo>
                    <a:pt x="2492250" y="2336800"/>
                  </a:lnTo>
                  <a:lnTo>
                    <a:pt x="2506550" y="2286000"/>
                  </a:lnTo>
                  <a:lnTo>
                    <a:pt x="2511552" y="2235200"/>
                  </a:lnTo>
                  <a:lnTo>
                    <a:pt x="2511552" y="2209800"/>
                  </a:lnTo>
                  <a:close/>
                </a:path>
                <a:path w="2512060" h="2438400">
                  <a:moveTo>
                    <a:pt x="2414905" y="2209800"/>
                  </a:moveTo>
                  <a:lnTo>
                    <a:pt x="96647" y="2209800"/>
                  </a:lnTo>
                  <a:lnTo>
                    <a:pt x="116818" y="2222500"/>
                  </a:lnTo>
                  <a:lnTo>
                    <a:pt x="140382" y="2235200"/>
                  </a:lnTo>
                  <a:lnTo>
                    <a:pt x="2371169" y="2235200"/>
                  </a:lnTo>
                  <a:lnTo>
                    <a:pt x="2394733" y="2222500"/>
                  </a:lnTo>
                  <a:lnTo>
                    <a:pt x="2414905" y="2209800"/>
                  </a:lnTo>
                  <a:close/>
                </a:path>
                <a:path w="2512060" h="2438400">
                  <a:moveTo>
                    <a:pt x="2511552" y="609600"/>
                  </a:moveTo>
                  <a:lnTo>
                    <a:pt x="2414905" y="609600"/>
                  </a:lnTo>
                  <a:lnTo>
                    <a:pt x="2414905" y="2032000"/>
                  </a:lnTo>
                  <a:lnTo>
                    <a:pt x="2406610" y="2070100"/>
                  </a:lnTo>
                  <a:lnTo>
                    <a:pt x="2384742" y="2108200"/>
                  </a:lnTo>
                  <a:lnTo>
                    <a:pt x="2353825" y="2133600"/>
                  </a:lnTo>
                  <a:lnTo>
                    <a:pt x="2511552" y="2133600"/>
                  </a:lnTo>
                  <a:lnTo>
                    <a:pt x="2511552" y="609600"/>
                  </a:lnTo>
                  <a:close/>
                </a:path>
                <a:path w="2512060" h="2438400">
                  <a:moveTo>
                    <a:pt x="712470" y="1917700"/>
                  </a:moveTo>
                  <a:lnTo>
                    <a:pt x="350138" y="1917700"/>
                  </a:lnTo>
                  <a:lnTo>
                    <a:pt x="359187" y="1930400"/>
                  </a:lnTo>
                  <a:lnTo>
                    <a:pt x="703347" y="1930400"/>
                  </a:lnTo>
                  <a:lnTo>
                    <a:pt x="712470" y="1917700"/>
                  </a:lnTo>
                  <a:close/>
                </a:path>
                <a:path w="2512060" h="2438400">
                  <a:moveTo>
                    <a:pt x="1195451" y="1917700"/>
                  </a:moveTo>
                  <a:lnTo>
                    <a:pt x="833120" y="1917700"/>
                  </a:lnTo>
                  <a:lnTo>
                    <a:pt x="842170" y="1930400"/>
                  </a:lnTo>
                  <a:lnTo>
                    <a:pt x="1186382" y="1930400"/>
                  </a:lnTo>
                  <a:lnTo>
                    <a:pt x="1195451" y="1917700"/>
                  </a:lnTo>
                  <a:close/>
                </a:path>
                <a:path w="2512060" h="2438400">
                  <a:moveTo>
                    <a:pt x="1678432" y="1917700"/>
                  </a:moveTo>
                  <a:lnTo>
                    <a:pt x="1316101" y="1917700"/>
                  </a:lnTo>
                  <a:lnTo>
                    <a:pt x="1325169" y="1930400"/>
                  </a:lnTo>
                  <a:lnTo>
                    <a:pt x="1669381" y="1930400"/>
                  </a:lnTo>
                  <a:lnTo>
                    <a:pt x="1678432" y="1917700"/>
                  </a:lnTo>
                  <a:close/>
                </a:path>
                <a:path w="2512060" h="2438400">
                  <a:moveTo>
                    <a:pt x="724535" y="1676400"/>
                  </a:moveTo>
                  <a:lnTo>
                    <a:pt x="338074" y="1676400"/>
                  </a:lnTo>
                  <a:lnTo>
                    <a:pt x="338074" y="1879600"/>
                  </a:lnTo>
                  <a:lnTo>
                    <a:pt x="338262" y="1892300"/>
                  </a:lnTo>
                  <a:lnTo>
                    <a:pt x="339582" y="1905000"/>
                  </a:lnTo>
                  <a:lnTo>
                    <a:pt x="343163" y="1917700"/>
                  </a:lnTo>
                  <a:lnTo>
                    <a:pt x="719445" y="1917700"/>
                  </a:lnTo>
                  <a:lnTo>
                    <a:pt x="723026" y="1905000"/>
                  </a:lnTo>
                  <a:lnTo>
                    <a:pt x="724346" y="1892300"/>
                  </a:lnTo>
                  <a:lnTo>
                    <a:pt x="724535" y="1879600"/>
                  </a:lnTo>
                  <a:lnTo>
                    <a:pt x="724535" y="1828800"/>
                  </a:lnTo>
                  <a:lnTo>
                    <a:pt x="434721" y="1828800"/>
                  </a:lnTo>
                  <a:lnTo>
                    <a:pt x="434721" y="1727200"/>
                  </a:lnTo>
                  <a:lnTo>
                    <a:pt x="724535" y="1727200"/>
                  </a:lnTo>
                  <a:lnTo>
                    <a:pt x="724535" y="1676400"/>
                  </a:lnTo>
                  <a:close/>
                </a:path>
                <a:path w="2512060" h="2438400">
                  <a:moveTo>
                    <a:pt x="1207516" y="1676400"/>
                  </a:moveTo>
                  <a:lnTo>
                    <a:pt x="821055" y="1676400"/>
                  </a:lnTo>
                  <a:lnTo>
                    <a:pt x="821055" y="1879600"/>
                  </a:lnTo>
                  <a:lnTo>
                    <a:pt x="821243" y="1892300"/>
                  </a:lnTo>
                  <a:lnTo>
                    <a:pt x="822563" y="1905000"/>
                  </a:lnTo>
                  <a:lnTo>
                    <a:pt x="826144" y="1917700"/>
                  </a:lnTo>
                  <a:lnTo>
                    <a:pt x="1202426" y="1917700"/>
                  </a:lnTo>
                  <a:lnTo>
                    <a:pt x="1206007" y="1905000"/>
                  </a:lnTo>
                  <a:lnTo>
                    <a:pt x="1207327" y="1892300"/>
                  </a:lnTo>
                  <a:lnTo>
                    <a:pt x="1207516" y="1879600"/>
                  </a:lnTo>
                  <a:lnTo>
                    <a:pt x="1207516" y="1828800"/>
                  </a:lnTo>
                  <a:lnTo>
                    <a:pt x="917701" y="1828800"/>
                  </a:lnTo>
                  <a:lnTo>
                    <a:pt x="917701" y="1727200"/>
                  </a:lnTo>
                  <a:lnTo>
                    <a:pt x="1207516" y="1727200"/>
                  </a:lnTo>
                  <a:lnTo>
                    <a:pt x="1207516" y="1676400"/>
                  </a:lnTo>
                  <a:close/>
                </a:path>
                <a:path w="2512060" h="2438400">
                  <a:moveTo>
                    <a:pt x="1690497" y="1676400"/>
                  </a:moveTo>
                  <a:lnTo>
                    <a:pt x="1304036" y="1676400"/>
                  </a:lnTo>
                  <a:lnTo>
                    <a:pt x="1304036" y="1879600"/>
                  </a:lnTo>
                  <a:lnTo>
                    <a:pt x="1304224" y="1892300"/>
                  </a:lnTo>
                  <a:lnTo>
                    <a:pt x="1305544" y="1905000"/>
                  </a:lnTo>
                  <a:lnTo>
                    <a:pt x="1309125" y="1917700"/>
                  </a:lnTo>
                  <a:lnTo>
                    <a:pt x="1685407" y="1917700"/>
                  </a:lnTo>
                  <a:lnTo>
                    <a:pt x="1688988" y="1905000"/>
                  </a:lnTo>
                  <a:lnTo>
                    <a:pt x="1690308" y="1892300"/>
                  </a:lnTo>
                  <a:lnTo>
                    <a:pt x="1690497" y="1879600"/>
                  </a:lnTo>
                  <a:lnTo>
                    <a:pt x="1690497" y="1828800"/>
                  </a:lnTo>
                  <a:lnTo>
                    <a:pt x="1400683" y="1828800"/>
                  </a:lnTo>
                  <a:lnTo>
                    <a:pt x="1400683" y="1727200"/>
                  </a:lnTo>
                  <a:lnTo>
                    <a:pt x="1690497" y="1727200"/>
                  </a:lnTo>
                  <a:lnTo>
                    <a:pt x="1690497" y="1676400"/>
                  </a:lnTo>
                  <a:close/>
                </a:path>
                <a:path w="2512060" h="2438400">
                  <a:moveTo>
                    <a:pt x="724535" y="1727200"/>
                  </a:moveTo>
                  <a:lnTo>
                    <a:pt x="627888" y="1727200"/>
                  </a:lnTo>
                  <a:lnTo>
                    <a:pt x="627888" y="1828800"/>
                  </a:lnTo>
                  <a:lnTo>
                    <a:pt x="724535" y="1828800"/>
                  </a:lnTo>
                  <a:lnTo>
                    <a:pt x="724535" y="1727200"/>
                  </a:lnTo>
                  <a:close/>
                </a:path>
                <a:path w="2512060" h="2438400">
                  <a:moveTo>
                    <a:pt x="1207516" y="1727200"/>
                  </a:moveTo>
                  <a:lnTo>
                    <a:pt x="1110869" y="1727200"/>
                  </a:lnTo>
                  <a:lnTo>
                    <a:pt x="1110869" y="1828800"/>
                  </a:lnTo>
                  <a:lnTo>
                    <a:pt x="1207516" y="1828800"/>
                  </a:lnTo>
                  <a:lnTo>
                    <a:pt x="1207516" y="1727200"/>
                  </a:lnTo>
                  <a:close/>
                </a:path>
                <a:path w="2512060" h="2438400">
                  <a:moveTo>
                    <a:pt x="1690497" y="1727200"/>
                  </a:moveTo>
                  <a:lnTo>
                    <a:pt x="1593850" y="1727200"/>
                  </a:lnTo>
                  <a:lnTo>
                    <a:pt x="1593850" y="1828800"/>
                  </a:lnTo>
                  <a:lnTo>
                    <a:pt x="1690497" y="1828800"/>
                  </a:lnTo>
                  <a:lnTo>
                    <a:pt x="1690497" y="1727200"/>
                  </a:lnTo>
                  <a:close/>
                </a:path>
                <a:path w="2512060" h="2438400">
                  <a:moveTo>
                    <a:pt x="712470" y="1638300"/>
                  </a:moveTo>
                  <a:lnTo>
                    <a:pt x="350138" y="1638300"/>
                  </a:lnTo>
                  <a:lnTo>
                    <a:pt x="343163" y="1651000"/>
                  </a:lnTo>
                  <a:lnTo>
                    <a:pt x="339582" y="1663700"/>
                  </a:lnTo>
                  <a:lnTo>
                    <a:pt x="338262" y="1676400"/>
                  </a:lnTo>
                  <a:lnTo>
                    <a:pt x="724346" y="1676400"/>
                  </a:lnTo>
                  <a:lnTo>
                    <a:pt x="723026" y="1663700"/>
                  </a:lnTo>
                  <a:lnTo>
                    <a:pt x="719445" y="1651000"/>
                  </a:lnTo>
                  <a:lnTo>
                    <a:pt x="712470" y="1638300"/>
                  </a:lnTo>
                  <a:close/>
                </a:path>
                <a:path w="2512060" h="2438400">
                  <a:moveTo>
                    <a:pt x="1195451" y="1638300"/>
                  </a:moveTo>
                  <a:lnTo>
                    <a:pt x="833120" y="1638300"/>
                  </a:lnTo>
                  <a:lnTo>
                    <a:pt x="826144" y="1651000"/>
                  </a:lnTo>
                  <a:lnTo>
                    <a:pt x="822563" y="1663700"/>
                  </a:lnTo>
                  <a:lnTo>
                    <a:pt x="821243" y="1676400"/>
                  </a:lnTo>
                  <a:lnTo>
                    <a:pt x="1207327" y="1676400"/>
                  </a:lnTo>
                  <a:lnTo>
                    <a:pt x="1206007" y="1663700"/>
                  </a:lnTo>
                  <a:lnTo>
                    <a:pt x="1202426" y="1651000"/>
                  </a:lnTo>
                  <a:lnTo>
                    <a:pt x="1195451" y="1638300"/>
                  </a:lnTo>
                  <a:close/>
                </a:path>
                <a:path w="2512060" h="2438400">
                  <a:moveTo>
                    <a:pt x="1678432" y="1638300"/>
                  </a:moveTo>
                  <a:lnTo>
                    <a:pt x="1316101" y="1638300"/>
                  </a:lnTo>
                  <a:lnTo>
                    <a:pt x="1309125" y="1651000"/>
                  </a:lnTo>
                  <a:lnTo>
                    <a:pt x="1305544" y="1663700"/>
                  </a:lnTo>
                  <a:lnTo>
                    <a:pt x="1304224" y="1676400"/>
                  </a:lnTo>
                  <a:lnTo>
                    <a:pt x="1690308" y="1676400"/>
                  </a:lnTo>
                  <a:lnTo>
                    <a:pt x="1688988" y="1663700"/>
                  </a:lnTo>
                  <a:lnTo>
                    <a:pt x="1685407" y="1651000"/>
                  </a:lnTo>
                  <a:lnTo>
                    <a:pt x="1678432" y="1638300"/>
                  </a:lnTo>
                  <a:close/>
                </a:path>
                <a:path w="2512060" h="2438400">
                  <a:moveTo>
                    <a:pt x="685198" y="1625600"/>
                  </a:moveTo>
                  <a:lnTo>
                    <a:pt x="377285" y="1625600"/>
                  </a:lnTo>
                  <a:lnTo>
                    <a:pt x="368236" y="1638300"/>
                  </a:lnTo>
                  <a:lnTo>
                    <a:pt x="694261" y="1638300"/>
                  </a:lnTo>
                  <a:lnTo>
                    <a:pt x="685198" y="1625600"/>
                  </a:lnTo>
                  <a:close/>
                </a:path>
                <a:path w="2512060" h="2438400">
                  <a:moveTo>
                    <a:pt x="1168197" y="1625600"/>
                  </a:moveTo>
                  <a:lnTo>
                    <a:pt x="860319" y="1625600"/>
                  </a:lnTo>
                  <a:lnTo>
                    <a:pt x="851233" y="1638300"/>
                  </a:lnTo>
                  <a:lnTo>
                    <a:pt x="1177289" y="1638300"/>
                  </a:lnTo>
                  <a:lnTo>
                    <a:pt x="1168197" y="1625600"/>
                  </a:lnTo>
                  <a:close/>
                </a:path>
                <a:path w="2512060" h="2438400">
                  <a:moveTo>
                    <a:pt x="1651232" y="1625600"/>
                  </a:moveTo>
                  <a:lnTo>
                    <a:pt x="1343354" y="1625600"/>
                  </a:lnTo>
                  <a:lnTo>
                    <a:pt x="1334262" y="1638300"/>
                  </a:lnTo>
                  <a:lnTo>
                    <a:pt x="1660318" y="1638300"/>
                  </a:lnTo>
                  <a:lnTo>
                    <a:pt x="1651232" y="1625600"/>
                  </a:lnTo>
                  <a:close/>
                </a:path>
                <a:path w="2512060" h="2438400">
                  <a:moveTo>
                    <a:pt x="712470" y="1511300"/>
                  </a:moveTo>
                  <a:lnTo>
                    <a:pt x="350138" y="1511300"/>
                  </a:lnTo>
                  <a:lnTo>
                    <a:pt x="359187" y="1524000"/>
                  </a:lnTo>
                  <a:lnTo>
                    <a:pt x="703347" y="1524000"/>
                  </a:lnTo>
                  <a:lnTo>
                    <a:pt x="712470" y="1511300"/>
                  </a:lnTo>
                  <a:close/>
                </a:path>
                <a:path w="2512060" h="2438400">
                  <a:moveTo>
                    <a:pt x="1195451" y="1511300"/>
                  </a:moveTo>
                  <a:lnTo>
                    <a:pt x="833120" y="1511300"/>
                  </a:lnTo>
                  <a:lnTo>
                    <a:pt x="842170" y="1524000"/>
                  </a:lnTo>
                  <a:lnTo>
                    <a:pt x="1186382" y="1524000"/>
                  </a:lnTo>
                  <a:lnTo>
                    <a:pt x="1195451" y="1511300"/>
                  </a:lnTo>
                  <a:close/>
                </a:path>
                <a:path w="2512060" h="2438400">
                  <a:moveTo>
                    <a:pt x="1678432" y="1511300"/>
                  </a:moveTo>
                  <a:lnTo>
                    <a:pt x="1316101" y="1511300"/>
                  </a:lnTo>
                  <a:lnTo>
                    <a:pt x="1325169" y="1524000"/>
                  </a:lnTo>
                  <a:lnTo>
                    <a:pt x="1669381" y="1524000"/>
                  </a:lnTo>
                  <a:lnTo>
                    <a:pt x="1678432" y="1511300"/>
                  </a:lnTo>
                  <a:close/>
                </a:path>
                <a:path w="2512060" h="2438400">
                  <a:moveTo>
                    <a:pt x="2161413" y="1511300"/>
                  </a:moveTo>
                  <a:lnTo>
                    <a:pt x="1799082" y="1511300"/>
                  </a:lnTo>
                  <a:lnTo>
                    <a:pt x="1808204" y="1524000"/>
                  </a:lnTo>
                  <a:lnTo>
                    <a:pt x="2152364" y="1524000"/>
                  </a:lnTo>
                  <a:lnTo>
                    <a:pt x="2161413" y="1511300"/>
                  </a:lnTo>
                  <a:close/>
                </a:path>
                <a:path w="2512060" h="2438400">
                  <a:moveTo>
                    <a:pt x="724535" y="1270000"/>
                  </a:moveTo>
                  <a:lnTo>
                    <a:pt x="338074" y="1270000"/>
                  </a:lnTo>
                  <a:lnTo>
                    <a:pt x="338074" y="1473200"/>
                  </a:lnTo>
                  <a:lnTo>
                    <a:pt x="338262" y="1485900"/>
                  </a:lnTo>
                  <a:lnTo>
                    <a:pt x="339582" y="1498600"/>
                  </a:lnTo>
                  <a:lnTo>
                    <a:pt x="343163" y="1511300"/>
                  </a:lnTo>
                  <a:lnTo>
                    <a:pt x="719445" y="1511300"/>
                  </a:lnTo>
                  <a:lnTo>
                    <a:pt x="723026" y="1498600"/>
                  </a:lnTo>
                  <a:lnTo>
                    <a:pt x="724346" y="1485900"/>
                  </a:lnTo>
                  <a:lnTo>
                    <a:pt x="724535" y="1473200"/>
                  </a:lnTo>
                  <a:lnTo>
                    <a:pt x="724535" y="1422400"/>
                  </a:lnTo>
                  <a:lnTo>
                    <a:pt x="434721" y="1422400"/>
                  </a:lnTo>
                  <a:lnTo>
                    <a:pt x="434721" y="1320800"/>
                  </a:lnTo>
                  <a:lnTo>
                    <a:pt x="724535" y="1320800"/>
                  </a:lnTo>
                  <a:lnTo>
                    <a:pt x="724535" y="1270000"/>
                  </a:lnTo>
                  <a:close/>
                </a:path>
                <a:path w="2512060" h="2438400">
                  <a:moveTo>
                    <a:pt x="1207516" y="1270000"/>
                  </a:moveTo>
                  <a:lnTo>
                    <a:pt x="821055" y="1270000"/>
                  </a:lnTo>
                  <a:lnTo>
                    <a:pt x="821055" y="1473200"/>
                  </a:lnTo>
                  <a:lnTo>
                    <a:pt x="821243" y="1485900"/>
                  </a:lnTo>
                  <a:lnTo>
                    <a:pt x="822563" y="1498600"/>
                  </a:lnTo>
                  <a:lnTo>
                    <a:pt x="826144" y="1511300"/>
                  </a:lnTo>
                  <a:lnTo>
                    <a:pt x="1202426" y="1511300"/>
                  </a:lnTo>
                  <a:lnTo>
                    <a:pt x="1206007" y="1498600"/>
                  </a:lnTo>
                  <a:lnTo>
                    <a:pt x="1207327" y="1485900"/>
                  </a:lnTo>
                  <a:lnTo>
                    <a:pt x="1207516" y="1473200"/>
                  </a:lnTo>
                  <a:lnTo>
                    <a:pt x="1207516" y="1422400"/>
                  </a:lnTo>
                  <a:lnTo>
                    <a:pt x="917701" y="1422400"/>
                  </a:lnTo>
                  <a:lnTo>
                    <a:pt x="917701" y="1320800"/>
                  </a:lnTo>
                  <a:lnTo>
                    <a:pt x="1207516" y="1320800"/>
                  </a:lnTo>
                  <a:lnTo>
                    <a:pt x="1207516" y="1270000"/>
                  </a:lnTo>
                  <a:close/>
                </a:path>
                <a:path w="2512060" h="2438400">
                  <a:moveTo>
                    <a:pt x="1690497" y="1270000"/>
                  </a:moveTo>
                  <a:lnTo>
                    <a:pt x="1304036" y="1270000"/>
                  </a:lnTo>
                  <a:lnTo>
                    <a:pt x="1304036" y="1473200"/>
                  </a:lnTo>
                  <a:lnTo>
                    <a:pt x="1304224" y="1485900"/>
                  </a:lnTo>
                  <a:lnTo>
                    <a:pt x="1305544" y="1498600"/>
                  </a:lnTo>
                  <a:lnTo>
                    <a:pt x="1309125" y="1511300"/>
                  </a:lnTo>
                  <a:lnTo>
                    <a:pt x="1685407" y="1511300"/>
                  </a:lnTo>
                  <a:lnTo>
                    <a:pt x="1688988" y="1498600"/>
                  </a:lnTo>
                  <a:lnTo>
                    <a:pt x="1690308" y="1485900"/>
                  </a:lnTo>
                  <a:lnTo>
                    <a:pt x="1690497" y="1473200"/>
                  </a:lnTo>
                  <a:lnTo>
                    <a:pt x="1690497" y="1422400"/>
                  </a:lnTo>
                  <a:lnTo>
                    <a:pt x="1400683" y="1422400"/>
                  </a:lnTo>
                  <a:lnTo>
                    <a:pt x="1400683" y="1320800"/>
                  </a:lnTo>
                  <a:lnTo>
                    <a:pt x="1690497" y="1320800"/>
                  </a:lnTo>
                  <a:lnTo>
                    <a:pt x="1690497" y="1270000"/>
                  </a:lnTo>
                  <a:close/>
                </a:path>
                <a:path w="2512060" h="2438400">
                  <a:moveTo>
                    <a:pt x="2173478" y="1270000"/>
                  </a:moveTo>
                  <a:lnTo>
                    <a:pt x="1787017" y="1270000"/>
                  </a:lnTo>
                  <a:lnTo>
                    <a:pt x="1787017" y="1473200"/>
                  </a:lnTo>
                  <a:lnTo>
                    <a:pt x="1787205" y="1485900"/>
                  </a:lnTo>
                  <a:lnTo>
                    <a:pt x="1788525" y="1498600"/>
                  </a:lnTo>
                  <a:lnTo>
                    <a:pt x="1792106" y="1511300"/>
                  </a:lnTo>
                  <a:lnTo>
                    <a:pt x="2168388" y="1511300"/>
                  </a:lnTo>
                  <a:lnTo>
                    <a:pt x="2171969" y="1498600"/>
                  </a:lnTo>
                  <a:lnTo>
                    <a:pt x="2173289" y="1485900"/>
                  </a:lnTo>
                  <a:lnTo>
                    <a:pt x="2173478" y="1473200"/>
                  </a:lnTo>
                  <a:lnTo>
                    <a:pt x="2173478" y="1422400"/>
                  </a:lnTo>
                  <a:lnTo>
                    <a:pt x="1883664" y="1422400"/>
                  </a:lnTo>
                  <a:lnTo>
                    <a:pt x="1883664" y="1320800"/>
                  </a:lnTo>
                  <a:lnTo>
                    <a:pt x="2173478" y="1320800"/>
                  </a:lnTo>
                  <a:lnTo>
                    <a:pt x="2173478" y="1270000"/>
                  </a:lnTo>
                  <a:close/>
                </a:path>
                <a:path w="2512060" h="2438400">
                  <a:moveTo>
                    <a:pt x="724535" y="1320800"/>
                  </a:moveTo>
                  <a:lnTo>
                    <a:pt x="627888" y="1320800"/>
                  </a:lnTo>
                  <a:lnTo>
                    <a:pt x="627888" y="1422400"/>
                  </a:lnTo>
                  <a:lnTo>
                    <a:pt x="724535" y="1422400"/>
                  </a:lnTo>
                  <a:lnTo>
                    <a:pt x="724535" y="1320800"/>
                  </a:lnTo>
                  <a:close/>
                </a:path>
                <a:path w="2512060" h="2438400">
                  <a:moveTo>
                    <a:pt x="1207516" y="1320800"/>
                  </a:moveTo>
                  <a:lnTo>
                    <a:pt x="1110869" y="1320800"/>
                  </a:lnTo>
                  <a:lnTo>
                    <a:pt x="1110869" y="1422400"/>
                  </a:lnTo>
                  <a:lnTo>
                    <a:pt x="1207516" y="1422400"/>
                  </a:lnTo>
                  <a:lnTo>
                    <a:pt x="1207516" y="1320800"/>
                  </a:lnTo>
                  <a:close/>
                </a:path>
                <a:path w="2512060" h="2438400">
                  <a:moveTo>
                    <a:pt x="1690497" y="1320800"/>
                  </a:moveTo>
                  <a:lnTo>
                    <a:pt x="1593850" y="1320800"/>
                  </a:lnTo>
                  <a:lnTo>
                    <a:pt x="1593850" y="1422400"/>
                  </a:lnTo>
                  <a:lnTo>
                    <a:pt x="1690497" y="1422400"/>
                  </a:lnTo>
                  <a:lnTo>
                    <a:pt x="1690497" y="1320800"/>
                  </a:lnTo>
                  <a:close/>
                </a:path>
                <a:path w="2512060" h="2438400">
                  <a:moveTo>
                    <a:pt x="2173478" y="1320800"/>
                  </a:moveTo>
                  <a:lnTo>
                    <a:pt x="2076831" y="1320800"/>
                  </a:lnTo>
                  <a:lnTo>
                    <a:pt x="2076831" y="1422400"/>
                  </a:lnTo>
                  <a:lnTo>
                    <a:pt x="2173478" y="1422400"/>
                  </a:lnTo>
                  <a:lnTo>
                    <a:pt x="2173478" y="1320800"/>
                  </a:lnTo>
                  <a:close/>
                </a:path>
                <a:path w="2512060" h="2438400">
                  <a:moveTo>
                    <a:pt x="712470" y="1231900"/>
                  </a:moveTo>
                  <a:lnTo>
                    <a:pt x="350138" y="1231900"/>
                  </a:lnTo>
                  <a:lnTo>
                    <a:pt x="343163" y="1244600"/>
                  </a:lnTo>
                  <a:lnTo>
                    <a:pt x="339582" y="1257300"/>
                  </a:lnTo>
                  <a:lnTo>
                    <a:pt x="338262" y="1270000"/>
                  </a:lnTo>
                  <a:lnTo>
                    <a:pt x="724346" y="1270000"/>
                  </a:lnTo>
                  <a:lnTo>
                    <a:pt x="723026" y="1257300"/>
                  </a:lnTo>
                  <a:lnTo>
                    <a:pt x="719445" y="1244600"/>
                  </a:lnTo>
                  <a:lnTo>
                    <a:pt x="712470" y="1231900"/>
                  </a:lnTo>
                  <a:close/>
                </a:path>
                <a:path w="2512060" h="2438400">
                  <a:moveTo>
                    <a:pt x="1195451" y="1231900"/>
                  </a:moveTo>
                  <a:lnTo>
                    <a:pt x="833120" y="1231900"/>
                  </a:lnTo>
                  <a:lnTo>
                    <a:pt x="826144" y="1244600"/>
                  </a:lnTo>
                  <a:lnTo>
                    <a:pt x="822563" y="1257300"/>
                  </a:lnTo>
                  <a:lnTo>
                    <a:pt x="821243" y="1270000"/>
                  </a:lnTo>
                  <a:lnTo>
                    <a:pt x="1207327" y="1270000"/>
                  </a:lnTo>
                  <a:lnTo>
                    <a:pt x="1206007" y="1257300"/>
                  </a:lnTo>
                  <a:lnTo>
                    <a:pt x="1202426" y="1244600"/>
                  </a:lnTo>
                  <a:lnTo>
                    <a:pt x="1195451" y="1231900"/>
                  </a:lnTo>
                  <a:close/>
                </a:path>
                <a:path w="2512060" h="2438400">
                  <a:moveTo>
                    <a:pt x="1678432" y="1231900"/>
                  </a:moveTo>
                  <a:lnTo>
                    <a:pt x="1316101" y="1231900"/>
                  </a:lnTo>
                  <a:lnTo>
                    <a:pt x="1309125" y="1244600"/>
                  </a:lnTo>
                  <a:lnTo>
                    <a:pt x="1305544" y="1257300"/>
                  </a:lnTo>
                  <a:lnTo>
                    <a:pt x="1304224" y="1270000"/>
                  </a:lnTo>
                  <a:lnTo>
                    <a:pt x="1690308" y="1270000"/>
                  </a:lnTo>
                  <a:lnTo>
                    <a:pt x="1688988" y="1257300"/>
                  </a:lnTo>
                  <a:lnTo>
                    <a:pt x="1685407" y="1244600"/>
                  </a:lnTo>
                  <a:lnTo>
                    <a:pt x="1678432" y="1231900"/>
                  </a:lnTo>
                  <a:close/>
                </a:path>
                <a:path w="2512060" h="2438400">
                  <a:moveTo>
                    <a:pt x="2161413" y="1231900"/>
                  </a:moveTo>
                  <a:lnTo>
                    <a:pt x="1799082" y="1231900"/>
                  </a:lnTo>
                  <a:lnTo>
                    <a:pt x="1792106" y="1244600"/>
                  </a:lnTo>
                  <a:lnTo>
                    <a:pt x="1788525" y="1257300"/>
                  </a:lnTo>
                  <a:lnTo>
                    <a:pt x="1787205" y="1270000"/>
                  </a:lnTo>
                  <a:lnTo>
                    <a:pt x="2173289" y="1270000"/>
                  </a:lnTo>
                  <a:lnTo>
                    <a:pt x="2171969" y="1257300"/>
                  </a:lnTo>
                  <a:lnTo>
                    <a:pt x="2168388" y="1244600"/>
                  </a:lnTo>
                  <a:lnTo>
                    <a:pt x="2161413" y="1231900"/>
                  </a:lnTo>
                  <a:close/>
                </a:path>
                <a:path w="2512060" h="2438400">
                  <a:moveTo>
                    <a:pt x="694261" y="1219200"/>
                  </a:moveTo>
                  <a:lnTo>
                    <a:pt x="368236" y="1219200"/>
                  </a:lnTo>
                  <a:lnTo>
                    <a:pt x="359187" y="1231900"/>
                  </a:lnTo>
                  <a:lnTo>
                    <a:pt x="703347" y="1231900"/>
                  </a:lnTo>
                  <a:lnTo>
                    <a:pt x="694261" y="1219200"/>
                  </a:lnTo>
                  <a:close/>
                </a:path>
                <a:path w="2512060" h="2438400">
                  <a:moveTo>
                    <a:pt x="1177289" y="1219200"/>
                  </a:moveTo>
                  <a:lnTo>
                    <a:pt x="851233" y="1219200"/>
                  </a:lnTo>
                  <a:lnTo>
                    <a:pt x="842170" y="1231900"/>
                  </a:lnTo>
                  <a:lnTo>
                    <a:pt x="1186382" y="1231900"/>
                  </a:lnTo>
                  <a:lnTo>
                    <a:pt x="1177289" y="1219200"/>
                  </a:lnTo>
                  <a:close/>
                </a:path>
                <a:path w="2512060" h="2438400">
                  <a:moveTo>
                    <a:pt x="1660318" y="1219200"/>
                  </a:moveTo>
                  <a:lnTo>
                    <a:pt x="1334262" y="1219200"/>
                  </a:lnTo>
                  <a:lnTo>
                    <a:pt x="1325169" y="1231900"/>
                  </a:lnTo>
                  <a:lnTo>
                    <a:pt x="1669381" y="1231900"/>
                  </a:lnTo>
                  <a:lnTo>
                    <a:pt x="1660318" y="1219200"/>
                  </a:lnTo>
                  <a:close/>
                </a:path>
                <a:path w="2512060" h="2438400">
                  <a:moveTo>
                    <a:pt x="2143315" y="1219200"/>
                  </a:moveTo>
                  <a:lnTo>
                    <a:pt x="1817290" y="1219200"/>
                  </a:lnTo>
                  <a:lnTo>
                    <a:pt x="1808204" y="1231900"/>
                  </a:lnTo>
                  <a:lnTo>
                    <a:pt x="2152364" y="1231900"/>
                  </a:lnTo>
                  <a:lnTo>
                    <a:pt x="2143315" y="1219200"/>
                  </a:lnTo>
                  <a:close/>
                </a:path>
                <a:path w="2512060" h="2438400">
                  <a:moveTo>
                    <a:pt x="712470" y="1104900"/>
                  </a:moveTo>
                  <a:lnTo>
                    <a:pt x="350138" y="1104900"/>
                  </a:lnTo>
                  <a:lnTo>
                    <a:pt x="359187" y="1117600"/>
                  </a:lnTo>
                  <a:lnTo>
                    <a:pt x="703347" y="1117600"/>
                  </a:lnTo>
                  <a:lnTo>
                    <a:pt x="712470" y="1104900"/>
                  </a:lnTo>
                  <a:close/>
                </a:path>
                <a:path w="2512060" h="2438400">
                  <a:moveTo>
                    <a:pt x="1195451" y="1104900"/>
                  </a:moveTo>
                  <a:lnTo>
                    <a:pt x="833120" y="1104900"/>
                  </a:lnTo>
                  <a:lnTo>
                    <a:pt x="842170" y="1117600"/>
                  </a:lnTo>
                  <a:lnTo>
                    <a:pt x="1186382" y="1117600"/>
                  </a:lnTo>
                  <a:lnTo>
                    <a:pt x="1195451" y="1104900"/>
                  </a:lnTo>
                  <a:close/>
                </a:path>
                <a:path w="2512060" h="2438400">
                  <a:moveTo>
                    <a:pt x="1678432" y="1104900"/>
                  </a:moveTo>
                  <a:lnTo>
                    <a:pt x="1316101" y="1104900"/>
                  </a:lnTo>
                  <a:lnTo>
                    <a:pt x="1325169" y="1117600"/>
                  </a:lnTo>
                  <a:lnTo>
                    <a:pt x="1669381" y="1117600"/>
                  </a:lnTo>
                  <a:lnTo>
                    <a:pt x="1678432" y="1104900"/>
                  </a:lnTo>
                  <a:close/>
                </a:path>
                <a:path w="2512060" h="2438400">
                  <a:moveTo>
                    <a:pt x="2161413" y="1104900"/>
                  </a:moveTo>
                  <a:lnTo>
                    <a:pt x="1799082" y="1104900"/>
                  </a:lnTo>
                  <a:lnTo>
                    <a:pt x="1808204" y="1117600"/>
                  </a:lnTo>
                  <a:lnTo>
                    <a:pt x="2152364" y="1117600"/>
                  </a:lnTo>
                  <a:lnTo>
                    <a:pt x="2161413" y="1104900"/>
                  </a:lnTo>
                  <a:close/>
                </a:path>
                <a:path w="2512060" h="2438400">
                  <a:moveTo>
                    <a:pt x="724535" y="863600"/>
                  </a:moveTo>
                  <a:lnTo>
                    <a:pt x="338074" y="863600"/>
                  </a:lnTo>
                  <a:lnTo>
                    <a:pt x="338074" y="1066800"/>
                  </a:lnTo>
                  <a:lnTo>
                    <a:pt x="338262" y="1079500"/>
                  </a:lnTo>
                  <a:lnTo>
                    <a:pt x="339582" y="1092200"/>
                  </a:lnTo>
                  <a:lnTo>
                    <a:pt x="343163" y="1104900"/>
                  </a:lnTo>
                  <a:lnTo>
                    <a:pt x="719445" y="1104900"/>
                  </a:lnTo>
                  <a:lnTo>
                    <a:pt x="723026" y="1092200"/>
                  </a:lnTo>
                  <a:lnTo>
                    <a:pt x="724346" y="1079500"/>
                  </a:lnTo>
                  <a:lnTo>
                    <a:pt x="724535" y="1066800"/>
                  </a:lnTo>
                  <a:lnTo>
                    <a:pt x="724535" y="1016000"/>
                  </a:lnTo>
                  <a:lnTo>
                    <a:pt x="434721" y="1016000"/>
                  </a:lnTo>
                  <a:lnTo>
                    <a:pt x="434721" y="914400"/>
                  </a:lnTo>
                  <a:lnTo>
                    <a:pt x="724535" y="914400"/>
                  </a:lnTo>
                  <a:lnTo>
                    <a:pt x="724535" y="863600"/>
                  </a:lnTo>
                  <a:close/>
                </a:path>
                <a:path w="2512060" h="2438400">
                  <a:moveTo>
                    <a:pt x="1207516" y="863600"/>
                  </a:moveTo>
                  <a:lnTo>
                    <a:pt x="821055" y="863600"/>
                  </a:lnTo>
                  <a:lnTo>
                    <a:pt x="821055" y="1066800"/>
                  </a:lnTo>
                  <a:lnTo>
                    <a:pt x="821243" y="1079500"/>
                  </a:lnTo>
                  <a:lnTo>
                    <a:pt x="822563" y="1092200"/>
                  </a:lnTo>
                  <a:lnTo>
                    <a:pt x="826144" y="1104900"/>
                  </a:lnTo>
                  <a:lnTo>
                    <a:pt x="1202426" y="1104900"/>
                  </a:lnTo>
                  <a:lnTo>
                    <a:pt x="1206007" y="1092200"/>
                  </a:lnTo>
                  <a:lnTo>
                    <a:pt x="1207327" y="1079500"/>
                  </a:lnTo>
                  <a:lnTo>
                    <a:pt x="1207516" y="1066800"/>
                  </a:lnTo>
                  <a:lnTo>
                    <a:pt x="1207516" y="1016000"/>
                  </a:lnTo>
                  <a:lnTo>
                    <a:pt x="917701" y="1016000"/>
                  </a:lnTo>
                  <a:lnTo>
                    <a:pt x="917701" y="914400"/>
                  </a:lnTo>
                  <a:lnTo>
                    <a:pt x="1207516" y="914400"/>
                  </a:lnTo>
                  <a:lnTo>
                    <a:pt x="1207516" y="863600"/>
                  </a:lnTo>
                  <a:close/>
                </a:path>
                <a:path w="2512060" h="2438400">
                  <a:moveTo>
                    <a:pt x="1690497" y="863600"/>
                  </a:moveTo>
                  <a:lnTo>
                    <a:pt x="1304036" y="863600"/>
                  </a:lnTo>
                  <a:lnTo>
                    <a:pt x="1304036" y="1066800"/>
                  </a:lnTo>
                  <a:lnTo>
                    <a:pt x="1304224" y="1079500"/>
                  </a:lnTo>
                  <a:lnTo>
                    <a:pt x="1305544" y="1092200"/>
                  </a:lnTo>
                  <a:lnTo>
                    <a:pt x="1309125" y="1104900"/>
                  </a:lnTo>
                  <a:lnTo>
                    <a:pt x="1685407" y="1104900"/>
                  </a:lnTo>
                  <a:lnTo>
                    <a:pt x="1688988" y="1092200"/>
                  </a:lnTo>
                  <a:lnTo>
                    <a:pt x="1690308" y="1079500"/>
                  </a:lnTo>
                  <a:lnTo>
                    <a:pt x="1690497" y="1066800"/>
                  </a:lnTo>
                  <a:lnTo>
                    <a:pt x="1690497" y="1016000"/>
                  </a:lnTo>
                  <a:lnTo>
                    <a:pt x="1400683" y="1016000"/>
                  </a:lnTo>
                  <a:lnTo>
                    <a:pt x="1400683" y="914400"/>
                  </a:lnTo>
                  <a:lnTo>
                    <a:pt x="1690497" y="914400"/>
                  </a:lnTo>
                  <a:lnTo>
                    <a:pt x="1690497" y="863600"/>
                  </a:lnTo>
                  <a:close/>
                </a:path>
                <a:path w="2512060" h="2438400">
                  <a:moveTo>
                    <a:pt x="2173478" y="863600"/>
                  </a:moveTo>
                  <a:lnTo>
                    <a:pt x="1787017" y="863600"/>
                  </a:lnTo>
                  <a:lnTo>
                    <a:pt x="1787017" y="1066800"/>
                  </a:lnTo>
                  <a:lnTo>
                    <a:pt x="1787205" y="1079500"/>
                  </a:lnTo>
                  <a:lnTo>
                    <a:pt x="1788525" y="1092200"/>
                  </a:lnTo>
                  <a:lnTo>
                    <a:pt x="1792106" y="1104900"/>
                  </a:lnTo>
                  <a:lnTo>
                    <a:pt x="2168388" y="1104900"/>
                  </a:lnTo>
                  <a:lnTo>
                    <a:pt x="2171969" y="1092200"/>
                  </a:lnTo>
                  <a:lnTo>
                    <a:pt x="2173289" y="1079500"/>
                  </a:lnTo>
                  <a:lnTo>
                    <a:pt x="2173478" y="1066800"/>
                  </a:lnTo>
                  <a:lnTo>
                    <a:pt x="2173478" y="1016000"/>
                  </a:lnTo>
                  <a:lnTo>
                    <a:pt x="1883664" y="1016000"/>
                  </a:lnTo>
                  <a:lnTo>
                    <a:pt x="1883664" y="914400"/>
                  </a:lnTo>
                  <a:lnTo>
                    <a:pt x="2173478" y="914400"/>
                  </a:lnTo>
                  <a:lnTo>
                    <a:pt x="2173478" y="863600"/>
                  </a:lnTo>
                  <a:close/>
                </a:path>
                <a:path w="2512060" h="2438400">
                  <a:moveTo>
                    <a:pt x="724535" y="914400"/>
                  </a:moveTo>
                  <a:lnTo>
                    <a:pt x="627888" y="914400"/>
                  </a:lnTo>
                  <a:lnTo>
                    <a:pt x="627888" y="1016000"/>
                  </a:lnTo>
                  <a:lnTo>
                    <a:pt x="724535" y="1016000"/>
                  </a:lnTo>
                  <a:lnTo>
                    <a:pt x="724535" y="914400"/>
                  </a:lnTo>
                  <a:close/>
                </a:path>
                <a:path w="2512060" h="2438400">
                  <a:moveTo>
                    <a:pt x="1207516" y="914400"/>
                  </a:moveTo>
                  <a:lnTo>
                    <a:pt x="1110869" y="914400"/>
                  </a:lnTo>
                  <a:lnTo>
                    <a:pt x="1110869" y="1016000"/>
                  </a:lnTo>
                  <a:lnTo>
                    <a:pt x="1207516" y="1016000"/>
                  </a:lnTo>
                  <a:lnTo>
                    <a:pt x="1207516" y="914400"/>
                  </a:lnTo>
                  <a:close/>
                </a:path>
                <a:path w="2512060" h="2438400">
                  <a:moveTo>
                    <a:pt x="1690497" y="914400"/>
                  </a:moveTo>
                  <a:lnTo>
                    <a:pt x="1593850" y="914400"/>
                  </a:lnTo>
                  <a:lnTo>
                    <a:pt x="1593850" y="1016000"/>
                  </a:lnTo>
                  <a:lnTo>
                    <a:pt x="1690497" y="1016000"/>
                  </a:lnTo>
                  <a:lnTo>
                    <a:pt x="1690497" y="914400"/>
                  </a:lnTo>
                  <a:close/>
                </a:path>
                <a:path w="2512060" h="2438400">
                  <a:moveTo>
                    <a:pt x="2173478" y="914400"/>
                  </a:moveTo>
                  <a:lnTo>
                    <a:pt x="2076831" y="914400"/>
                  </a:lnTo>
                  <a:lnTo>
                    <a:pt x="2076831" y="1016000"/>
                  </a:lnTo>
                  <a:lnTo>
                    <a:pt x="2173478" y="1016000"/>
                  </a:lnTo>
                  <a:lnTo>
                    <a:pt x="2173478" y="914400"/>
                  </a:lnTo>
                  <a:close/>
                </a:path>
                <a:path w="2512060" h="2438400">
                  <a:moveTo>
                    <a:pt x="712470" y="825500"/>
                  </a:moveTo>
                  <a:lnTo>
                    <a:pt x="350138" y="825500"/>
                  </a:lnTo>
                  <a:lnTo>
                    <a:pt x="343163" y="838200"/>
                  </a:lnTo>
                  <a:lnTo>
                    <a:pt x="339582" y="850900"/>
                  </a:lnTo>
                  <a:lnTo>
                    <a:pt x="338262" y="863600"/>
                  </a:lnTo>
                  <a:lnTo>
                    <a:pt x="724346" y="863600"/>
                  </a:lnTo>
                  <a:lnTo>
                    <a:pt x="723026" y="850900"/>
                  </a:lnTo>
                  <a:lnTo>
                    <a:pt x="719445" y="838200"/>
                  </a:lnTo>
                  <a:lnTo>
                    <a:pt x="712470" y="825500"/>
                  </a:lnTo>
                  <a:close/>
                </a:path>
                <a:path w="2512060" h="2438400">
                  <a:moveTo>
                    <a:pt x="1195451" y="825500"/>
                  </a:moveTo>
                  <a:lnTo>
                    <a:pt x="833120" y="825500"/>
                  </a:lnTo>
                  <a:lnTo>
                    <a:pt x="826144" y="838200"/>
                  </a:lnTo>
                  <a:lnTo>
                    <a:pt x="822563" y="850900"/>
                  </a:lnTo>
                  <a:lnTo>
                    <a:pt x="821243" y="863600"/>
                  </a:lnTo>
                  <a:lnTo>
                    <a:pt x="1207327" y="863600"/>
                  </a:lnTo>
                  <a:lnTo>
                    <a:pt x="1206007" y="850900"/>
                  </a:lnTo>
                  <a:lnTo>
                    <a:pt x="1202426" y="838200"/>
                  </a:lnTo>
                  <a:lnTo>
                    <a:pt x="1195451" y="825500"/>
                  </a:lnTo>
                  <a:close/>
                </a:path>
                <a:path w="2512060" h="2438400">
                  <a:moveTo>
                    <a:pt x="1678432" y="825500"/>
                  </a:moveTo>
                  <a:lnTo>
                    <a:pt x="1316101" y="825500"/>
                  </a:lnTo>
                  <a:lnTo>
                    <a:pt x="1309125" y="838200"/>
                  </a:lnTo>
                  <a:lnTo>
                    <a:pt x="1305544" y="850900"/>
                  </a:lnTo>
                  <a:lnTo>
                    <a:pt x="1304224" y="863600"/>
                  </a:lnTo>
                  <a:lnTo>
                    <a:pt x="1690308" y="863600"/>
                  </a:lnTo>
                  <a:lnTo>
                    <a:pt x="1688988" y="850900"/>
                  </a:lnTo>
                  <a:lnTo>
                    <a:pt x="1685407" y="838200"/>
                  </a:lnTo>
                  <a:lnTo>
                    <a:pt x="1678432" y="825500"/>
                  </a:lnTo>
                  <a:close/>
                </a:path>
                <a:path w="2512060" h="2438400">
                  <a:moveTo>
                    <a:pt x="2161413" y="825500"/>
                  </a:moveTo>
                  <a:lnTo>
                    <a:pt x="1799082" y="825500"/>
                  </a:lnTo>
                  <a:lnTo>
                    <a:pt x="1792106" y="838200"/>
                  </a:lnTo>
                  <a:lnTo>
                    <a:pt x="1788525" y="850900"/>
                  </a:lnTo>
                  <a:lnTo>
                    <a:pt x="1787205" y="863600"/>
                  </a:lnTo>
                  <a:lnTo>
                    <a:pt x="2173289" y="863600"/>
                  </a:lnTo>
                  <a:lnTo>
                    <a:pt x="2171969" y="850900"/>
                  </a:lnTo>
                  <a:lnTo>
                    <a:pt x="2168388" y="838200"/>
                  </a:lnTo>
                  <a:lnTo>
                    <a:pt x="2161413" y="825500"/>
                  </a:lnTo>
                  <a:close/>
                </a:path>
                <a:path w="2512060" h="2438400">
                  <a:moveTo>
                    <a:pt x="694261" y="812800"/>
                  </a:moveTo>
                  <a:lnTo>
                    <a:pt x="368236" y="812800"/>
                  </a:lnTo>
                  <a:lnTo>
                    <a:pt x="359187" y="825500"/>
                  </a:lnTo>
                  <a:lnTo>
                    <a:pt x="703347" y="825500"/>
                  </a:lnTo>
                  <a:lnTo>
                    <a:pt x="694261" y="812800"/>
                  </a:lnTo>
                  <a:close/>
                </a:path>
                <a:path w="2512060" h="2438400">
                  <a:moveTo>
                    <a:pt x="1177289" y="812800"/>
                  </a:moveTo>
                  <a:lnTo>
                    <a:pt x="851233" y="812800"/>
                  </a:lnTo>
                  <a:lnTo>
                    <a:pt x="842170" y="825500"/>
                  </a:lnTo>
                  <a:lnTo>
                    <a:pt x="1186382" y="825500"/>
                  </a:lnTo>
                  <a:lnTo>
                    <a:pt x="1177289" y="812800"/>
                  </a:lnTo>
                  <a:close/>
                </a:path>
                <a:path w="2512060" h="2438400">
                  <a:moveTo>
                    <a:pt x="1660318" y="812800"/>
                  </a:moveTo>
                  <a:lnTo>
                    <a:pt x="1334262" y="812800"/>
                  </a:lnTo>
                  <a:lnTo>
                    <a:pt x="1325169" y="825500"/>
                  </a:lnTo>
                  <a:lnTo>
                    <a:pt x="1669381" y="825500"/>
                  </a:lnTo>
                  <a:lnTo>
                    <a:pt x="1660318" y="812800"/>
                  </a:lnTo>
                  <a:close/>
                </a:path>
                <a:path w="2512060" h="2438400">
                  <a:moveTo>
                    <a:pt x="2143315" y="812800"/>
                  </a:moveTo>
                  <a:lnTo>
                    <a:pt x="1817290" y="812800"/>
                  </a:lnTo>
                  <a:lnTo>
                    <a:pt x="1808204" y="825500"/>
                  </a:lnTo>
                  <a:lnTo>
                    <a:pt x="2152364" y="825500"/>
                  </a:lnTo>
                  <a:lnTo>
                    <a:pt x="2143315" y="812800"/>
                  </a:lnTo>
                  <a:close/>
                </a:path>
                <a:path w="2512060" h="2438400">
                  <a:moveTo>
                    <a:pt x="2484738" y="304800"/>
                  </a:moveTo>
                  <a:lnTo>
                    <a:pt x="2318385" y="304800"/>
                  </a:lnTo>
                  <a:lnTo>
                    <a:pt x="2353825" y="317500"/>
                  </a:lnTo>
                  <a:lnTo>
                    <a:pt x="2384742" y="342900"/>
                  </a:lnTo>
                  <a:lnTo>
                    <a:pt x="2406610" y="368300"/>
                  </a:lnTo>
                  <a:lnTo>
                    <a:pt x="2414905" y="406400"/>
                  </a:lnTo>
                  <a:lnTo>
                    <a:pt x="2414905" y="508000"/>
                  </a:lnTo>
                  <a:lnTo>
                    <a:pt x="2511552" y="508000"/>
                  </a:lnTo>
                  <a:lnTo>
                    <a:pt x="2511552" y="406400"/>
                  </a:lnTo>
                  <a:lnTo>
                    <a:pt x="2506550" y="355600"/>
                  </a:lnTo>
                  <a:lnTo>
                    <a:pt x="2492250" y="317500"/>
                  </a:lnTo>
                  <a:lnTo>
                    <a:pt x="2484738" y="304800"/>
                  </a:lnTo>
                  <a:close/>
                </a:path>
                <a:path w="2512060" h="2438400">
                  <a:moveTo>
                    <a:pt x="869442" y="304800"/>
                  </a:moveTo>
                  <a:lnTo>
                    <a:pt x="772795" y="304800"/>
                  </a:lnTo>
                  <a:lnTo>
                    <a:pt x="772795" y="406400"/>
                  </a:lnTo>
                  <a:lnTo>
                    <a:pt x="776942" y="431800"/>
                  </a:lnTo>
                  <a:lnTo>
                    <a:pt x="787876" y="444500"/>
                  </a:lnTo>
                  <a:lnTo>
                    <a:pt x="803334" y="457200"/>
                  </a:lnTo>
                  <a:lnTo>
                    <a:pt x="838795" y="457200"/>
                  </a:lnTo>
                  <a:lnTo>
                    <a:pt x="854297" y="444500"/>
                  </a:lnTo>
                  <a:lnTo>
                    <a:pt x="865274" y="431800"/>
                  </a:lnTo>
                  <a:lnTo>
                    <a:pt x="869442" y="406400"/>
                  </a:lnTo>
                  <a:lnTo>
                    <a:pt x="869442" y="304800"/>
                  </a:lnTo>
                  <a:close/>
                </a:path>
                <a:path w="2512060" h="2438400">
                  <a:moveTo>
                    <a:pt x="1738757" y="304800"/>
                  </a:moveTo>
                  <a:lnTo>
                    <a:pt x="1642110" y="304800"/>
                  </a:lnTo>
                  <a:lnTo>
                    <a:pt x="1642110" y="406400"/>
                  </a:lnTo>
                  <a:lnTo>
                    <a:pt x="1646277" y="431800"/>
                  </a:lnTo>
                  <a:lnTo>
                    <a:pt x="1657254" y="444500"/>
                  </a:lnTo>
                  <a:lnTo>
                    <a:pt x="1672756" y="457200"/>
                  </a:lnTo>
                  <a:lnTo>
                    <a:pt x="1708217" y="457200"/>
                  </a:lnTo>
                  <a:lnTo>
                    <a:pt x="1723675" y="444500"/>
                  </a:lnTo>
                  <a:lnTo>
                    <a:pt x="1734609" y="431800"/>
                  </a:lnTo>
                  <a:lnTo>
                    <a:pt x="1738757" y="406400"/>
                  </a:lnTo>
                  <a:lnTo>
                    <a:pt x="1738757" y="304800"/>
                  </a:lnTo>
                  <a:close/>
                </a:path>
                <a:path w="2512060" h="2438400">
                  <a:moveTo>
                    <a:pt x="838795" y="0"/>
                  </a:moveTo>
                  <a:lnTo>
                    <a:pt x="803334" y="0"/>
                  </a:lnTo>
                  <a:lnTo>
                    <a:pt x="787876" y="12700"/>
                  </a:lnTo>
                  <a:lnTo>
                    <a:pt x="776942" y="38100"/>
                  </a:lnTo>
                  <a:lnTo>
                    <a:pt x="772795" y="50800"/>
                  </a:lnTo>
                  <a:lnTo>
                    <a:pt x="772795" y="203200"/>
                  </a:lnTo>
                  <a:lnTo>
                    <a:pt x="869442" y="203200"/>
                  </a:lnTo>
                  <a:lnTo>
                    <a:pt x="869442" y="50800"/>
                  </a:lnTo>
                  <a:lnTo>
                    <a:pt x="865274" y="38100"/>
                  </a:lnTo>
                  <a:lnTo>
                    <a:pt x="854297" y="12700"/>
                  </a:lnTo>
                  <a:lnTo>
                    <a:pt x="838795" y="0"/>
                  </a:lnTo>
                  <a:close/>
                </a:path>
                <a:path w="2512060" h="2438400">
                  <a:moveTo>
                    <a:pt x="1708217" y="0"/>
                  </a:moveTo>
                  <a:lnTo>
                    <a:pt x="1672756" y="0"/>
                  </a:lnTo>
                  <a:lnTo>
                    <a:pt x="1657254" y="12700"/>
                  </a:lnTo>
                  <a:lnTo>
                    <a:pt x="1646277" y="38100"/>
                  </a:lnTo>
                  <a:lnTo>
                    <a:pt x="1642110" y="50800"/>
                  </a:lnTo>
                  <a:lnTo>
                    <a:pt x="1642110" y="203200"/>
                  </a:lnTo>
                  <a:lnTo>
                    <a:pt x="1738757" y="203200"/>
                  </a:lnTo>
                  <a:lnTo>
                    <a:pt x="1738757" y="50800"/>
                  </a:lnTo>
                  <a:lnTo>
                    <a:pt x="1734609" y="38100"/>
                  </a:lnTo>
                  <a:lnTo>
                    <a:pt x="1723675" y="12700"/>
                  </a:lnTo>
                  <a:lnTo>
                    <a:pt x="170821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633476" y="6479235"/>
            <a:ext cx="16383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to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AM/FM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radio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(n=317)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90">
                <a:solidFill>
                  <a:srgbClr val="56585C"/>
                </a:solidFill>
              </a:rPr>
              <a:t>On-</a:t>
            </a:r>
            <a:r>
              <a:rPr dirty="0" sz="3200" spc="50">
                <a:solidFill>
                  <a:srgbClr val="56585C"/>
                </a:solidFill>
              </a:rPr>
              <a:t>air</a:t>
            </a:r>
            <a:r>
              <a:rPr dirty="0" sz="3200" spc="210">
                <a:solidFill>
                  <a:srgbClr val="56585C"/>
                </a:solidFill>
              </a:rPr>
              <a:t> </a:t>
            </a:r>
            <a:r>
              <a:rPr dirty="0" sz="3200">
                <a:solidFill>
                  <a:srgbClr val="56585C"/>
                </a:solidFill>
              </a:rPr>
              <a:t>ag</a:t>
            </a:r>
            <a:r>
              <a:rPr dirty="0" sz="3200" spc="220">
                <a:solidFill>
                  <a:srgbClr val="56585C"/>
                </a:solidFill>
              </a:rPr>
              <a:t> </a:t>
            </a:r>
            <a:r>
              <a:rPr dirty="0" sz="3200" spc="65">
                <a:solidFill>
                  <a:srgbClr val="56585C"/>
                </a:solidFill>
              </a:rPr>
              <a:t>radio</a:t>
            </a:r>
            <a:r>
              <a:rPr dirty="0" sz="3200" spc="220">
                <a:solidFill>
                  <a:srgbClr val="56585C"/>
                </a:solidFill>
              </a:rPr>
              <a:t> </a:t>
            </a:r>
            <a:r>
              <a:rPr dirty="0" sz="3200">
                <a:solidFill>
                  <a:srgbClr val="56585C"/>
                </a:solidFill>
              </a:rPr>
              <a:t>is</a:t>
            </a:r>
            <a:r>
              <a:rPr dirty="0" sz="3200" spc="225">
                <a:solidFill>
                  <a:srgbClr val="56585C"/>
                </a:solidFill>
              </a:rPr>
              <a:t> </a:t>
            </a:r>
            <a:r>
              <a:rPr dirty="0" sz="3200">
                <a:solidFill>
                  <a:srgbClr val="56585C"/>
                </a:solidFill>
              </a:rPr>
              <a:t>a</a:t>
            </a:r>
            <a:r>
              <a:rPr dirty="0" sz="3200" spc="220">
                <a:solidFill>
                  <a:srgbClr val="56585C"/>
                </a:solidFill>
              </a:rPr>
              <a:t> </a:t>
            </a:r>
            <a:r>
              <a:rPr dirty="0" sz="3200" spc="65">
                <a:solidFill>
                  <a:srgbClr val="56585C"/>
                </a:solidFill>
              </a:rPr>
              <a:t>major</a:t>
            </a:r>
            <a:r>
              <a:rPr dirty="0" sz="3200" spc="215">
                <a:solidFill>
                  <a:srgbClr val="56585C"/>
                </a:solidFill>
              </a:rPr>
              <a:t> </a:t>
            </a:r>
            <a:r>
              <a:rPr dirty="0" sz="3200" spc="60">
                <a:solidFill>
                  <a:srgbClr val="56585C"/>
                </a:solidFill>
              </a:rPr>
              <a:t>part</a:t>
            </a:r>
            <a:r>
              <a:rPr dirty="0" sz="3200" spc="220">
                <a:solidFill>
                  <a:srgbClr val="56585C"/>
                </a:solidFill>
              </a:rPr>
              <a:t> </a:t>
            </a:r>
            <a:r>
              <a:rPr dirty="0" sz="3200">
                <a:solidFill>
                  <a:srgbClr val="56585C"/>
                </a:solidFill>
              </a:rPr>
              <a:t>of</a:t>
            </a:r>
            <a:r>
              <a:rPr dirty="0" sz="3200" spc="220">
                <a:solidFill>
                  <a:srgbClr val="56585C"/>
                </a:solidFill>
              </a:rPr>
              <a:t> </a:t>
            </a:r>
            <a:r>
              <a:rPr dirty="0" sz="3200" spc="75">
                <a:solidFill>
                  <a:srgbClr val="56585C"/>
                </a:solidFill>
              </a:rPr>
              <a:t>listeners’</a:t>
            </a:r>
            <a:r>
              <a:rPr dirty="0" sz="3200" spc="85">
                <a:solidFill>
                  <a:srgbClr val="56585C"/>
                </a:solidFill>
              </a:rPr>
              <a:t> </a:t>
            </a:r>
            <a:r>
              <a:rPr dirty="0" sz="3200" spc="65">
                <a:solidFill>
                  <a:srgbClr val="56585C"/>
                </a:solidFill>
              </a:rPr>
              <a:t>weekday</a:t>
            </a:r>
            <a:r>
              <a:rPr dirty="0" sz="3200" spc="220">
                <a:solidFill>
                  <a:srgbClr val="56585C"/>
                </a:solidFill>
              </a:rPr>
              <a:t> </a:t>
            </a:r>
            <a:r>
              <a:rPr dirty="0" sz="3200" spc="65">
                <a:solidFill>
                  <a:srgbClr val="56585C"/>
                </a:solidFill>
              </a:rPr>
              <a:t>routine.</a:t>
            </a:r>
            <a:endParaRPr sz="3200"/>
          </a:p>
        </p:txBody>
      </p:sp>
      <p:sp>
        <p:nvSpPr>
          <p:cNvPr id="9" name="object 9" descr=""/>
          <p:cNvSpPr txBox="1"/>
          <p:nvPr/>
        </p:nvSpPr>
        <p:spPr>
          <a:xfrm>
            <a:off x="2252852" y="1586560"/>
            <a:ext cx="5470525" cy="11220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Those</a:t>
            </a:r>
            <a:r>
              <a:rPr dirty="0" sz="2400" spc="-1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who</a:t>
            </a:r>
            <a:r>
              <a:rPr dirty="0" sz="2400" spc="-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6AAAC4"/>
                </a:solidFill>
                <a:latin typeface="Arial Narrow"/>
                <a:cs typeface="Arial Narrow"/>
              </a:rPr>
              <a:t>listen</a:t>
            </a:r>
            <a:r>
              <a:rPr dirty="0" sz="2400" spc="-3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6AAAC4"/>
                </a:solidFill>
                <a:latin typeface="Arial Narrow"/>
                <a:cs typeface="Arial Narrow"/>
              </a:rPr>
              <a:t>to</a:t>
            </a:r>
            <a:r>
              <a:rPr dirty="0" sz="2400" spc="-11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6AAAC4"/>
                </a:solidFill>
                <a:latin typeface="Arial Narrow"/>
                <a:cs typeface="Arial Narrow"/>
              </a:rPr>
              <a:t>AM/FM</a:t>
            </a:r>
            <a:r>
              <a:rPr dirty="0" sz="2400" spc="-25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6AAAC4"/>
                </a:solidFill>
                <a:latin typeface="Arial Narrow"/>
                <a:cs typeface="Arial Narrow"/>
              </a:rPr>
              <a:t>radio</a:t>
            </a:r>
            <a:r>
              <a:rPr dirty="0" sz="2400" spc="-3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6AAAC4"/>
                </a:solidFill>
                <a:latin typeface="Arial Narrow"/>
                <a:cs typeface="Arial Narrow"/>
              </a:rPr>
              <a:t>for</a:t>
            </a:r>
            <a:r>
              <a:rPr dirty="0" sz="2400" spc="-3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2400" spc="-25" b="1">
                <a:solidFill>
                  <a:srgbClr val="6AAAC4"/>
                </a:solidFill>
                <a:latin typeface="Arial Narrow"/>
                <a:cs typeface="Arial Narrow"/>
              </a:rPr>
              <a:t>ag </a:t>
            </a:r>
            <a:r>
              <a:rPr dirty="0" sz="2400" b="1">
                <a:solidFill>
                  <a:srgbClr val="6AAAC4"/>
                </a:solidFill>
                <a:latin typeface="Arial Narrow"/>
                <a:cs typeface="Arial Narrow"/>
              </a:rPr>
              <a:t>programming</a:t>
            </a:r>
            <a:r>
              <a:rPr dirty="0" sz="2400" spc="-3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6AAAC4"/>
                </a:solidFill>
                <a:latin typeface="Arial Narrow"/>
                <a:cs typeface="Arial Narrow"/>
              </a:rPr>
              <a:t>do</a:t>
            </a:r>
            <a:r>
              <a:rPr dirty="0" sz="2400" spc="-2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6AAAC4"/>
                </a:solidFill>
                <a:latin typeface="Arial Narrow"/>
                <a:cs typeface="Arial Narrow"/>
              </a:rPr>
              <a:t>so</a:t>
            </a:r>
            <a:r>
              <a:rPr dirty="0" sz="2400" spc="-2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6AAAC4"/>
                </a:solidFill>
                <a:latin typeface="Arial Narrow"/>
                <a:cs typeface="Arial Narrow"/>
              </a:rPr>
              <a:t>on</a:t>
            </a:r>
            <a:r>
              <a:rPr dirty="0" sz="2400" spc="-15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6AAAC4"/>
                </a:solidFill>
                <a:latin typeface="Arial Narrow"/>
                <a:cs typeface="Arial Narrow"/>
              </a:rPr>
              <a:t>most</a:t>
            </a:r>
            <a:r>
              <a:rPr dirty="0" sz="2400" spc="-2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6AAAC4"/>
                </a:solidFill>
                <a:latin typeface="Arial Narrow"/>
                <a:cs typeface="Arial Narrow"/>
              </a:rPr>
              <a:t>days</a:t>
            </a:r>
            <a:r>
              <a:rPr dirty="0" sz="2400" spc="5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with</a:t>
            </a:r>
            <a:r>
              <a:rPr dirty="0" sz="2400" spc="-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a</a:t>
            </a:r>
            <a:r>
              <a:rPr dirty="0" sz="2400" spc="-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spc="-10">
                <a:solidFill>
                  <a:srgbClr val="3E4444"/>
                </a:solidFill>
                <a:latin typeface="Arial Narrow"/>
                <a:cs typeface="Arial Narrow"/>
              </a:rPr>
              <a:t>large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majority</a:t>
            </a:r>
            <a:r>
              <a:rPr dirty="0" sz="2400" spc="-5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(83%)</a:t>
            </a:r>
            <a:r>
              <a:rPr dirty="0" sz="2400" spc="-6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listening</a:t>
            </a:r>
            <a:r>
              <a:rPr dirty="0" sz="2400" spc="-1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at</a:t>
            </a:r>
            <a:r>
              <a:rPr dirty="0" sz="2400" spc="-4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least</a:t>
            </a:r>
            <a:r>
              <a:rPr dirty="0" sz="2400" spc="-4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5</a:t>
            </a:r>
            <a:r>
              <a:rPr dirty="0" sz="2400" spc="-5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days</a:t>
            </a:r>
            <a:r>
              <a:rPr dirty="0" sz="2400" spc="-4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per</a:t>
            </a:r>
            <a:r>
              <a:rPr dirty="0" sz="2400" spc="-5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spc="-10">
                <a:solidFill>
                  <a:srgbClr val="3E4444"/>
                </a:solidFill>
                <a:latin typeface="Arial Narrow"/>
                <a:cs typeface="Arial Narrow"/>
              </a:rPr>
              <a:t>week.</a:t>
            </a:r>
            <a:endParaRPr sz="2400">
              <a:latin typeface="Arial Narrow"/>
              <a:cs typeface="Arial Narrow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8938259" y="1286255"/>
            <a:ext cx="2159635" cy="4177665"/>
            <a:chOff x="8938259" y="1286255"/>
            <a:chExt cx="2159635" cy="4177665"/>
          </a:xfrm>
        </p:grpSpPr>
        <p:sp>
          <p:nvSpPr>
            <p:cNvPr id="11" name="object 11" descr=""/>
            <p:cNvSpPr/>
            <p:nvPr/>
          </p:nvSpPr>
          <p:spPr>
            <a:xfrm>
              <a:off x="8938259" y="1286255"/>
              <a:ext cx="2159635" cy="4177665"/>
            </a:xfrm>
            <a:custGeom>
              <a:avLst/>
              <a:gdLst/>
              <a:ahLst/>
              <a:cxnLst/>
              <a:rect l="l" t="t" r="r" b="b"/>
              <a:pathLst>
                <a:path w="2159634" h="4177665">
                  <a:moveTo>
                    <a:pt x="2159507" y="0"/>
                  </a:moveTo>
                  <a:lnTo>
                    <a:pt x="0" y="0"/>
                  </a:lnTo>
                  <a:lnTo>
                    <a:pt x="0" y="4177284"/>
                  </a:lnTo>
                  <a:lnTo>
                    <a:pt x="2159507" y="4177284"/>
                  </a:lnTo>
                  <a:lnTo>
                    <a:pt x="2159507" y="0"/>
                  </a:lnTo>
                  <a:close/>
                </a:path>
              </a:pathLst>
            </a:custGeom>
            <a:solidFill>
              <a:srgbClr val="BEBEBE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9199498" y="2384297"/>
              <a:ext cx="1637030" cy="1637030"/>
            </a:xfrm>
            <a:custGeom>
              <a:avLst/>
              <a:gdLst/>
              <a:ahLst/>
              <a:cxnLst/>
              <a:rect l="l" t="t" r="r" b="b"/>
              <a:pathLst>
                <a:path w="1637029" h="1637029">
                  <a:moveTo>
                    <a:pt x="818515" y="0"/>
                  </a:moveTo>
                  <a:lnTo>
                    <a:pt x="818515" y="818388"/>
                  </a:lnTo>
                  <a:lnTo>
                    <a:pt x="101219" y="424179"/>
                  </a:lnTo>
                  <a:lnTo>
                    <a:pt x="77799" y="470143"/>
                  </a:lnTo>
                  <a:lnTo>
                    <a:pt x="57382" y="517350"/>
                  </a:lnTo>
                  <a:lnTo>
                    <a:pt x="40003" y="565653"/>
                  </a:lnTo>
                  <a:lnTo>
                    <a:pt x="25701" y="614902"/>
                  </a:lnTo>
                  <a:lnTo>
                    <a:pt x="14512" y="664949"/>
                  </a:lnTo>
                  <a:lnTo>
                    <a:pt x="6475" y="715645"/>
                  </a:lnTo>
                  <a:lnTo>
                    <a:pt x="1624" y="766840"/>
                  </a:lnTo>
                  <a:lnTo>
                    <a:pt x="0" y="818388"/>
                  </a:lnTo>
                  <a:lnTo>
                    <a:pt x="1389" y="866488"/>
                  </a:lnTo>
                  <a:lnTo>
                    <a:pt x="5505" y="913856"/>
                  </a:lnTo>
                  <a:lnTo>
                    <a:pt x="12272" y="960414"/>
                  </a:lnTo>
                  <a:lnTo>
                    <a:pt x="21614" y="1006086"/>
                  </a:lnTo>
                  <a:lnTo>
                    <a:pt x="33452" y="1050796"/>
                  </a:lnTo>
                  <a:lnTo>
                    <a:pt x="47711" y="1094465"/>
                  </a:lnTo>
                  <a:lnTo>
                    <a:pt x="64313" y="1137019"/>
                  </a:lnTo>
                  <a:lnTo>
                    <a:pt x="83183" y="1178379"/>
                  </a:lnTo>
                  <a:lnTo>
                    <a:pt x="104243" y="1218469"/>
                  </a:lnTo>
                  <a:lnTo>
                    <a:pt x="127416" y="1257213"/>
                  </a:lnTo>
                  <a:lnTo>
                    <a:pt x="152626" y="1294534"/>
                  </a:lnTo>
                  <a:lnTo>
                    <a:pt x="179797" y="1330355"/>
                  </a:lnTo>
                  <a:lnTo>
                    <a:pt x="208851" y="1364599"/>
                  </a:lnTo>
                  <a:lnTo>
                    <a:pt x="239712" y="1397190"/>
                  </a:lnTo>
                  <a:lnTo>
                    <a:pt x="272303" y="1428051"/>
                  </a:lnTo>
                  <a:lnTo>
                    <a:pt x="306547" y="1457105"/>
                  </a:lnTo>
                  <a:lnTo>
                    <a:pt x="342368" y="1484276"/>
                  </a:lnTo>
                  <a:lnTo>
                    <a:pt x="379689" y="1509486"/>
                  </a:lnTo>
                  <a:lnTo>
                    <a:pt x="418433" y="1532659"/>
                  </a:lnTo>
                  <a:lnTo>
                    <a:pt x="458523" y="1553719"/>
                  </a:lnTo>
                  <a:lnTo>
                    <a:pt x="499883" y="1572589"/>
                  </a:lnTo>
                  <a:lnTo>
                    <a:pt x="542437" y="1589191"/>
                  </a:lnTo>
                  <a:lnTo>
                    <a:pt x="586106" y="1603450"/>
                  </a:lnTo>
                  <a:lnTo>
                    <a:pt x="630816" y="1615288"/>
                  </a:lnTo>
                  <a:lnTo>
                    <a:pt x="676488" y="1624630"/>
                  </a:lnTo>
                  <a:lnTo>
                    <a:pt x="723046" y="1631397"/>
                  </a:lnTo>
                  <a:lnTo>
                    <a:pt x="770414" y="1635513"/>
                  </a:lnTo>
                  <a:lnTo>
                    <a:pt x="818515" y="1636902"/>
                  </a:lnTo>
                  <a:lnTo>
                    <a:pt x="866602" y="1635513"/>
                  </a:lnTo>
                  <a:lnTo>
                    <a:pt x="913958" y="1631397"/>
                  </a:lnTo>
                  <a:lnTo>
                    <a:pt x="960505" y="1624630"/>
                  </a:lnTo>
                  <a:lnTo>
                    <a:pt x="1006166" y="1615288"/>
                  </a:lnTo>
                  <a:lnTo>
                    <a:pt x="1050866" y="1603450"/>
                  </a:lnTo>
                  <a:lnTo>
                    <a:pt x="1094527" y="1589191"/>
                  </a:lnTo>
                  <a:lnTo>
                    <a:pt x="1137072" y="1572589"/>
                  </a:lnTo>
                  <a:lnTo>
                    <a:pt x="1178425" y="1553719"/>
                  </a:lnTo>
                  <a:lnTo>
                    <a:pt x="1218509" y="1532659"/>
                  </a:lnTo>
                  <a:lnTo>
                    <a:pt x="1257247" y="1509486"/>
                  </a:lnTo>
                  <a:lnTo>
                    <a:pt x="1294562" y="1484276"/>
                  </a:lnTo>
                  <a:lnTo>
                    <a:pt x="1330379" y="1457105"/>
                  </a:lnTo>
                  <a:lnTo>
                    <a:pt x="1364619" y="1428051"/>
                  </a:lnTo>
                  <a:lnTo>
                    <a:pt x="1397206" y="1397190"/>
                  </a:lnTo>
                  <a:lnTo>
                    <a:pt x="1428064" y="1364599"/>
                  </a:lnTo>
                  <a:lnTo>
                    <a:pt x="1457115" y="1330355"/>
                  </a:lnTo>
                  <a:lnTo>
                    <a:pt x="1484283" y="1294534"/>
                  </a:lnTo>
                  <a:lnTo>
                    <a:pt x="1509492" y="1257213"/>
                  </a:lnTo>
                  <a:lnTo>
                    <a:pt x="1532664" y="1218469"/>
                  </a:lnTo>
                  <a:lnTo>
                    <a:pt x="1553722" y="1178379"/>
                  </a:lnTo>
                  <a:lnTo>
                    <a:pt x="1572591" y="1137019"/>
                  </a:lnTo>
                  <a:lnTo>
                    <a:pt x="1589193" y="1094465"/>
                  </a:lnTo>
                  <a:lnTo>
                    <a:pt x="1603451" y="1050796"/>
                  </a:lnTo>
                  <a:lnTo>
                    <a:pt x="1615289" y="1006086"/>
                  </a:lnTo>
                  <a:lnTo>
                    <a:pt x="1624630" y="960414"/>
                  </a:lnTo>
                  <a:lnTo>
                    <a:pt x="1631397" y="913856"/>
                  </a:lnTo>
                  <a:lnTo>
                    <a:pt x="1635513" y="866488"/>
                  </a:lnTo>
                  <a:lnTo>
                    <a:pt x="1636902" y="818388"/>
                  </a:lnTo>
                  <a:lnTo>
                    <a:pt x="1635513" y="770300"/>
                  </a:lnTo>
                  <a:lnTo>
                    <a:pt x="1631397" y="722944"/>
                  </a:lnTo>
                  <a:lnTo>
                    <a:pt x="1624630" y="676397"/>
                  </a:lnTo>
                  <a:lnTo>
                    <a:pt x="1615289" y="630736"/>
                  </a:lnTo>
                  <a:lnTo>
                    <a:pt x="1603451" y="586036"/>
                  </a:lnTo>
                  <a:lnTo>
                    <a:pt x="1589193" y="542375"/>
                  </a:lnTo>
                  <a:lnTo>
                    <a:pt x="1572591" y="499830"/>
                  </a:lnTo>
                  <a:lnTo>
                    <a:pt x="1553722" y="458477"/>
                  </a:lnTo>
                  <a:lnTo>
                    <a:pt x="1532664" y="418393"/>
                  </a:lnTo>
                  <a:lnTo>
                    <a:pt x="1509492" y="379655"/>
                  </a:lnTo>
                  <a:lnTo>
                    <a:pt x="1484283" y="342340"/>
                  </a:lnTo>
                  <a:lnTo>
                    <a:pt x="1457115" y="306523"/>
                  </a:lnTo>
                  <a:lnTo>
                    <a:pt x="1428064" y="272283"/>
                  </a:lnTo>
                  <a:lnTo>
                    <a:pt x="1397206" y="239696"/>
                  </a:lnTo>
                  <a:lnTo>
                    <a:pt x="1364619" y="208838"/>
                  </a:lnTo>
                  <a:lnTo>
                    <a:pt x="1330379" y="179787"/>
                  </a:lnTo>
                  <a:lnTo>
                    <a:pt x="1294562" y="152619"/>
                  </a:lnTo>
                  <a:lnTo>
                    <a:pt x="1257247" y="127410"/>
                  </a:lnTo>
                  <a:lnTo>
                    <a:pt x="1218509" y="104238"/>
                  </a:lnTo>
                  <a:lnTo>
                    <a:pt x="1178425" y="83180"/>
                  </a:lnTo>
                  <a:lnTo>
                    <a:pt x="1137072" y="64311"/>
                  </a:lnTo>
                  <a:lnTo>
                    <a:pt x="1094527" y="47709"/>
                  </a:lnTo>
                  <a:lnTo>
                    <a:pt x="1050866" y="33451"/>
                  </a:lnTo>
                  <a:lnTo>
                    <a:pt x="1006166" y="21613"/>
                  </a:lnTo>
                  <a:lnTo>
                    <a:pt x="960505" y="12272"/>
                  </a:lnTo>
                  <a:lnTo>
                    <a:pt x="913958" y="5505"/>
                  </a:lnTo>
                  <a:lnTo>
                    <a:pt x="866602" y="1389"/>
                  </a:lnTo>
                  <a:lnTo>
                    <a:pt x="818515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300717" y="2384297"/>
              <a:ext cx="717550" cy="818515"/>
            </a:xfrm>
            <a:custGeom>
              <a:avLst/>
              <a:gdLst/>
              <a:ahLst/>
              <a:cxnLst/>
              <a:rect l="l" t="t" r="r" b="b"/>
              <a:pathLst>
                <a:path w="717550" h="818514">
                  <a:moveTo>
                    <a:pt x="717296" y="0"/>
                  </a:moveTo>
                  <a:lnTo>
                    <a:pt x="667771" y="1494"/>
                  </a:lnTo>
                  <a:lnTo>
                    <a:pt x="618796" y="5933"/>
                  </a:lnTo>
                  <a:lnTo>
                    <a:pt x="570482" y="13252"/>
                  </a:lnTo>
                  <a:lnTo>
                    <a:pt x="522939" y="23386"/>
                  </a:lnTo>
                  <a:lnTo>
                    <a:pt x="476276" y="36268"/>
                  </a:lnTo>
                  <a:lnTo>
                    <a:pt x="430605" y="51834"/>
                  </a:lnTo>
                  <a:lnTo>
                    <a:pt x="386035" y="70019"/>
                  </a:lnTo>
                  <a:lnTo>
                    <a:pt x="342677" y="90757"/>
                  </a:lnTo>
                  <a:lnTo>
                    <a:pt x="300640" y="113982"/>
                  </a:lnTo>
                  <a:lnTo>
                    <a:pt x="260036" y="139630"/>
                  </a:lnTo>
                  <a:lnTo>
                    <a:pt x="220975" y="167635"/>
                  </a:lnTo>
                  <a:lnTo>
                    <a:pt x="183566" y="197931"/>
                  </a:lnTo>
                  <a:lnTo>
                    <a:pt x="147921" y="230454"/>
                  </a:lnTo>
                  <a:lnTo>
                    <a:pt x="114149" y="265139"/>
                  </a:lnTo>
                  <a:lnTo>
                    <a:pt x="82360" y="301918"/>
                  </a:lnTo>
                  <a:lnTo>
                    <a:pt x="52666" y="340729"/>
                  </a:lnTo>
                  <a:lnTo>
                    <a:pt x="25175" y="381504"/>
                  </a:lnTo>
                  <a:lnTo>
                    <a:pt x="0" y="424179"/>
                  </a:lnTo>
                  <a:lnTo>
                    <a:pt x="717296" y="818388"/>
                  </a:lnTo>
                  <a:lnTo>
                    <a:pt x="717296" y="0"/>
                  </a:lnTo>
                  <a:close/>
                </a:path>
              </a:pathLst>
            </a:custGeom>
            <a:solidFill>
              <a:srgbClr val="B1D2D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9099042" y="1729485"/>
            <a:ext cx="1866264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5+</a:t>
            </a:r>
            <a:r>
              <a:rPr dirty="0" sz="2400" spc="-4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Days</a:t>
            </a:r>
            <a:r>
              <a:rPr dirty="0" sz="2400" spc="-1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a</a:t>
            </a:r>
            <a:r>
              <a:rPr dirty="0" sz="2400" spc="-20">
                <a:solidFill>
                  <a:srgbClr val="3E4444"/>
                </a:solidFill>
                <a:latin typeface="Arial Narrow"/>
                <a:cs typeface="Arial Narrow"/>
              </a:rPr>
              <a:t> Week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9608946" y="4114241"/>
            <a:ext cx="100838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35" b="1">
                <a:solidFill>
                  <a:srgbClr val="6AAAC4"/>
                </a:solidFill>
                <a:latin typeface="Arial Narrow"/>
                <a:cs typeface="Arial Narrow"/>
              </a:rPr>
              <a:t>83</a:t>
            </a:r>
            <a:r>
              <a:rPr dirty="0" sz="3600" spc="35" b="1">
                <a:solidFill>
                  <a:srgbClr val="6AAAC4"/>
                </a:solidFill>
                <a:latin typeface="Arial Narrow"/>
                <a:cs typeface="Arial Narrow"/>
              </a:rPr>
              <a:t>%</a:t>
            </a:r>
            <a:endParaRPr sz="36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839450" y="6562445"/>
            <a:ext cx="11455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3935" algn="l"/>
              </a:tabLst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r>
              <a:rPr dirty="0" sz="1100" b="1" i="1">
                <a:solidFill>
                  <a:srgbClr val="A6A6A6"/>
                </a:solidFill>
                <a:latin typeface="Arial Narrow"/>
                <a:cs typeface="Arial Narrow"/>
              </a:rPr>
              <a:t>	</a:t>
            </a:r>
            <a:r>
              <a:rPr dirty="0" sz="1100" spc="-25" i="1">
                <a:solidFill>
                  <a:srgbClr val="A6A6A6"/>
                </a:solidFill>
                <a:latin typeface="Arial Narrow"/>
                <a:cs typeface="Arial Narrow"/>
              </a:rPr>
              <a:t>21</a:t>
            </a:r>
            <a:endParaRPr sz="1100">
              <a:latin typeface="Arial Narrow"/>
              <a:cs typeface="Arial Narrow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716" y="6439187"/>
            <a:ext cx="279314" cy="276789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0" y="1822703"/>
            <a:ext cx="11722735" cy="4218940"/>
          </a:xfrm>
          <a:custGeom>
            <a:avLst/>
            <a:gdLst/>
            <a:ahLst/>
            <a:cxnLst/>
            <a:rect l="l" t="t" r="r" b="b"/>
            <a:pathLst>
              <a:path w="11722735" h="4218940">
                <a:moveTo>
                  <a:pt x="11722608" y="0"/>
                </a:moveTo>
                <a:lnTo>
                  <a:pt x="0" y="0"/>
                </a:lnTo>
                <a:lnTo>
                  <a:pt x="0" y="4218444"/>
                </a:lnTo>
                <a:lnTo>
                  <a:pt x="11722608" y="4218444"/>
                </a:lnTo>
                <a:lnTo>
                  <a:pt x="11722608" y="0"/>
                </a:lnTo>
                <a:close/>
              </a:path>
            </a:pathLst>
          </a:custGeom>
          <a:solidFill>
            <a:srgbClr val="BEBEBE">
              <a:alpha val="1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2574417" y="2775280"/>
            <a:ext cx="2959735" cy="849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Listening</a:t>
            </a:r>
            <a:r>
              <a:rPr dirty="0" sz="1800" spc="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to</a:t>
            </a:r>
            <a:r>
              <a:rPr dirty="0" sz="1800" spc="-1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20">
                <a:solidFill>
                  <a:srgbClr val="3E4444"/>
                </a:solidFill>
                <a:latin typeface="Arial Narrow"/>
                <a:cs typeface="Arial Narrow"/>
              </a:rPr>
              <a:t>on-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air</a:t>
            </a:r>
            <a:r>
              <a:rPr dirty="0" sz="1800" spc="-1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ag</a:t>
            </a:r>
            <a:r>
              <a:rPr dirty="0" sz="18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radio</a:t>
            </a:r>
            <a:r>
              <a:rPr dirty="0" sz="1800" spc="-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is</a:t>
            </a:r>
            <a:r>
              <a:rPr dirty="0" sz="18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a</a:t>
            </a:r>
            <a:r>
              <a:rPr dirty="0" sz="1800" spc="-1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25" b="1">
                <a:solidFill>
                  <a:srgbClr val="6AAAC4"/>
                </a:solidFill>
                <a:latin typeface="Arial Narrow"/>
                <a:cs typeface="Arial Narrow"/>
              </a:rPr>
              <a:t>key </a:t>
            </a:r>
            <a:r>
              <a:rPr dirty="0" sz="1800" b="1">
                <a:solidFill>
                  <a:srgbClr val="6AAAC4"/>
                </a:solidFill>
                <a:latin typeface="Arial Narrow"/>
                <a:cs typeface="Arial Narrow"/>
              </a:rPr>
              <a:t>ingredient</a:t>
            </a:r>
            <a:r>
              <a:rPr dirty="0" sz="1800" spc="-25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to</a:t>
            </a:r>
            <a:r>
              <a:rPr dirty="0" sz="1800" spc="-4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farmers</a:t>
            </a:r>
            <a:r>
              <a:rPr dirty="0" sz="18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3E4444"/>
                </a:solidFill>
                <a:latin typeface="Arial Narrow"/>
                <a:cs typeface="Arial Narrow"/>
              </a:rPr>
              <a:t>morning routine.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574417" y="4422140"/>
            <a:ext cx="28543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This</a:t>
            </a:r>
            <a:r>
              <a:rPr dirty="0" sz="1800" spc="-4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pattern</a:t>
            </a:r>
            <a:r>
              <a:rPr dirty="0" sz="1800" spc="-2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holds</a:t>
            </a:r>
            <a:r>
              <a:rPr dirty="0" sz="1800" spc="-1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for</a:t>
            </a:r>
            <a:r>
              <a:rPr dirty="0" sz="18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3E4444"/>
                </a:solidFill>
                <a:latin typeface="Arial Narrow"/>
                <a:cs typeface="Arial Narrow"/>
              </a:rPr>
              <a:t>both</a:t>
            </a:r>
            <a:r>
              <a:rPr dirty="0" sz="1800" spc="-9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20">
                <a:solidFill>
                  <a:srgbClr val="3E4444"/>
                </a:solidFill>
                <a:latin typeface="Arial Narrow"/>
                <a:cs typeface="Arial Narrow"/>
              </a:rPr>
              <a:t>AM/FM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and</a:t>
            </a:r>
            <a:r>
              <a:rPr dirty="0" sz="1800" spc="-4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streaming</a:t>
            </a:r>
            <a:r>
              <a:rPr dirty="0" sz="1800" spc="-4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3E4444"/>
                </a:solidFill>
                <a:latin typeface="Arial Narrow"/>
                <a:cs typeface="Arial Narrow"/>
              </a:rPr>
              <a:t>radio.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1155191" y="2262885"/>
            <a:ext cx="10238740" cy="3242310"/>
            <a:chOff x="1155191" y="2262885"/>
            <a:chExt cx="10238740" cy="3242310"/>
          </a:xfrm>
        </p:grpSpPr>
        <p:sp>
          <p:nvSpPr>
            <p:cNvPr id="8" name="object 8" descr=""/>
            <p:cNvSpPr/>
            <p:nvPr/>
          </p:nvSpPr>
          <p:spPr>
            <a:xfrm>
              <a:off x="1155191" y="2583941"/>
              <a:ext cx="1018540" cy="1040130"/>
            </a:xfrm>
            <a:custGeom>
              <a:avLst/>
              <a:gdLst/>
              <a:ahLst/>
              <a:cxnLst/>
              <a:rect l="l" t="t" r="r" b="b"/>
              <a:pathLst>
                <a:path w="1018539" h="1040129">
                  <a:moveTo>
                    <a:pt x="802640" y="0"/>
                  </a:moveTo>
                  <a:lnTo>
                    <a:pt x="215392" y="0"/>
                  </a:lnTo>
                  <a:lnTo>
                    <a:pt x="166463" y="6350"/>
                  </a:lnTo>
                  <a:lnTo>
                    <a:pt x="121305" y="22859"/>
                  </a:lnTo>
                  <a:lnTo>
                    <a:pt x="81287" y="48259"/>
                  </a:lnTo>
                  <a:lnTo>
                    <a:pt x="47778" y="82550"/>
                  </a:lnTo>
                  <a:lnTo>
                    <a:pt x="22147" y="124459"/>
                  </a:lnTo>
                  <a:lnTo>
                    <a:pt x="5765" y="170179"/>
                  </a:lnTo>
                  <a:lnTo>
                    <a:pt x="0" y="219709"/>
                  </a:lnTo>
                  <a:lnTo>
                    <a:pt x="0" y="820419"/>
                  </a:lnTo>
                  <a:lnTo>
                    <a:pt x="5765" y="869950"/>
                  </a:lnTo>
                  <a:lnTo>
                    <a:pt x="22147" y="916939"/>
                  </a:lnTo>
                  <a:lnTo>
                    <a:pt x="47778" y="957579"/>
                  </a:lnTo>
                  <a:lnTo>
                    <a:pt x="81287" y="991869"/>
                  </a:lnTo>
                  <a:lnTo>
                    <a:pt x="121305" y="1018539"/>
                  </a:lnTo>
                  <a:lnTo>
                    <a:pt x="166463" y="1035049"/>
                  </a:lnTo>
                  <a:lnTo>
                    <a:pt x="215392" y="1040129"/>
                  </a:lnTo>
                  <a:lnTo>
                    <a:pt x="802640" y="1040129"/>
                  </a:lnTo>
                  <a:lnTo>
                    <a:pt x="851560" y="1035049"/>
                  </a:lnTo>
                  <a:lnTo>
                    <a:pt x="896715" y="1018539"/>
                  </a:lnTo>
                  <a:lnTo>
                    <a:pt x="923394" y="1000759"/>
                  </a:lnTo>
                  <a:lnTo>
                    <a:pt x="215392" y="1000759"/>
                  </a:lnTo>
                  <a:lnTo>
                    <a:pt x="168338" y="994409"/>
                  </a:lnTo>
                  <a:lnTo>
                    <a:pt x="126182" y="976629"/>
                  </a:lnTo>
                  <a:lnTo>
                    <a:pt x="90554" y="948689"/>
                  </a:lnTo>
                  <a:lnTo>
                    <a:pt x="63086" y="911859"/>
                  </a:lnTo>
                  <a:lnTo>
                    <a:pt x="45408" y="868679"/>
                  </a:lnTo>
                  <a:lnTo>
                    <a:pt x="39154" y="820419"/>
                  </a:lnTo>
                  <a:lnTo>
                    <a:pt x="39154" y="219709"/>
                  </a:lnTo>
                  <a:lnTo>
                    <a:pt x="45408" y="171450"/>
                  </a:lnTo>
                  <a:lnTo>
                    <a:pt x="63086" y="128269"/>
                  </a:lnTo>
                  <a:lnTo>
                    <a:pt x="90554" y="92709"/>
                  </a:lnTo>
                  <a:lnTo>
                    <a:pt x="126182" y="64769"/>
                  </a:lnTo>
                  <a:lnTo>
                    <a:pt x="168338" y="45719"/>
                  </a:lnTo>
                  <a:lnTo>
                    <a:pt x="215392" y="39369"/>
                  </a:lnTo>
                  <a:lnTo>
                    <a:pt x="922727" y="39369"/>
                  </a:lnTo>
                  <a:lnTo>
                    <a:pt x="896715" y="22859"/>
                  </a:lnTo>
                  <a:lnTo>
                    <a:pt x="851560" y="6350"/>
                  </a:lnTo>
                  <a:lnTo>
                    <a:pt x="802640" y="0"/>
                  </a:lnTo>
                  <a:close/>
                </a:path>
                <a:path w="1018539" h="1040129">
                  <a:moveTo>
                    <a:pt x="922727" y="39369"/>
                  </a:moveTo>
                  <a:lnTo>
                    <a:pt x="802640" y="39369"/>
                  </a:lnTo>
                  <a:lnTo>
                    <a:pt x="849696" y="45719"/>
                  </a:lnTo>
                  <a:lnTo>
                    <a:pt x="891859" y="64769"/>
                  </a:lnTo>
                  <a:lnTo>
                    <a:pt x="927496" y="92709"/>
                  </a:lnTo>
                  <a:lnTo>
                    <a:pt x="954974" y="128269"/>
                  </a:lnTo>
                  <a:lnTo>
                    <a:pt x="972658" y="171450"/>
                  </a:lnTo>
                  <a:lnTo>
                    <a:pt x="978916" y="219709"/>
                  </a:lnTo>
                  <a:lnTo>
                    <a:pt x="978916" y="820419"/>
                  </a:lnTo>
                  <a:lnTo>
                    <a:pt x="972658" y="868679"/>
                  </a:lnTo>
                  <a:lnTo>
                    <a:pt x="954974" y="911859"/>
                  </a:lnTo>
                  <a:lnTo>
                    <a:pt x="927496" y="948689"/>
                  </a:lnTo>
                  <a:lnTo>
                    <a:pt x="891859" y="976629"/>
                  </a:lnTo>
                  <a:lnTo>
                    <a:pt x="849696" y="994409"/>
                  </a:lnTo>
                  <a:lnTo>
                    <a:pt x="802640" y="1000759"/>
                  </a:lnTo>
                  <a:lnTo>
                    <a:pt x="923394" y="1000759"/>
                  </a:lnTo>
                  <a:lnTo>
                    <a:pt x="970245" y="957579"/>
                  </a:lnTo>
                  <a:lnTo>
                    <a:pt x="995879" y="916939"/>
                  </a:lnTo>
                  <a:lnTo>
                    <a:pt x="1012265" y="869950"/>
                  </a:lnTo>
                  <a:lnTo>
                    <a:pt x="1018032" y="820419"/>
                  </a:lnTo>
                  <a:lnTo>
                    <a:pt x="1018032" y="219709"/>
                  </a:lnTo>
                  <a:lnTo>
                    <a:pt x="1012265" y="170179"/>
                  </a:lnTo>
                  <a:lnTo>
                    <a:pt x="995879" y="124459"/>
                  </a:lnTo>
                  <a:lnTo>
                    <a:pt x="970245" y="82550"/>
                  </a:lnTo>
                  <a:lnTo>
                    <a:pt x="936734" y="48259"/>
                  </a:lnTo>
                  <a:lnTo>
                    <a:pt x="922727" y="39369"/>
                  </a:lnTo>
                  <a:close/>
                </a:path>
                <a:path w="1018539" h="1040129">
                  <a:moveTo>
                    <a:pt x="509016" y="840739"/>
                  </a:moveTo>
                  <a:lnTo>
                    <a:pt x="501834" y="842009"/>
                  </a:lnTo>
                  <a:lnTo>
                    <a:pt x="495569" y="847089"/>
                  </a:lnTo>
                  <a:lnTo>
                    <a:pt x="491138" y="853439"/>
                  </a:lnTo>
                  <a:lnTo>
                    <a:pt x="489458" y="861059"/>
                  </a:lnTo>
                  <a:lnTo>
                    <a:pt x="489458" y="941069"/>
                  </a:lnTo>
                  <a:lnTo>
                    <a:pt x="491138" y="948689"/>
                  </a:lnTo>
                  <a:lnTo>
                    <a:pt x="495569" y="955039"/>
                  </a:lnTo>
                  <a:lnTo>
                    <a:pt x="501834" y="958850"/>
                  </a:lnTo>
                  <a:lnTo>
                    <a:pt x="509016" y="960119"/>
                  </a:lnTo>
                  <a:lnTo>
                    <a:pt x="516197" y="958850"/>
                  </a:lnTo>
                  <a:lnTo>
                    <a:pt x="522462" y="955039"/>
                  </a:lnTo>
                  <a:lnTo>
                    <a:pt x="526893" y="948689"/>
                  </a:lnTo>
                  <a:lnTo>
                    <a:pt x="528574" y="941069"/>
                  </a:lnTo>
                  <a:lnTo>
                    <a:pt x="528574" y="861059"/>
                  </a:lnTo>
                  <a:lnTo>
                    <a:pt x="526893" y="853439"/>
                  </a:lnTo>
                  <a:lnTo>
                    <a:pt x="522462" y="847089"/>
                  </a:lnTo>
                  <a:lnTo>
                    <a:pt x="516197" y="842009"/>
                  </a:lnTo>
                  <a:lnTo>
                    <a:pt x="509016" y="840739"/>
                  </a:lnTo>
                  <a:close/>
                </a:path>
                <a:path w="1018539" h="1040129">
                  <a:moveTo>
                    <a:pt x="345166" y="793750"/>
                  </a:moveTo>
                  <a:lnTo>
                    <a:pt x="338359" y="795019"/>
                  </a:lnTo>
                  <a:lnTo>
                    <a:pt x="332458" y="798829"/>
                  </a:lnTo>
                  <a:lnTo>
                    <a:pt x="327914" y="805179"/>
                  </a:lnTo>
                  <a:lnTo>
                    <a:pt x="288798" y="875029"/>
                  </a:lnTo>
                  <a:lnTo>
                    <a:pt x="284051" y="882650"/>
                  </a:lnTo>
                  <a:lnTo>
                    <a:pt x="283876" y="890269"/>
                  </a:lnTo>
                  <a:lnTo>
                    <a:pt x="287369" y="896619"/>
                  </a:lnTo>
                  <a:lnTo>
                    <a:pt x="293624" y="900429"/>
                  </a:lnTo>
                  <a:lnTo>
                    <a:pt x="298577" y="905509"/>
                  </a:lnTo>
                  <a:lnTo>
                    <a:pt x="308356" y="905509"/>
                  </a:lnTo>
                  <a:lnTo>
                    <a:pt x="318135" y="900429"/>
                  </a:lnTo>
                  <a:lnTo>
                    <a:pt x="318135" y="895350"/>
                  </a:lnTo>
                  <a:lnTo>
                    <a:pt x="357251" y="825500"/>
                  </a:lnTo>
                  <a:lnTo>
                    <a:pt x="361997" y="817879"/>
                  </a:lnTo>
                  <a:lnTo>
                    <a:pt x="362172" y="810259"/>
                  </a:lnTo>
                  <a:lnTo>
                    <a:pt x="358679" y="802639"/>
                  </a:lnTo>
                  <a:lnTo>
                    <a:pt x="352425" y="795019"/>
                  </a:lnTo>
                  <a:lnTo>
                    <a:pt x="345166" y="793750"/>
                  </a:lnTo>
                  <a:close/>
                </a:path>
                <a:path w="1018539" h="1040129">
                  <a:moveTo>
                    <a:pt x="672865" y="793750"/>
                  </a:moveTo>
                  <a:lnTo>
                    <a:pt x="665607" y="795019"/>
                  </a:lnTo>
                  <a:lnTo>
                    <a:pt x="659352" y="802639"/>
                  </a:lnTo>
                  <a:lnTo>
                    <a:pt x="655859" y="810259"/>
                  </a:lnTo>
                  <a:lnTo>
                    <a:pt x="656034" y="817879"/>
                  </a:lnTo>
                  <a:lnTo>
                    <a:pt x="660781" y="825500"/>
                  </a:lnTo>
                  <a:lnTo>
                    <a:pt x="699897" y="895350"/>
                  </a:lnTo>
                  <a:lnTo>
                    <a:pt x="699897" y="900429"/>
                  </a:lnTo>
                  <a:lnTo>
                    <a:pt x="709676" y="905509"/>
                  </a:lnTo>
                  <a:lnTo>
                    <a:pt x="719455" y="905509"/>
                  </a:lnTo>
                  <a:lnTo>
                    <a:pt x="724408" y="900429"/>
                  </a:lnTo>
                  <a:lnTo>
                    <a:pt x="730662" y="896619"/>
                  </a:lnTo>
                  <a:lnTo>
                    <a:pt x="734155" y="890269"/>
                  </a:lnTo>
                  <a:lnTo>
                    <a:pt x="733980" y="882650"/>
                  </a:lnTo>
                  <a:lnTo>
                    <a:pt x="729234" y="875029"/>
                  </a:lnTo>
                  <a:lnTo>
                    <a:pt x="690118" y="805179"/>
                  </a:lnTo>
                  <a:lnTo>
                    <a:pt x="685573" y="798829"/>
                  </a:lnTo>
                  <a:lnTo>
                    <a:pt x="679672" y="795019"/>
                  </a:lnTo>
                  <a:lnTo>
                    <a:pt x="672865" y="793750"/>
                  </a:lnTo>
                  <a:close/>
                </a:path>
                <a:path w="1018539" h="1040129">
                  <a:moveTo>
                    <a:pt x="225107" y="670559"/>
                  </a:moveTo>
                  <a:lnTo>
                    <a:pt x="217773" y="670559"/>
                  </a:lnTo>
                  <a:lnTo>
                    <a:pt x="210439" y="675639"/>
                  </a:lnTo>
                  <a:lnTo>
                    <a:pt x="141986" y="715009"/>
                  </a:lnTo>
                  <a:lnTo>
                    <a:pt x="136407" y="720089"/>
                  </a:lnTo>
                  <a:lnTo>
                    <a:pt x="134032" y="726439"/>
                  </a:lnTo>
                  <a:lnTo>
                    <a:pt x="134395" y="732789"/>
                  </a:lnTo>
                  <a:lnTo>
                    <a:pt x="137033" y="740409"/>
                  </a:lnTo>
                  <a:lnTo>
                    <a:pt x="141986" y="745489"/>
                  </a:lnTo>
                  <a:lnTo>
                    <a:pt x="146812" y="750569"/>
                  </a:lnTo>
                  <a:lnTo>
                    <a:pt x="161544" y="750569"/>
                  </a:lnTo>
                  <a:lnTo>
                    <a:pt x="161544" y="745489"/>
                  </a:lnTo>
                  <a:lnTo>
                    <a:pt x="236347" y="701039"/>
                  </a:lnTo>
                  <a:lnTo>
                    <a:pt x="240411" y="694689"/>
                  </a:lnTo>
                  <a:lnTo>
                    <a:pt x="241712" y="688339"/>
                  </a:lnTo>
                  <a:lnTo>
                    <a:pt x="239776" y="680719"/>
                  </a:lnTo>
                  <a:lnTo>
                    <a:pt x="232441" y="674369"/>
                  </a:lnTo>
                  <a:lnTo>
                    <a:pt x="225107" y="670559"/>
                  </a:lnTo>
                  <a:close/>
                </a:path>
                <a:path w="1018539" h="1040129">
                  <a:moveTo>
                    <a:pt x="800258" y="670559"/>
                  </a:moveTo>
                  <a:lnTo>
                    <a:pt x="792924" y="670559"/>
                  </a:lnTo>
                  <a:lnTo>
                    <a:pt x="785590" y="674369"/>
                  </a:lnTo>
                  <a:lnTo>
                    <a:pt x="778256" y="680719"/>
                  </a:lnTo>
                  <a:lnTo>
                    <a:pt x="776319" y="688339"/>
                  </a:lnTo>
                  <a:lnTo>
                    <a:pt x="777621" y="694689"/>
                  </a:lnTo>
                  <a:lnTo>
                    <a:pt x="781685" y="701039"/>
                  </a:lnTo>
                  <a:lnTo>
                    <a:pt x="856488" y="745489"/>
                  </a:lnTo>
                  <a:lnTo>
                    <a:pt x="856488" y="750569"/>
                  </a:lnTo>
                  <a:lnTo>
                    <a:pt x="871220" y="750569"/>
                  </a:lnTo>
                  <a:lnTo>
                    <a:pt x="876046" y="745489"/>
                  </a:lnTo>
                  <a:lnTo>
                    <a:pt x="880999" y="740409"/>
                  </a:lnTo>
                  <a:lnTo>
                    <a:pt x="883636" y="732789"/>
                  </a:lnTo>
                  <a:lnTo>
                    <a:pt x="883999" y="726439"/>
                  </a:lnTo>
                  <a:lnTo>
                    <a:pt x="881624" y="720089"/>
                  </a:lnTo>
                  <a:lnTo>
                    <a:pt x="876046" y="715009"/>
                  </a:lnTo>
                  <a:lnTo>
                    <a:pt x="807593" y="675639"/>
                  </a:lnTo>
                  <a:lnTo>
                    <a:pt x="800258" y="670559"/>
                  </a:lnTo>
                  <a:close/>
                </a:path>
                <a:path w="1018539" h="1040129">
                  <a:moveTo>
                    <a:pt x="509016" y="119379"/>
                  </a:moveTo>
                  <a:lnTo>
                    <a:pt x="485382" y="124459"/>
                  </a:lnTo>
                  <a:lnTo>
                    <a:pt x="466820" y="137159"/>
                  </a:lnTo>
                  <a:lnTo>
                    <a:pt x="454687" y="156209"/>
                  </a:lnTo>
                  <a:lnTo>
                    <a:pt x="450342" y="180339"/>
                  </a:lnTo>
                  <a:lnTo>
                    <a:pt x="450342" y="520700"/>
                  </a:lnTo>
                  <a:lnTo>
                    <a:pt x="451326" y="530859"/>
                  </a:lnTo>
                  <a:lnTo>
                    <a:pt x="454596" y="542289"/>
                  </a:lnTo>
                  <a:lnTo>
                    <a:pt x="460628" y="552450"/>
                  </a:lnTo>
                  <a:lnTo>
                    <a:pt x="469900" y="560069"/>
                  </a:lnTo>
                  <a:lnTo>
                    <a:pt x="626491" y="720089"/>
                  </a:lnTo>
                  <a:lnTo>
                    <a:pt x="634674" y="730250"/>
                  </a:lnTo>
                  <a:lnTo>
                    <a:pt x="644239" y="736600"/>
                  </a:lnTo>
                  <a:lnTo>
                    <a:pt x="654708" y="739139"/>
                  </a:lnTo>
                  <a:lnTo>
                    <a:pt x="665607" y="740409"/>
                  </a:lnTo>
                  <a:lnTo>
                    <a:pt x="676560" y="739139"/>
                  </a:lnTo>
                  <a:lnTo>
                    <a:pt x="687038" y="736600"/>
                  </a:lnTo>
                  <a:lnTo>
                    <a:pt x="696610" y="730250"/>
                  </a:lnTo>
                  <a:lnTo>
                    <a:pt x="704850" y="720089"/>
                  </a:lnTo>
                  <a:lnTo>
                    <a:pt x="714067" y="712469"/>
                  </a:lnTo>
                  <a:lnTo>
                    <a:pt x="720105" y="702309"/>
                  </a:lnTo>
                  <a:lnTo>
                    <a:pt x="720930" y="699769"/>
                  </a:lnTo>
                  <a:lnTo>
                    <a:pt x="665670" y="699769"/>
                  </a:lnTo>
                  <a:lnTo>
                    <a:pt x="658336" y="698500"/>
                  </a:lnTo>
                  <a:lnTo>
                    <a:pt x="651002" y="695959"/>
                  </a:lnTo>
                  <a:lnTo>
                    <a:pt x="494284" y="534669"/>
                  </a:lnTo>
                  <a:lnTo>
                    <a:pt x="489458" y="530859"/>
                  </a:lnTo>
                  <a:lnTo>
                    <a:pt x="489458" y="180339"/>
                  </a:lnTo>
                  <a:lnTo>
                    <a:pt x="491138" y="172719"/>
                  </a:lnTo>
                  <a:lnTo>
                    <a:pt x="495569" y="166369"/>
                  </a:lnTo>
                  <a:lnTo>
                    <a:pt x="501834" y="161289"/>
                  </a:lnTo>
                  <a:lnTo>
                    <a:pt x="509016" y="160019"/>
                  </a:lnTo>
                  <a:lnTo>
                    <a:pt x="564030" y="160019"/>
                  </a:lnTo>
                  <a:lnTo>
                    <a:pt x="563344" y="156209"/>
                  </a:lnTo>
                  <a:lnTo>
                    <a:pt x="551211" y="137159"/>
                  </a:lnTo>
                  <a:lnTo>
                    <a:pt x="532649" y="124459"/>
                  </a:lnTo>
                  <a:lnTo>
                    <a:pt x="509016" y="119379"/>
                  </a:lnTo>
                  <a:close/>
                </a:path>
                <a:path w="1018539" h="1040129">
                  <a:moveTo>
                    <a:pt x="564030" y="160019"/>
                  </a:moveTo>
                  <a:lnTo>
                    <a:pt x="509016" y="160019"/>
                  </a:lnTo>
                  <a:lnTo>
                    <a:pt x="516197" y="161289"/>
                  </a:lnTo>
                  <a:lnTo>
                    <a:pt x="522462" y="166369"/>
                  </a:lnTo>
                  <a:lnTo>
                    <a:pt x="526893" y="172719"/>
                  </a:lnTo>
                  <a:lnTo>
                    <a:pt x="528574" y="180339"/>
                  </a:lnTo>
                  <a:lnTo>
                    <a:pt x="528574" y="515619"/>
                  </a:lnTo>
                  <a:lnTo>
                    <a:pt x="533527" y="520700"/>
                  </a:lnTo>
                  <a:lnTo>
                    <a:pt x="680339" y="665479"/>
                  </a:lnTo>
                  <a:lnTo>
                    <a:pt x="685165" y="670559"/>
                  </a:lnTo>
                  <a:lnTo>
                    <a:pt x="685165" y="690879"/>
                  </a:lnTo>
                  <a:lnTo>
                    <a:pt x="680339" y="695959"/>
                  </a:lnTo>
                  <a:lnTo>
                    <a:pt x="673004" y="698500"/>
                  </a:lnTo>
                  <a:lnTo>
                    <a:pt x="665670" y="699769"/>
                  </a:lnTo>
                  <a:lnTo>
                    <a:pt x="720930" y="699769"/>
                  </a:lnTo>
                  <a:lnTo>
                    <a:pt x="723405" y="692150"/>
                  </a:lnTo>
                  <a:lnTo>
                    <a:pt x="724408" y="680719"/>
                  </a:lnTo>
                  <a:lnTo>
                    <a:pt x="723517" y="670559"/>
                  </a:lnTo>
                  <a:lnTo>
                    <a:pt x="723405" y="669289"/>
                  </a:lnTo>
                  <a:lnTo>
                    <a:pt x="720105" y="659129"/>
                  </a:lnTo>
                  <a:lnTo>
                    <a:pt x="714067" y="648969"/>
                  </a:lnTo>
                  <a:lnTo>
                    <a:pt x="704850" y="640079"/>
                  </a:lnTo>
                  <a:lnTo>
                    <a:pt x="567690" y="495300"/>
                  </a:lnTo>
                  <a:lnTo>
                    <a:pt x="567690" y="180339"/>
                  </a:lnTo>
                  <a:lnTo>
                    <a:pt x="564030" y="160019"/>
                  </a:lnTo>
                  <a:close/>
                </a:path>
                <a:path w="1018539" h="1040129">
                  <a:moveTo>
                    <a:pt x="176149" y="500379"/>
                  </a:moveTo>
                  <a:lnTo>
                    <a:pt x="97891" y="500379"/>
                  </a:lnTo>
                  <a:lnTo>
                    <a:pt x="90700" y="501650"/>
                  </a:lnTo>
                  <a:lnTo>
                    <a:pt x="84428" y="506729"/>
                  </a:lnTo>
                  <a:lnTo>
                    <a:pt x="79991" y="513079"/>
                  </a:lnTo>
                  <a:lnTo>
                    <a:pt x="78308" y="520700"/>
                  </a:lnTo>
                  <a:lnTo>
                    <a:pt x="79991" y="528319"/>
                  </a:lnTo>
                  <a:lnTo>
                    <a:pt x="84428" y="534669"/>
                  </a:lnTo>
                  <a:lnTo>
                    <a:pt x="90700" y="538479"/>
                  </a:lnTo>
                  <a:lnTo>
                    <a:pt x="97891" y="539750"/>
                  </a:lnTo>
                  <a:lnTo>
                    <a:pt x="176149" y="539750"/>
                  </a:lnTo>
                  <a:lnTo>
                    <a:pt x="183350" y="538479"/>
                  </a:lnTo>
                  <a:lnTo>
                    <a:pt x="189658" y="534669"/>
                  </a:lnTo>
                  <a:lnTo>
                    <a:pt x="194133" y="528319"/>
                  </a:lnTo>
                  <a:lnTo>
                    <a:pt x="195834" y="520700"/>
                  </a:lnTo>
                  <a:lnTo>
                    <a:pt x="194133" y="513079"/>
                  </a:lnTo>
                  <a:lnTo>
                    <a:pt x="189658" y="506729"/>
                  </a:lnTo>
                  <a:lnTo>
                    <a:pt x="183350" y="501650"/>
                  </a:lnTo>
                  <a:lnTo>
                    <a:pt x="176149" y="500379"/>
                  </a:lnTo>
                  <a:close/>
                </a:path>
                <a:path w="1018539" h="1040129">
                  <a:moveTo>
                    <a:pt x="920115" y="500379"/>
                  </a:moveTo>
                  <a:lnTo>
                    <a:pt x="841883" y="500379"/>
                  </a:lnTo>
                  <a:lnTo>
                    <a:pt x="834681" y="501650"/>
                  </a:lnTo>
                  <a:lnTo>
                    <a:pt x="828373" y="506729"/>
                  </a:lnTo>
                  <a:lnTo>
                    <a:pt x="823898" y="513079"/>
                  </a:lnTo>
                  <a:lnTo>
                    <a:pt x="822197" y="520700"/>
                  </a:lnTo>
                  <a:lnTo>
                    <a:pt x="823898" y="528319"/>
                  </a:lnTo>
                  <a:lnTo>
                    <a:pt x="828373" y="534669"/>
                  </a:lnTo>
                  <a:lnTo>
                    <a:pt x="834681" y="538479"/>
                  </a:lnTo>
                  <a:lnTo>
                    <a:pt x="841883" y="539750"/>
                  </a:lnTo>
                  <a:lnTo>
                    <a:pt x="920115" y="539750"/>
                  </a:lnTo>
                  <a:lnTo>
                    <a:pt x="927296" y="538479"/>
                  </a:lnTo>
                  <a:lnTo>
                    <a:pt x="933561" y="534669"/>
                  </a:lnTo>
                  <a:lnTo>
                    <a:pt x="937992" y="528319"/>
                  </a:lnTo>
                  <a:lnTo>
                    <a:pt x="939672" y="520700"/>
                  </a:lnTo>
                  <a:lnTo>
                    <a:pt x="937992" y="513079"/>
                  </a:lnTo>
                  <a:lnTo>
                    <a:pt x="933561" y="506729"/>
                  </a:lnTo>
                  <a:lnTo>
                    <a:pt x="927296" y="501650"/>
                  </a:lnTo>
                  <a:lnTo>
                    <a:pt x="920115" y="500379"/>
                  </a:lnTo>
                  <a:close/>
                </a:path>
                <a:path w="1018539" h="1040129">
                  <a:moveTo>
                    <a:pt x="147478" y="289559"/>
                  </a:moveTo>
                  <a:lnTo>
                    <a:pt x="141577" y="293369"/>
                  </a:lnTo>
                  <a:lnTo>
                    <a:pt x="137033" y="299719"/>
                  </a:lnTo>
                  <a:lnTo>
                    <a:pt x="134395" y="307339"/>
                  </a:lnTo>
                  <a:lnTo>
                    <a:pt x="134032" y="314959"/>
                  </a:lnTo>
                  <a:lnTo>
                    <a:pt x="136407" y="320039"/>
                  </a:lnTo>
                  <a:lnTo>
                    <a:pt x="141986" y="325119"/>
                  </a:lnTo>
                  <a:lnTo>
                    <a:pt x="210439" y="365759"/>
                  </a:lnTo>
                  <a:lnTo>
                    <a:pt x="215392" y="369569"/>
                  </a:lnTo>
                  <a:lnTo>
                    <a:pt x="225171" y="369569"/>
                  </a:lnTo>
                  <a:lnTo>
                    <a:pt x="234950" y="365759"/>
                  </a:lnTo>
                  <a:lnTo>
                    <a:pt x="239776" y="360679"/>
                  </a:lnTo>
                  <a:lnTo>
                    <a:pt x="241712" y="353059"/>
                  </a:lnTo>
                  <a:lnTo>
                    <a:pt x="240411" y="345439"/>
                  </a:lnTo>
                  <a:lnTo>
                    <a:pt x="236347" y="340359"/>
                  </a:lnTo>
                  <a:lnTo>
                    <a:pt x="229997" y="335279"/>
                  </a:lnTo>
                  <a:lnTo>
                    <a:pt x="161544" y="294639"/>
                  </a:lnTo>
                  <a:lnTo>
                    <a:pt x="154285" y="290829"/>
                  </a:lnTo>
                  <a:lnTo>
                    <a:pt x="147478" y="289559"/>
                  </a:lnTo>
                  <a:close/>
                </a:path>
                <a:path w="1018539" h="1040129">
                  <a:moveTo>
                    <a:pt x="870553" y="289559"/>
                  </a:moveTo>
                  <a:lnTo>
                    <a:pt x="788035" y="335279"/>
                  </a:lnTo>
                  <a:lnTo>
                    <a:pt x="776319" y="353059"/>
                  </a:lnTo>
                  <a:lnTo>
                    <a:pt x="778256" y="360679"/>
                  </a:lnTo>
                  <a:lnTo>
                    <a:pt x="783082" y="365759"/>
                  </a:lnTo>
                  <a:lnTo>
                    <a:pt x="792860" y="369569"/>
                  </a:lnTo>
                  <a:lnTo>
                    <a:pt x="802640" y="369569"/>
                  </a:lnTo>
                  <a:lnTo>
                    <a:pt x="807593" y="365759"/>
                  </a:lnTo>
                  <a:lnTo>
                    <a:pt x="876046" y="325119"/>
                  </a:lnTo>
                  <a:lnTo>
                    <a:pt x="881624" y="320039"/>
                  </a:lnTo>
                  <a:lnTo>
                    <a:pt x="883999" y="314959"/>
                  </a:lnTo>
                  <a:lnTo>
                    <a:pt x="883636" y="307339"/>
                  </a:lnTo>
                  <a:lnTo>
                    <a:pt x="880999" y="299719"/>
                  </a:lnTo>
                  <a:lnTo>
                    <a:pt x="876454" y="293369"/>
                  </a:lnTo>
                  <a:lnTo>
                    <a:pt x="870553" y="289559"/>
                  </a:lnTo>
                  <a:close/>
                </a:path>
                <a:path w="1018539" h="1040129">
                  <a:moveTo>
                    <a:pt x="307689" y="137159"/>
                  </a:moveTo>
                  <a:lnTo>
                    <a:pt x="300882" y="137159"/>
                  </a:lnTo>
                  <a:lnTo>
                    <a:pt x="293624" y="139700"/>
                  </a:lnTo>
                  <a:lnTo>
                    <a:pt x="287369" y="144779"/>
                  </a:lnTo>
                  <a:lnTo>
                    <a:pt x="283876" y="151129"/>
                  </a:lnTo>
                  <a:lnTo>
                    <a:pt x="284016" y="156209"/>
                  </a:lnTo>
                  <a:lnTo>
                    <a:pt x="284051" y="157479"/>
                  </a:lnTo>
                  <a:lnTo>
                    <a:pt x="288798" y="165100"/>
                  </a:lnTo>
                  <a:lnTo>
                    <a:pt x="327914" y="234950"/>
                  </a:lnTo>
                  <a:lnTo>
                    <a:pt x="327914" y="240029"/>
                  </a:lnTo>
                  <a:lnTo>
                    <a:pt x="337693" y="245109"/>
                  </a:lnTo>
                  <a:lnTo>
                    <a:pt x="352425" y="245109"/>
                  </a:lnTo>
                  <a:lnTo>
                    <a:pt x="358679" y="237489"/>
                  </a:lnTo>
                  <a:lnTo>
                    <a:pt x="362172" y="229869"/>
                  </a:lnTo>
                  <a:lnTo>
                    <a:pt x="361997" y="222250"/>
                  </a:lnTo>
                  <a:lnTo>
                    <a:pt x="357251" y="214629"/>
                  </a:lnTo>
                  <a:lnTo>
                    <a:pt x="318135" y="144779"/>
                  </a:lnTo>
                  <a:lnTo>
                    <a:pt x="313590" y="139700"/>
                  </a:lnTo>
                  <a:lnTo>
                    <a:pt x="307689" y="137159"/>
                  </a:lnTo>
                  <a:close/>
                </a:path>
                <a:path w="1018539" h="1040129">
                  <a:moveTo>
                    <a:pt x="717149" y="137159"/>
                  </a:moveTo>
                  <a:lnTo>
                    <a:pt x="710342" y="137159"/>
                  </a:lnTo>
                  <a:lnTo>
                    <a:pt x="704441" y="139700"/>
                  </a:lnTo>
                  <a:lnTo>
                    <a:pt x="699897" y="144779"/>
                  </a:lnTo>
                  <a:lnTo>
                    <a:pt x="660781" y="214629"/>
                  </a:lnTo>
                  <a:lnTo>
                    <a:pt x="656034" y="222250"/>
                  </a:lnTo>
                  <a:lnTo>
                    <a:pt x="655859" y="229869"/>
                  </a:lnTo>
                  <a:lnTo>
                    <a:pt x="659352" y="237489"/>
                  </a:lnTo>
                  <a:lnTo>
                    <a:pt x="665607" y="245109"/>
                  </a:lnTo>
                  <a:lnTo>
                    <a:pt x="680339" y="245109"/>
                  </a:lnTo>
                  <a:lnTo>
                    <a:pt x="690118" y="240029"/>
                  </a:lnTo>
                  <a:lnTo>
                    <a:pt x="690118" y="234950"/>
                  </a:lnTo>
                  <a:lnTo>
                    <a:pt x="729234" y="165100"/>
                  </a:lnTo>
                  <a:lnTo>
                    <a:pt x="733980" y="157479"/>
                  </a:lnTo>
                  <a:lnTo>
                    <a:pt x="734155" y="151129"/>
                  </a:lnTo>
                  <a:lnTo>
                    <a:pt x="730662" y="144779"/>
                  </a:lnTo>
                  <a:lnTo>
                    <a:pt x="724408" y="139700"/>
                  </a:lnTo>
                  <a:lnTo>
                    <a:pt x="717149" y="13715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6856476" y="3456431"/>
              <a:ext cx="2810510" cy="1935480"/>
            </a:xfrm>
            <a:custGeom>
              <a:avLst/>
              <a:gdLst/>
              <a:ahLst/>
              <a:cxnLst/>
              <a:rect l="l" t="t" r="r" b="b"/>
              <a:pathLst>
                <a:path w="2810509" h="1935479">
                  <a:moveTo>
                    <a:pt x="350520" y="0"/>
                  </a:moveTo>
                  <a:lnTo>
                    <a:pt x="0" y="0"/>
                  </a:lnTo>
                  <a:lnTo>
                    <a:pt x="0" y="1935480"/>
                  </a:lnTo>
                  <a:lnTo>
                    <a:pt x="350520" y="1935480"/>
                  </a:lnTo>
                  <a:lnTo>
                    <a:pt x="350520" y="0"/>
                  </a:lnTo>
                  <a:close/>
                </a:path>
                <a:path w="2810509" h="1935479">
                  <a:moveTo>
                    <a:pt x="2810256" y="451104"/>
                  </a:moveTo>
                  <a:lnTo>
                    <a:pt x="2458212" y="451104"/>
                  </a:lnTo>
                  <a:lnTo>
                    <a:pt x="2458212" y="1935480"/>
                  </a:lnTo>
                  <a:lnTo>
                    <a:pt x="2810256" y="1935480"/>
                  </a:lnTo>
                  <a:lnTo>
                    <a:pt x="2810256" y="451104"/>
                  </a:lnTo>
                  <a:close/>
                </a:path>
              </a:pathLst>
            </a:custGeom>
            <a:solidFill>
              <a:srgbClr val="4270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7303008" y="3973067"/>
              <a:ext cx="2809240" cy="1419225"/>
            </a:xfrm>
            <a:custGeom>
              <a:avLst/>
              <a:gdLst/>
              <a:ahLst/>
              <a:cxnLst/>
              <a:rect l="l" t="t" r="r" b="b"/>
              <a:pathLst>
                <a:path w="2809240" h="1419225">
                  <a:moveTo>
                    <a:pt x="350520" y="0"/>
                  </a:moveTo>
                  <a:lnTo>
                    <a:pt x="0" y="0"/>
                  </a:lnTo>
                  <a:lnTo>
                    <a:pt x="0" y="1418844"/>
                  </a:lnTo>
                  <a:lnTo>
                    <a:pt x="350520" y="1418844"/>
                  </a:lnTo>
                  <a:lnTo>
                    <a:pt x="350520" y="0"/>
                  </a:lnTo>
                  <a:close/>
                </a:path>
                <a:path w="2809240" h="1419225">
                  <a:moveTo>
                    <a:pt x="2808732" y="644652"/>
                  </a:moveTo>
                  <a:lnTo>
                    <a:pt x="2458212" y="644652"/>
                  </a:lnTo>
                  <a:lnTo>
                    <a:pt x="2458212" y="1418844"/>
                  </a:lnTo>
                  <a:lnTo>
                    <a:pt x="2808732" y="1418844"/>
                  </a:lnTo>
                  <a:lnTo>
                    <a:pt x="2808732" y="644652"/>
                  </a:lnTo>
                  <a:close/>
                </a:path>
              </a:pathLst>
            </a:custGeom>
            <a:solidFill>
              <a:srgbClr val="6AAA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7748016" y="4069079"/>
              <a:ext cx="2810510" cy="1323340"/>
            </a:xfrm>
            <a:custGeom>
              <a:avLst/>
              <a:gdLst/>
              <a:ahLst/>
              <a:cxnLst/>
              <a:rect l="l" t="t" r="r" b="b"/>
              <a:pathLst>
                <a:path w="2810509" h="1323339">
                  <a:moveTo>
                    <a:pt x="352044" y="0"/>
                  </a:moveTo>
                  <a:lnTo>
                    <a:pt x="0" y="0"/>
                  </a:lnTo>
                  <a:lnTo>
                    <a:pt x="0" y="1322832"/>
                  </a:lnTo>
                  <a:lnTo>
                    <a:pt x="352044" y="1322832"/>
                  </a:lnTo>
                  <a:lnTo>
                    <a:pt x="352044" y="0"/>
                  </a:lnTo>
                  <a:close/>
                </a:path>
                <a:path w="2810509" h="1323339">
                  <a:moveTo>
                    <a:pt x="2810256" y="483108"/>
                  </a:moveTo>
                  <a:lnTo>
                    <a:pt x="2459736" y="483108"/>
                  </a:lnTo>
                  <a:lnTo>
                    <a:pt x="2459736" y="1322832"/>
                  </a:lnTo>
                  <a:lnTo>
                    <a:pt x="2810256" y="1322832"/>
                  </a:lnTo>
                  <a:lnTo>
                    <a:pt x="2810256" y="483108"/>
                  </a:lnTo>
                  <a:close/>
                </a:path>
              </a:pathLst>
            </a:custGeom>
            <a:solidFill>
              <a:srgbClr val="A6C5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8194548" y="4358639"/>
              <a:ext cx="2810510" cy="1033780"/>
            </a:xfrm>
            <a:custGeom>
              <a:avLst/>
              <a:gdLst/>
              <a:ahLst/>
              <a:cxnLst/>
              <a:rect l="l" t="t" r="r" b="b"/>
              <a:pathLst>
                <a:path w="2810509" h="1033779">
                  <a:moveTo>
                    <a:pt x="350520" y="323088"/>
                  </a:moveTo>
                  <a:lnTo>
                    <a:pt x="0" y="323088"/>
                  </a:lnTo>
                  <a:lnTo>
                    <a:pt x="0" y="1033272"/>
                  </a:lnTo>
                  <a:lnTo>
                    <a:pt x="350520" y="1033272"/>
                  </a:lnTo>
                  <a:lnTo>
                    <a:pt x="350520" y="323088"/>
                  </a:lnTo>
                  <a:close/>
                </a:path>
                <a:path w="2810509" h="1033779">
                  <a:moveTo>
                    <a:pt x="2810256" y="0"/>
                  </a:moveTo>
                  <a:lnTo>
                    <a:pt x="2458212" y="0"/>
                  </a:lnTo>
                  <a:lnTo>
                    <a:pt x="2458212" y="1033272"/>
                  </a:lnTo>
                  <a:lnTo>
                    <a:pt x="2810256" y="1033272"/>
                  </a:lnTo>
                  <a:lnTo>
                    <a:pt x="281025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470903" y="5391911"/>
              <a:ext cx="4918075" cy="0"/>
            </a:xfrm>
            <a:custGeom>
              <a:avLst/>
              <a:gdLst/>
              <a:ahLst/>
              <a:cxnLst/>
              <a:rect l="l" t="t" r="r" b="b"/>
              <a:pathLst>
                <a:path w="4918075" h="0">
                  <a:moveTo>
                    <a:pt x="0" y="0"/>
                  </a:moveTo>
                  <a:lnTo>
                    <a:pt x="4917948" y="0"/>
                  </a:lnTo>
                </a:path>
              </a:pathLst>
            </a:custGeom>
            <a:ln w="9525">
              <a:solidFill>
                <a:srgbClr val="E0E3E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7101839" y="2807207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5">
                  <a:moveTo>
                    <a:pt x="77724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77724" y="77724"/>
                  </a:lnTo>
                  <a:lnTo>
                    <a:pt x="77724" y="0"/>
                  </a:lnTo>
                  <a:close/>
                </a:path>
              </a:pathLst>
            </a:custGeom>
            <a:solidFill>
              <a:srgbClr val="4270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926323" y="2807207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5">
                  <a:moveTo>
                    <a:pt x="77724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77724" y="77724"/>
                  </a:lnTo>
                  <a:lnTo>
                    <a:pt x="77724" y="0"/>
                  </a:lnTo>
                  <a:close/>
                </a:path>
              </a:pathLst>
            </a:custGeom>
            <a:solidFill>
              <a:srgbClr val="6AAA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8923020" y="2807207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5">
                  <a:moveTo>
                    <a:pt x="77724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77724" y="77724"/>
                  </a:lnTo>
                  <a:lnTo>
                    <a:pt x="77724" y="0"/>
                  </a:lnTo>
                  <a:close/>
                </a:path>
              </a:pathLst>
            </a:custGeom>
            <a:solidFill>
              <a:srgbClr val="A6C5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9941051" y="2807207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5">
                  <a:moveTo>
                    <a:pt x="77724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77724" y="77724"/>
                  </a:lnTo>
                  <a:lnTo>
                    <a:pt x="77724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047232" y="2269235"/>
              <a:ext cx="0" cy="3229610"/>
            </a:xfrm>
            <a:custGeom>
              <a:avLst/>
              <a:gdLst/>
              <a:ahLst/>
              <a:cxnLst/>
              <a:rect l="l" t="t" r="r" b="b"/>
              <a:pathLst>
                <a:path w="0" h="3229610">
                  <a:moveTo>
                    <a:pt x="0" y="0"/>
                  </a:moveTo>
                  <a:lnTo>
                    <a:pt x="0" y="3229229"/>
                  </a:lnTo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6903846" y="3217926"/>
            <a:ext cx="255904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60%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9362947" y="3669538"/>
            <a:ext cx="255904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46%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349997" y="3733927"/>
            <a:ext cx="255904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44%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9809226" y="4379214"/>
            <a:ext cx="255904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24%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7796021" y="3830827"/>
            <a:ext cx="255904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41%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0255377" y="4314571"/>
            <a:ext cx="255904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26%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8241030" y="4443476"/>
            <a:ext cx="255904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939393"/>
                </a:solidFill>
                <a:latin typeface="Arial Narrow"/>
                <a:cs typeface="Arial Narrow"/>
              </a:rPr>
              <a:t>22%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10700384" y="4121022"/>
            <a:ext cx="255904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939393"/>
                </a:solidFill>
                <a:latin typeface="Arial Narrow"/>
                <a:cs typeface="Arial Narrow"/>
              </a:rPr>
              <a:t>32%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7287894" y="5454802"/>
            <a:ext cx="8286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Broadcast</a:t>
            </a:r>
            <a:r>
              <a:rPr dirty="0" sz="1100" spc="-5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radio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9743947" y="5454802"/>
            <a:ext cx="83439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Streaming</a:t>
            </a:r>
            <a:r>
              <a:rPr dirty="0" sz="1100" spc="-6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radio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6548119" y="2187701"/>
            <a:ext cx="4498340" cy="7512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Time</a:t>
            </a:r>
            <a:r>
              <a:rPr dirty="0" sz="2000" spc="-4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of</a:t>
            </a:r>
            <a:r>
              <a:rPr dirty="0" sz="2000" spc="-1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Day</a:t>
            </a:r>
            <a:r>
              <a:rPr dirty="0" sz="2000" spc="-2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Listen</a:t>
            </a:r>
            <a:r>
              <a:rPr dirty="0" sz="2000" spc="-3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to</a:t>
            </a:r>
            <a:r>
              <a:rPr dirty="0" sz="2000" spc="-8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Ag</a:t>
            </a:r>
            <a:r>
              <a:rPr dirty="0" sz="2000" spc="-1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Radio</a:t>
            </a:r>
            <a:r>
              <a:rPr dirty="0" sz="2000" spc="-2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spc="-10" b="1">
                <a:solidFill>
                  <a:srgbClr val="3E4444"/>
                </a:solidFill>
                <a:latin typeface="Arial Narrow"/>
                <a:cs typeface="Arial Narrow"/>
              </a:rPr>
              <a:t>Programming</a:t>
            </a:r>
            <a:endParaRPr sz="2000">
              <a:latin typeface="Arial Narrow"/>
              <a:cs typeface="Arial Narrow"/>
            </a:endParaRPr>
          </a:p>
          <a:p>
            <a:pPr algn="ctr" marL="229870">
              <a:lnSpc>
                <a:spcPct val="100000"/>
              </a:lnSpc>
              <a:spcBef>
                <a:spcPts val="1864"/>
              </a:spcBef>
              <a:tabLst>
                <a:tab pos="1053465" algn="l"/>
                <a:tab pos="2051050" algn="l"/>
                <a:tab pos="3068955" algn="l"/>
              </a:tabLst>
            </a:pPr>
            <a:r>
              <a:rPr dirty="0" sz="1200" spc="-10">
                <a:solidFill>
                  <a:srgbClr val="7E7E7E"/>
                </a:solidFill>
                <a:latin typeface="Arial Narrow"/>
                <a:cs typeface="Arial Narrow"/>
              </a:rPr>
              <a:t>6-</a:t>
            </a: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9</a:t>
            </a:r>
            <a:r>
              <a:rPr dirty="0" sz="1200" spc="-1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spc="-25">
                <a:solidFill>
                  <a:srgbClr val="7E7E7E"/>
                </a:solidFill>
                <a:latin typeface="Arial Narrow"/>
                <a:cs typeface="Arial Narrow"/>
              </a:rPr>
              <a:t>AM</a:t>
            </a: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	</a:t>
            </a:r>
            <a:r>
              <a:rPr dirty="0" sz="1200" spc="-10">
                <a:solidFill>
                  <a:srgbClr val="7E7E7E"/>
                </a:solidFill>
                <a:latin typeface="Arial Narrow"/>
                <a:cs typeface="Arial Narrow"/>
              </a:rPr>
              <a:t>9AM-</a:t>
            </a:r>
            <a:r>
              <a:rPr dirty="0" sz="1200" spc="-20">
                <a:solidFill>
                  <a:srgbClr val="7E7E7E"/>
                </a:solidFill>
                <a:latin typeface="Arial Narrow"/>
                <a:cs typeface="Arial Narrow"/>
              </a:rPr>
              <a:t>noon</a:t>
            </a: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	</a:t>
            </a:r>
            <a:r>
              <a:rPr dirty="0" sz="1200" spc="-10">
                <a:solidFill>
                  <a:srgbClr val="7E7E7E"/>
                </a:solidFill>
                <a:latin typeface="Arial Narrow"/>
                <a:cs typeface="Arial Narrow"/>
              </a:rPr>
              <a:t>Noon-</a:t>
            </a:r>
            <a:r>
              <a:rPr dirty="0" sz="1200" spc="-25">
                <a:solidFill>
                  <a:srgbClr val="7E7E7E"/>
                </a:solidFill>
                <a:latin typeface="Arial Narrow"/>
                <a:cs typeface="Arial Narrow"/>
              </a:rPr>
              <a:t>4PM</a:t>
            </a: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	After</a:t>
            </a:r>
            <a:r>
              <a:rPr dirty="0" sz="1200" spc="-3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spc="-25">
                <a:solidFill>
                  <a:srgbClr val="7E7E7E"/>
                </a:solidFill>
                <a:latin typeface="Arial Narrow"/>
                <a:cs typeface="Arial Narrow"/>
              </a:rPr>
              <a:t>4PM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633476" y="6479235"/>
            <a:ext cx="55568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to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AM/FM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radio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(n=317); Listen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to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streaming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radio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(n=95)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 Study,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Research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3650"/>
              </a:lnSpc>
              <a:spcBef>
                <a:spcPts val="105"/>
              </a:spcBef>
            </a:pPr>
            <a:r>
              <a:rPr dirty="0" sz="3200" spc="80">
                <a:solidFill>
                  <a:srgbClr val="56585C"/>
                </a:solidFill>
              </a:rPr>
              <a:t>Listeners</a:t>
            </a:r>
            <a:r>
              <a:rPr dirty="0" sz="3200" spc="204">
                <a:solidFill>
                  <a:srgbClr val="56585C"/>
                </a:solidFill>
              </a:rPr>
              <a:t> </a:t>
            </a:r>
            <a:r>
              <a:rPr dirty="0" sz="3200" spc="60">
                <a:solidFill>
                  <a:srgbClr val="56585C"/>
                </a:solidFill>
              </a:rPr>
              <a:t>start</a:t>
            </a:r>
            <a:r>
              <a:rPr dirty="0" sz="3200" spc="220">
                <a:solidFill>
                  <a:srgbClr val="56585C"/>
                </a:solidFill>
              </a:rPr>
              <a:t> </a:t>
            </a:r>
            <a:r>
              <a:rPr dirty="0" sz="3200" spc="70">
                <a:solidFill>
                  <a:srgbClr val="56585C"/>
                </a:solidFill>
              </a:rPr>
              <a:t>each</a:t>
            </a:r>
            <a:r>
              <a:rPr dirty="0" sz="3200" spc="210">
                <a:solidFill>
                  <a:srgbClr val="56585C"/>
                </a:solidFill>
              </a:rPr>
              <a:t> </a:t>
            </a:r>
            <a:r>
              <a:rPr dirty="0" sz="3200" spc="80">
                <a:solidFill>
                  <a:srgbClr val="56585C"/>
                </a:solidFill>
              </a:rPr>
              <a:t>morning</a:t>
            </a:r>
            <a:r>
              <a:rPr dirty="0" sz="3200" spc="190">
                <a:solidFill>
                  <a:srgbClr val="56585C"/>
                </a:solidFill>
              </a:rPr>
              <a:t> </a:t>
            </a:r>
            <a:r>
              <a:rPr dirty="0" sz="3200" spc="45">
                <a:solidFill>
                  <a:srgbClr val="56585C"/>
                </a:solidFill>
              </a:rPr>
              <a:t>by</a:t>
            </a:r>
            <a:r>
              <a:rPr dirty="0" sz="3200" spc="210">
                <a:solidFill>
                  <a:srgbClr val="56585C"/>
                </a:solidFill>
              </a:rPr>
              <a:t> </a:t>
            </a:r>
            <a:r>
              <a:rPr dirty="0" sz="3200" spc="75">
                <a:solidFill>
                  <a:srgbClr val="56585C"/>
                </a:solidFill>
              </a:rPr>
              <a:t>tuning</a:t>
            </a:r>
            <a:r>
              <a:rPr dirty="0" sz="3200" spc="180">
                <a:solidFill>
                  <a:srgbClr val="56585C"/>
                </a:solidFill>
              </a:rPr>
              <a:t> </a:t>
            </a:r>
            <a:r>
              <a:rPr dirty="0" sz="3200" spc="70">
                <a:solidFill>
                  <a:srgbClr val="56585C"/>
                </a:solidFill>
              </a:rPr>
              <a:t>into</a:t>
            </a:r>
            <a:r>
              <a:rPr dirty="0" sz="3200" spc="195">
                <a:solidFill>
                  <a:srgbClr val="56585C"/>
                </a:solidFill>
              </a:rPr>
              <a:t> </a:t>
            </a:r>
            <a:r>
              <a:rPr dirty="0" sz="3200" spc="45">
                <a:solidFill>
                  <a:srgbClr val="56585C"/>
                </a:solidFill>
              </a:rPr>
              <a:t>ag</a:t>
            </a:r>
            <a:r>
              <a:rPr dirty="0" sz="3200" spc="210">
                <a:solidFill>
                  <a:srgbClr val="56585C"/>
                </a:solidFill>
              </a:rPr>
              <a:t> </a:t>
            </a:r>
            <a:r>
              <a:rPr dirty="0" sz="3200" spc="75">
                <a:solidFill>
                  <a:srgbClr val="56585C"/>
                </a:solidFill>
              </a:rPr>
              <a:t>radio</a:t>
            </a:r>
            <a:r>
              <a:rPr dirty="0" sz="3200" spc="204">
                <a:solidFill>
                  <a:srgbClr val="56585C"/>
                </a:solidFill>
              </a:rPr>
              <a:t> </a:t>
            </a:r>
            <a:r>
              <a:rPr dirty="0" sz="3200" spc="60">
                <a:solidFill>
                  <a:srgbClr val="56585C"/>
                </a:solidFill>
              </a:rPr>
              <a:t>for</a:t>
            </a:r>
            <a:r>
              <a:rPr dirty="0" sz="3200" spc="200">
                <a:solidFill>
                  <a:srgbClr val="56585C"/>
                </a:solidFill>
              </a:rPr>
              <a:t> </a:t>
            </a:r>
            <a:r>
              <a:rPr dirty="0" sz="3200" spc="70">
                <a:solidFill>
                  <a:srgbClr val="56585C"/>
                </a:solidFill>
              </a:rPr>
              <a:t>the</a:t>
            </a:r>
            <a:endParaRPr sz="3200"/>
          </a:p>
          <a:p>
            <a:pPr marL="12700">
              <a:lnSpc>
                <a:spcPts val="3650"/>
              </a:lnSpc>
            </a:pPr>
            <a:r>
              <a:rPr dirty="0" sz="3200" spc="50">
                <a:solidFill>
                  <a:srgbClr val="56585C"/>
                </a:solidFill>
              </a:rPr>
              <a:t>day’s</a:t>
            </a:r>
            <a:r>
              <a:rPr dirty="0" sz="3200" spc="190">
                <a:solidFill>
                  <a:srgbClr val="56585C"/>
                </a:solidFill>
              </a:rPr>
              <a:t> </a:t>
            </a:r>
            <a:r>
              <a:rPr dirty="0" sz="3200" spc="55">
                <a:solidFill>
                  <a:srgbClr val="56585C"/>
                </a:solidFill>
              </a:rPr>
              <a:t>most</a:t>
            </a:r>
            <a:r>
              <a:rPr dirty="0" sz="3200" spc="195">
                <a:solidFill>
                  <a:srgbClr val="56585C"/>
                </a:solidFill>
              </a:rPr>
              <a:t> </a:t>
            </a:r>
            <a:r>
              <a:rPr dirty="0" sz="3200" spc="75">
                <a:solidFill>
                  <a:srgbClr val="56585C"/>
                </a:solidFill>
              </a:rPr>
              <a:t>important</a:t>
            </a:r>
            <a:r>
              <a:rPr dirty="0" sz="3200" spc="190">
                <a:solidFill>
                  <a:srgbClr val="56585C"/>
                </a:solidFill>
              </a:rPr>
              <a:t> </a:t>
            </a:r>
            <a:r>
              <a:rPr dirty="0" sz="3200" spc="65">
                <a:solidFill>
                  <a:srgbClr val="56585C"/>
                </a:solidFill>
              </a:rPr>
              <a:t>information.</a:t>
            </a:r>
            <a:endParaRPr sz="3200"/>
          </a:p>
        </p:txBody>
      </p:sp>
      <p:grpSp>
        <p:nvGrpSpPr>
          <p:cNvPr id="32" name="object 32" descr=""/>
          <p:cNvGrpSpPr/>
          <p:nvPr/>
        </p:nvGrpSpPr>
        <p:grpSpPr>
          <a:xfrm>
            <a:off x="1234838" y="3886065"/>
            <a:ext cx="1000125" cy="1275715"/>
            <a:chOff x="1234838" y="3886065"/>
            <a:chExt cx="1000125" cy="1275715"/>
          </a:xfrm>
        </p:grpSpPr>
        <p:sp>
          <p:nvSpPr>
            <p:cNvPr id="33" name="object 33" descr=""/>
            <p:cNvSpPr/>
            <p:nvPr/>
          </p:nvSpPr>
          <p:spPr>
            <a:xfrm>
              <a:off x="1423597" y="3990760"/>
              <a:ext cx="76835" cy="259715"/>
            </a:xfrm>
            <a:custGeom>
              <a:avLst/>
              <a:gdLst/>
              <a:ahLst/>
              <a:cxnLst/>
              <a:rect l="l" t="t" r="r" b="b"/>
              <a:pathLst>
                <a:path w="76834" h="259714">
                  <a:moveTo>
                    <a:pt x="34457" y="0"/>
                  </a:moveTo>
                  <a:lnTo>
                    <a:pt x="27391" y="6633"/>
                  </a:lnTo>
                  <a:lnTo>
                    <a:pt x="6847" y="38265"/>
                  </a:lnTo>
                  <a:lnTo>
                    <a:pt x="0" y="74073"/>
                  </a:lnTo>
                  <a:lnTo>
                    <a:pt x="6847" y="109881"/>
                  </a:lnTo>
                  <a:lnTo>
                    <a:pt x="40684" y="162494"/>
                  </a:lnTo>
                  <a:lnTo>
                    <a:pt x="45116" y="186119"/>
                  </a:lnTo>
                  <a:lnTo>
                    <a:pt x="40684" y="209745"/>
                  </a:lnTo>
                  <a:lnTo>
                    <a:pt x="27391" y="230726"/>
                  </a:lnTo>
                  <a:lnTo>
                    <a:pt x="21317" y="236274"/>
                  </a:lnTo>
                  <a:lnTo>
                    <a:pt x="20880" y="245714"/>
                  </a:lnTo>
                  <a:lnTo>
                    <a:pt x="32909" y="258849"/>
                  </a:lnTo>
                  <a:lnTo>
                    <a:pt x="42317" y="259299"/>
                  </a:lnTo>
                  <a:lnTo>
                    <a:pt x="49396" y="252758"/>
                  </a:lnTo>
                  <a:lnTo>
                    <a:pt x="69947" y="221132"/>
                  </a:lnTo>
                  <a:lnTo>
                    <a:pt x="76797" y="185325"/>
                  </a:lnTo>
                  <a:lnTo>
                    <a:pt x="69947" y="149518"/>
                  </a:lnTo>
                  <a:lnTo>
                    <a:pt x="49396" y="117892"/>
                  </a:lnTo>
                  <a:lnTo>
                    <a:pt x="41188" y="107875"/>
                  </a:lnTo>
                  <a:lnTo>
                    <a:pt x="35201" y="96537"/>
                  </a:lnTo>
                  <a:lnTo>
                    <a:pt x="31581" y="84237"/>
                  </a:lnTo>
                  <a:lnTo>
                    <a:pt x="30474" y="71339"/>
                  </a:lnTo>
                  <a:lnTo>
                    <a:pt x="31851" y="59381"/>
                  </a:lnTo>
                  <a:lnTo>
                    <a:pt x="35563" y="48062"/>
                  </a:lnTo>
                  <a:lnTo>
                    <a:pt x="41462" y="37716"/>
                  </a:lnTo>
                  <a:lnTo>
                    <a:pt x="49396" y="28678"/>
                  </a:lnTo>
                  <a:lnTo>
                    <a:pt x="55695" y="22799"/>
                  </a:lnTo>
                  <a:lnTo>
                    <a:pt x="56039" y="12935"/>
                  </a:lnTo>
                  <a:lnTo>
                    <a:pt x="44315" y="344"/>
                  </a:lnTo>
                  <a:lnTo>
                    <a:pt x="3445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423597" y="3990760"/>
              <a:ext cx="76835" cy="259715"/>
            </a:xfrm>
            <a:custGeom>
              <a:avLst/>
              <a:gdLst/>
              <a:ahLst/>
              <a:cxnLst/>
              <a:rect l="l" t="t" r="r" b="b"/>
              <a:pathLst>
                <a:path w="76834" h="259714">
                  <a:moveTo>
                    <a:pt x="27391" y="230726"/>
                  </a:moveTo>
                  <a:lnTo>
                    <a:pt x="21317" y="236274"/>
                  </a:lnTo>
                  <a:lnTo>
                    <a:pt x="20880" y="245714"/>
                  </a:lnTo>
                  <a:lnTo>
                    <a:pt x="26438" y="251805"/>
                  </a:lnTo>
                  <a:lnTo>
                    <a:pt x="26742" y="252136"/>
                  </a:lnTo>
                  <a:lnTo>
                    <a:pt x="27060" y="252454"/>
                  </a:lnTo>
                  <a:lnTo>
                    <a:pt x="27391" y="252758"/>
                  </a:lnTo>
                  <a:lnTo>
                    <a:pt x="32909" y="258849"/>
                  </a:lnTo>
                  <a:lnTo>
                    <a:pt x="42317" y="259299"/>
                  </a:lnTo>
                  <a:lnTo>
                    <a:pt x="48391" y="253778"/>
                  </a:lnTo>
                  <a:lnTo>
                    <a:pt x="48748" y="253460"/>
                  </a:lnTo>
                  <a:lnTo>
                    <a:pt x="49079" y="253116"/>
                  </a:lnTo>
                  <a:lnTo>
                    <a:pt x="49396" y="252758"/>
                  </a:lnTo>
                  <a:lnTo>
                    <a:pt x="69947" y="221132"/>
                  </a:lnTo>
                  <a:lnTo>
                    <a:pt x="76797" y="185325"/>
                  </a:lnTo>
                  <a:lnTo>
                    <a:pt x="69947" y="149518"/>
                  </a:lnTo>
                  <a:lnTo>
                    <a:pt x="49396" y="117892"/>
                  </a:lnTo>
                  <a:lnTo>
                    <a:pt x="41188" y="107875"/>
                  </a:lnTo>
                  <a:lnTo>
                    <a:pt x="35201" y="96537"/>
                  </a:lnTo>
                  <a:lnTo>
                    <a:pt x="31581" y="84237"/>
                  </a:lnTo>
                  <a:lnTo>
                    <a:pt x="30474" y="71339"/>
                  </a:lnTo>
                  <a:lnTo>
                    <a:pt x="31851" y="59381"/>
                  </a:lnTo>
                  <a:lnTo>
                    <a:pt x="35563" y="48062"/>
                  </a:lnTo>
                  <a:lnTo>
                    <a:pt x="41462" y="37716"/>
                  </a:lnTo>
                  <a:lnTo>
                    <a:pt x="49396" y="28678"/>
                  </a:lnTo>
                  <a:lnTo>
                    <a:pt x="55695" y="22799"/>
                  </a:lnTo>
                  <a:lnTo>
                    <a:pt x="56039" y="12935"/>
                  </a:lnTo>
                  <a:lnTo>
                    <a:pt x="50177" y="6646"/>
                  </a:lnTo>
                  <a:lnTo>
                    <a:pt x="44315" y="344"/>
                  </a:lnTo>
                  <a:lnTo>
                    <a:pt x="34457" y="0"/>
                  </a:lnTo>
                  <a:lnTo>
                    <a:pt x="6847" y="38265"/>
                  </a:lnTo>
                  <a:lnTo>
                    <a:pt x="0" y="74073"/>
                  </a:lnTo>
                  <a:lnTo>
                    <a:pt x="6847" y="109881"/>
                  </a:lnTo>
                  <a:lnTo>
                    <a:pt x="27391" y="141513"/>
                  </a:lnTo>
                  <a:lnTo>
                    <a:pt x="40684" y="162494"/>
                  </a:lnTo>
                  <a:lnTo>
                    <a:pt x="45116" y="186119"/>
                  </a:lnTo>
                  <a:lnTo>
                    <a:pt x="40684" y="209745"/>
                  </a:lnTo>
                  <a:lnTo>
                    <a:pt x="27391" y="230726"/>
                  </a:lnTo>
                  <a:close/>
                </a:path>
              </a:pathLst>
            </a:custGeom>
            <a:ln w="18648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584993" y="3895389"/>
              <a:ext cx="76835" cy="259715"/>
            </a:xfrm>
            <a:custGeom>
              <a:avLst/>
              <a:gdLst/>
              <a:ahLst/>
              <a:cxnLst/>
              <a:rect l="l" t="t" r="r" b="b"/>
              <a:pathLst>
                <a:path w="76835" h="259714">
                  <a:moveTo>
                    <a:pt x="34457" y="0"/>
                  </a:moveTo>
                  <a:lnTo>
                    <a:pt x="27391" y="6620"/>
                  </a:lnTo>
                  <a:lnTo>
                    <a:pt x="6847" y="38288"/>
                  </a:lnTo>
                  <a:lnTo>
                    <a:pt x="0" y="74111"/>
                  </a:lnTo>
                  <a:lnTo>
                    <a:pt x="6847" y="109921"/>
                  </a:lnTo>
                  <a:lnTo>
                    <a:pt x="40692" y="162534"/>
                  </a:lnTo>
                  <a:lnTo>
                    <a:pt x="45125" y="186159"/>
                  </a:lnTo>
                  <a:lnTo>
                    <a:pt x="40692" y="209785"/>
                  </a:lnTo>
                  <a:lnTo>
                    <a:pt x="27391" y="230766"/>
                  </a:lnTo>
                  <a:lnTo>
                    <a:pt x="21304" y="236314"/>
                  </a:lnTo>
                  <a:lnTo>
                    <a:pt x="20880" y="245754"/>
                  </a:lnTo>
                  <a:lnTo>
                    <a:pt x="32909" y="258889"/>
                  </a:lnTo>
                  <a:lnTo>
                    <a:pt x="42304" y="259339"/>
                  </a:lnTo>
                  <a:lnTo>
                    <a:pt x="49396" y="252798"/>
                  </a:lnTo>
                  <a:lnTo>
                    <a:pt x="69947" y="221172"/>
                  </a:lnTo>
                  <a:lnTo>
                    <a:pt x="76797" y="185365"/>
                  </a:lnTo>
                  <a:lnTo>
                    <a:pt x="69947" y="149558"/>
                  </a:lnTo>
                  <a:lnTo>
                    <a:pt x="49396" y="117932"/>
                  </a:lnTo>
                  <a:lnTo>
                    <a:pt x="41188" y="107915"/>
                  </a:lnTo>
                  <a:lnTo>
                    <a:pt x="35201" y="96576"/>
                  </a:lnTo>
                  <a:lnTo>
                    <a:pt x="31581" y="84277"/>
                  </a:lnTo>
                  <a:lnTo>
                    <a:pt x="30474" y="71378"/>
                  </a:lnTo>
                  <a:lnTo>
                    <a:pt x="31851" y="59440"/>
                  </a:lnTo>
                  <a:lnTo>
                    <a:pt x="35563" y="48113"/>
                  </a:lnTo>
                  <a:lnTo>
                    <a:pt x="41462" y="37758"/>
                  </a:lnTo>
                  <a:lnTo>
                    <a:pt x="49396" y="28731"/>
                  </a:lnTo>
                  <a:lnTo>
                    <a:pt x="53000" y="23712"/>
                  </a:lnTo>
                  <a:lnTo>
                    <a:pt x="54347" y="17874"/>
                  </a:lnTo>
                  <a:lnTo>
                    <a:pt x="53414" y="11937"/>
                  </a:lnTo>
                  <a:lnTo>
                    <a:pt x="50177" y="6620"/>
                  </a:lnTo>
                  <a:lnTo>
                    <a:pt x="44315" y="397"/>
                  </a:lnTo>
                  <a:lnTo>
                    <a:pt x="3445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584993" y="3895389"/>
              <a:ext cx="76835" cy="259715"/>
            </a:xfrm>
            <a:custGeom>
              <a:avLst/>
              <a:gdLst/>
              <a:ahLst/>
              <a:cxnLst/>
              <a:rect l="l" t="t" r="r" b="b"/>
              <a:pathLst>
                <a:path w="76835" h="259714">
                  <a:moveTo>
                    <a:pt x="27391" y="230766"/>
                  </a:moveTo>
                  <a:lnTo>
                    <a:pt x="21304" y="236314"/>
                  </a:lnTo>
                  <a:lnTo>
                    <a:pt x="20880" y="245754"/>
                  </a:lnTo>
                  <a:lnTo>
                    <a:pt x="26438" y="251845"/>
                  </a:lnTo>
                  <a:lnTo>
                    <a:pt x="26742" y="252176"/>
                  </a:lnTo>
                  <a:lnTo>
                    <a:pt x="27060" y="252493"/>
                  </a:lnTo>
                  <a:lnTo>
                    <a:pt x="27391" y="252798"/>
                  </a:lnTo>
                  <a:lnTo>
                    <a:pt x="32909" y="258889"/>
                  </a:lnTo>
                  <a:lnTo>
                    <a:pt x="69947" y="221172"/>
                  </a:lnTo>
                  <a:lnTo>
                    <a:pt x="76797" y="185365"/>
                  </a:lnTo>
                  <a:lnTo>
                    <a:pt x="69947" y="149558"/>
                  </a:lnTo>
                  <a:lnTo>
                    <a:pt x="49396" y="117932"/>
                  </a:lnTo>
                  <a:lnTo>
                    <a:pt x="41188" y="107915"/>
                  </a:lnTo>
                  <a:lnTo>
                    <a:pt x="35201" y="96576"/>
                  </a:lnTo>
                  <a:lnTo>
                    <a:pt x="31581" y="84277"/>
                  </a:lnTo>
                  <a:lnTo>
                    <a:pt x="30474" y="71378"/>
                  </a:lnTo>
                  <a:lnTo>
                    <a:pt x="31851" y="59440"/>
                  </a:lnTo>
                  <a:lnTo>
                    <a:pt x="35563" y="48113"/>
                  </a:lnTo>
                  <a:lnTo>
                    <a:pt x="41462" y="37758"/>
                  </a:lnTo>
                  <a:lnTo>
                    <a:pt x="49396" y="28731"/>
                  </a:lnTo>
                  <a:lnTo>
                    <a:pt x="53000" y="23712"/>
                  </a:lnTo>
                  <a:lnTo>
                    <a:pt x="54347" y="17874"/>
                  </a:lnTo>
                  <a:lnTo>
                    <a:pt x="53414" y="11937"/>
                  </a:lnTo>
                  <a:lnTo>
                    <a:pt x="50177" y="6620"/>
                  </a:lnTo>
                  <a:lnTo>
                    <a:pt x="44315" y="397"/>
                  </a:lnTo>
                  <a:lnTo>
                    <a:pt x="34457" y="0"/>
                  </a:lnTo>
                  <a:lnTo>
                    <a:pt x="28158" y="5958"/>
                  </a:lnTo>
                  <a:lnTo>
                    <a:pt x="27893" y="6090"/>
                  </a:lnTo>
                  <a:lnTo>
                    <a:pt x="27642" y="6355"/>
                  </a:lnTo>
                  <a:lnTo>
                    <a:pt x="27391" y="6620"/>
                  </a:lnTo>
                  <a:lnTo>
                    <a:pt x="6847" y="38288"/>
                  </a:lnTo>
                  <a:lnTo>
                    <a:pt x="0" y="74111"/>
                  </a:lnTo>
                  <a:lnTo>
                    <a:pt x="6847" y="109921"/>
                  </a:lnTo>
                  <a:lnTo>
                    <a:pt x="27391" y="141552"/>
                  </a:lnTo>
                  <a:lnTo>
                    <a:pt x="40692" y="162534"/>
                  </a:lnTo>
                  <a:lnTo>
                    <a:pt x="45125" y="186159"/>
                  </a:lnTo>
                  <a:lnTo>
                    <a:pt x="40692" y="209785"/>
                  </a:lnTo>
                  <a:lnTo>
                    <a:pt x="27391" y="230766"/>
                  </a:lnTo>
                  <a:close/>
                </a:path>
              </a:pathLst>
            </a:custGeom>
            <a:ln w="18648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757055" y="3990760"/>
              <a:ext cx="76835" cy="259715"/>
            </a:xfrm>
            <a:custGeom>
              <a:avLst/>
              <a:gdLst/>
              <a:ahLst/>
              <a:cxnLst/>
              <a:rect l="l" t="t" r="r" b="b"/>
              <a:pathLst>
                <a:path w="76835" h="259714">
                  <a:moveTo>
                    <a:pt x="34457" y="0"/>
                  </a:moveTo>
                  <a:lnTo>
                    <a:pt x="27391" y="6633"/>
                  </a:lnTo>
                  <a:lnTo>
                    <a:pt x="6847" y="38265"/>
                  </a:lnTo>
                  <a:lnTo>
                    <a:pt x="0" y="74073"/>
                  </a:lnTo>
                  <a:lnTo>
                    <a:pt x="6847" y="109881"/>
                  </a:lnTo>
                  <a:lnTo>
                    <a:pt x="40684" y="162494"/>
                  </a:lnTo>
                  <a:lnTo>
                    <a:pt x="45116" y="186119"/>
                  </a:lnTo>
                  <a:lnTo>
                    <a:pt x="40684" y="209745"/>
                  </a:lnTo>
                  <a:lnTo>
                    <a:pt x="27391" y="230726"/>
                  </a:lnTo>
                  <a:lnTo>
                    <a:pt x="21317" y="236274"/>
                  </a:lnTo>
                  <a:lnTo>
                    <a:pt x="20880" y="245714"/>
                  </a:lnTo>
                  <a:lnTo>
                    <a:pt x="32909" y="258849"/>
                  </a:lnTo>
                  <a:lnTo>
                    <a:pt x="42317" y="259299"/>
                  </a:lnTo>
                  <a:lnTo>
                    <a:pt x="49396" y="252758"/>
                  </a:lnTo>
                  <a:lnTo>
                    <a:pt x="69947" y="221132"/>
                  </a:lnTo>
                  <a:lnTo>
                    <a:pt x="76797" y="185325"/>
                  </a:lnTo>
                  <a:lnTo>
                    <a:pt x="69947" y="149518"/>
                  </a:lnTo>
                  <a:lnTo>
                    <a:pt x="49396" y="117892"/>
                  </a:lnTo>
                  <a:lnTo>
                    <a:pt x="41188" y="107875"/>
                  </a:lnTo>
                  <a:lnTo>
                    <a:pt x="35201" y="96537"/>
                  </a:lnTo>
                  <a:lnTo>
                    <a:pt x="31581" y="84237"/>
                  </a:lnTo>
                  <a:lnTo>
                    <a:pt x="30474" y="71339"/>
                  </a:lnTo>
                  <a:lnTo>
                    <a:pt x="31851" y="59381"/>
                  </a:lnTo>
                  <a:lnTo>
                    <a:pt x="35563" y="48062"/>
                  </a:lnTo>
                  <a:lnTo>
                    <a:pt x="41462" y="37716"/>
                  </a:lnTo>
                  <a:lnTo>
                    <a:pt x="49396" y="28678"/>
                  </a:lnTo>
                  <a:lnTo>
                    <a:pt x="55695" y="22799"/>
                  </a:lnTo>
                  <a:lnTo>
                    <a:pt x="56039" y="12935"/>
                  </a:lnTo>
                  <a:lnTo>
                    <a:pt x="44315" y="344"/>
                  </a:lnTo>
                  <a:lnTo>
                    <a:pt x="3445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757055" y="3990760"/>
              <a:ext cx="76835" cy="259715"/>
            </a:xfrm>
            <a:custGeom>
              <a:avLst/>
              <a:gdLst/>
              <a:ahLst/>
              <a:cxnLst/>
              <a:rect l="l" t="t" r="r" b="b"/>
              <a:pathLst>
                <a:path w="76835" h="259714">
                  <a:moveTo>
                    <a:pt x="27391" y="230726"/>
                  </a:moveTo>
                  <a:lnTo>
                    <a:pt x="21317" y="236274"/>
                  </a:lnTo>
                  <a:lnTo>
                    <a:pt x="20880" y="245714"/>
                  </a:lnTo>
                  <a:lnTo>
                    <a:pt x="26438" y="251805"/>
                  </a:lnTo>
                  <a:lnTo>
                    <a:pt x="26742" y="252136"/>
                  </a:lnTo>
                  <a:lnTo>
                    <a:pt x="27060" y="252454"/>
                  </a:lnTo>
                  <a:lnTo>
                    <a:pt x="27391" y="252758"/>
                  </a:lnTo>
                  <a:lnTo>
                    <a:pt x="32909" y="258849"/>
                  </a:lnTo>
                  <a:lnTo>
                    <a:pt x="42317" y="259299"/>
                  </a:lnTo>
                  <a:lnTo>
                    <a:pt x="48391" y="253778"/>
                  </a:lnTo>
                  <a:lnTo>
                    <a:pt x="48748" y="253460"/>
                  </a:lnTo>
                  <a:lnTo>
                    <a:pt x="49079" y="253116"/>
                  </a:lnTo>
                  <a:lnTo>
                    <a:pt x="49396" y="252758"/>
                  </a:lnTo>
                  <a:lnTo>
                    <a:pt x="69947" y="221132"/>
                  </a:lnTo>
                  <a:lnTo>
                    <a:pt x="76797" y="185325"/>
                  </a:lnTo>
                  <a:lnTo>
                    <a:pt x="69947" y="149518"/>
                  </a:lnTo>
                  <a:lnTo>
                    <a:pt x="49396" y="117892"/>
                  </a:lnTo>
                  <a:lnTo>
                    <a:pt x="41188" y="107875"/>
                  </a:lnTo>
                  <a:lnTo>
                    <a:pt x="35201" y="96537"/>
                  </a:lnTo>
                  <a:lnTo>
                    <a:pt x="31581" y="84237"/>
                  </a:lnTo>
                  <a:lnTo>
                    <a:pt x="30474" y="71339"/>
                  </a:lnTo>
                  <a:lnTo>
                    <a:pt x="31851" y="59381"/>
                  </a:lnTo>
                  <a:lnTo>
                    <a:pt x="35563" y="48062"/>
                  </a:lnTo>
                  <a:lnTo>
                    <a:pt x="41462" y="37716"/>
                  </a:lnTo>
                  <a:lnTo>
                    <a:pt x="49396" y="28678"/>
                  </a:lnTo>
                  <a:lnTo>
                    <a:pt x="55695" y="22799"/>
                  </a:lnTo>
                  <a:lnTo>
                    <a:pt x="56039" y="12935"/>
                  </a:lnTo>
                  <a:lnTo>
                    <a:pt x="50177" y="6646"/>
                  </a:lnTo>
                  <a:lnTo>
                    <a:pt x="44315" y="344"/>
                  </a:lnTo>
                  <a:lnTo>
                    <a:pt x="34457" y="0"/>
                  </a:lnTo>
                  <a:lnTo>
                    <a:pt x="6847" y="38265"/>
                  </a:lnTo>
                  <a:lnTo>
                    <a:pt x="0" y="74073"/>
                  </a:lnTo>
                  <a:lnTo>
                    <a:pt x="6847" y="109881"/>
                  </a:lnTo>
                  <a:lnTo>
                    <a:pt x="27391" y="141513"/>
                  </a:lnTo>
                  <a:lnTo>
                    <a:pt x="40684" y="162494"/>
                  </a:lnTo>
                  <a:lnTo>
                    <a:pt x="45116" y="186119"/>
                  </a:lnTo>
                  <a:lnTo>
                    <a:pt x="40684" y="209745"/>
                  </a:lnTo>
                  <a:lnTo>
                    <a:pt x="27391" y="230726"/>
                  </a:lnTo>
                  <a:close/>
                </a:path>
              </a:pathLst>
            </a:custGeom>
            <a:ln w="18648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244165" y="4357955"/>
              <a:ext cx="981710" cy="795020"/>
            </a:xfrm>
            <a:custGeom>
              <a:avLst/>
              <a:gdLst/>
              <a:ahLst/>
              <a:cxnLst/>
              <a:rect l="l" t="t" r="r" b="b"/>
              <a:pathLst>
                <a:path w="981710" h="795020">
                  <a:moveTo>
                    <a:pt x="762189" y="0"/>
                  </a:moveTo>
                  <a:lnTo>
                    <a:pt x="0" y="0"/>
                  </a:lnTo>
                  <a:lnTo>
                    <a:pt x="0" y="730868"/>
                  </a:lnTo>
                  <a:lnTo>
                    <a:pt x="5043" y="755569"/>
                  </a:lnTo>
                  <a:lnTo>
                    <a:pt x="18662" y="775748"/>
                  </a:lnTo>
                  <a:lnTo>
                    <a:pt x="38829" y="789376"/>
                  </a:lnTo>
                  <a:lnTo>
                    <a:pt x="63515" y="794422"/>
                  </a:lnTo>
                  <a:lnTo>
                    <a:pt x="698673" y="794422"/>
                  </a:lnTo>
                  <a:lnTo>
                    <a:pt x="723365" y="789376"/>
                  </a:lnTo>
                  <a:lnTo>
                    <a:pt x="743531" y="775748"/>
                  </a:lnTo>
                  <a:lnTo>
                    <a:pt x="752372" y="762645"/>
                  </a:lnTo>
                  <a:lnTo>
                    <a:pt x="63515" y="762645"/>
                  </a:lnTo>
                  <a:lnTo>
                    <a:pt x="51156" y="760147"/>
                  </a:lnTo>
                  <a:lnTo>
                    <a:pt x="41061" y="753336"/>
                  </a:lnTo>
                  <a:lnTo>
                    <a:pt x="34254" y="743235"/>
                  </a:lnTo>
                  <a:lnTo>
                    <a:pt x="31757" y="730868"/>
                  </a:lnTo>
                  <a:lnTo>
                    <a:pt x="31757" y="31776"/>
                  </a:lnTo>
                  <a:lnTo>
                    <a:pt x="762189" y="31776"/>
                  </a:lnTo>
                  <a:lnTo>
                    <a:pt x="762189" y="0"/>
                  </a:lnTo>
                  <a:close/>
                </a:path>
                <a:path w="981710" h="795020">
                  <a:moveTo>
                    <a:pt x="762189" y="31776"/>
                  </a:moveTo>
                  <a:lnTo>
                    <a:pt x="730431" y="31776"/>
                  </a:lnTo>
                  <a:lnTo>
                    <a:pt x="730431" y="730868"/>
                  </a:lnTo>
                  <a:lnTo>
                    <a:pt x="727936" y="743235"/>
                  </a:lnTo>
                  <a:lnTo>
                    <a:pt x="721132" y="753336"/>
                  </a:lnTo>
                  <a:lnTo>
                    <a:pt x="711037" y="760147"/>
                  </a:lnTo>
                  <a:lnTo>
                    <a:pt x="698673" y="762645"/>
                  </a:lnTo>
                  <a:lnTo>
                    <a:pt x="752372" y="762645"/>
                  </a:lnTo>
                  <a:lnTo>
                    <a:pt x="757147" y="755569"/>
                  </a:lnTo>
                  <a:lnTo>
                    <a:pt x="762189" y="730868"/>
                  </a:lnTo>
                  <a:lnTo>
                    <a:pt x="762189" y="571428"/>
                  </a:lnTo>
                  <a:lnTo>
                    <a:pt x="806788" y="564870"/>
                  </a:lnTo>
                  <a:lnTo>
                    <a:pt x="848110" y="550258"/>
                  </a:lnTo>
                  <a:lnTo>
                    <a:pt x="866218" y="539651"/>
                  </a:lnTo>
                  <a:lnTo>
                    <a:pt x="762189" y="539651"/>
                  </a:lnTo>
                  <a:lnTo>
                    <a:pt x="762189" y="143552"/>
                  </a:lnTo>
                  <a:lnTo>
                    <a:pt x="866232" y="143552"/>
                  </a:lnTo>
                  <a:lnTo>
                    <a:pt x="848110" y="132937"/>
                  </a:lnTo>
                  <a:lnTo>
                    <a:pt x="806788" y="118328"/>
                  </a:lnTo>
                  <a:lnTo>
                    <a:pt x="762189" y="111775"/>
                  </a:lnTo>
                  <a:lnTo>
                    <a:pt x="762189" y="31776"/>
                  </a:lnTo>
                  <a:close/>
                </a:path>
                <a:path w="981710" h="795020">
                  <a:moveTo>
                    <a:pt x="866232" y="143552"/>
                  </a:moveTo>
                  <a:lnTo>
                    <a:pt x="762189" y="143552"/>
                  </a:lnTo>
                  <a:lnTo>
                    <a:pt x="807283" y="151289"/>
                  </a:lnTo>
                  <a:lnTo>
                    <a:pt x="848122" y="168490"/>
                  </a:lnTo>
                  <a:lnTo>
                    <a:pt x="883582" y="193901"/>
                  </a:lnTo>
                  <a:lnTo>
                    <a:pt x="912541" y="226265"/>
                  </a:lnTo>
                  <a:lnTo>
                    <a:pt x="933877" y="264329"/>
                  </a:lnTo>
                  <a:lnTo>
                    <a:pt x="946467" y="306838"/>
                  </a:lnTo>
                  <a:lnTo>
                    <a:pt x="949190" y="352538"/>
                  </a:lnTo>
                  <a:lnTo>
                    <a:pt x="940409" y="401061"/>
                  </a:lnTo>
                  <a:lnTo>
                    <a:pt x="920651" y="444674"/>
                  </a:lnTo>
                  <a:lnTo>
                    <a:pt x="891432" y="481858"/>
                  </a:lnTo>
                  <a:lnTo>
                    <a:pt x="854270" y="511095"/>
                  </a:lnTo>
                  <a:lnTo>
                    <a:pt x="810683" y="530865"/>
                  </a:lnTo>
                  <a:lnTo>
                    <a:pt x="762189" y="539651"/>
                  </a:lnTo>
                  <a:lnTo>
                    <a:pt x="866218" y="539651"/>
                  </a:lnTo>
                  <a:lnTo>
                    <a:pt x="917643" y="500312"/>
                  </a:lnTo>
                  <a:lnTo>
                    <a:pt x="944216" y="466697"/>
                  </a:lnTo>
                  <a:lnTo>
                    <a:pt x="964232" y="428467"/>
                  </a:lnTo>
                  <a:lnTo>
                    <a:pt x="976873" y="386482"/>
                  </a:lnTo>
                  <a:lnTo>
                    <a:pt x="981318" y="341601"/>
                  </a:lnTo>
                  <a:lnTo>
                    <a:pt x="976873" y="296716"/>
                  </a:lnTo>
                  <a:lnTo>
                    <a:pt x="964232" y="254728"/>
                  </a:lnTo>
                  <a:lnTo>
                    <a:pt x="944216" y="216496"/>
                  </a:lnTo>
                  <a:lnTo>
                    <a:pt x="917643" y="182881"/>
                  </a:lnTo>
                  <a:lnTo>
                    <a:pt x="885335" y="154741"/>
                  </a:lnTo>
                  <a:lnTo>
                    <a:pt x="866232" y="143552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244165" y="4357955"/>
              <a:ext cx="981710" cy="795020"/>
            </a:xfrm>
            <a:custGeom>
              <a:avLst/>
              <a:gdLst/>
              <a:ahLst/>
              <a:cxnLst/>
              <a:rect l="l" t="t" r="r" b="b"/>
              <a:pathLst>
                <a:path w="981710" h="795020">
                  <a:moveTo>
                    <a:pt x="981318" y="341601"/>
                  </a:moveTo>
                  <a:lnTo>
                    <a:pt x="976873" y="296716"/>
                  </a:lnTo>
                  <a:lnTo>
                    <a:pt x="964232" y="254728"/>
                  </a:lnTo>
                  <a:lnTo>
                    <a:pt x="944216" y="216496"/>
                  </a:lnTo>
                  <a:lnTo>
                    <a:pt x="917643" y="182881"/>
                  </a:lnTo>
                  <a:lnTo>
                    <a:pt x="885335" y="154741"/>
                  </a:lnTo>
                  <a:lnTo>
                    <a:pt x="848110" y="132937"/>
                  </a:lnTo>
                  <a:lnTo>
                    <a:pt x="806788" y="118328"/>
                  </a:lnTo>
                  <a:lnTo>
                    <a:pt x="762189" y="111775"/>
                  </a:lnTo>
                  <a:lnTo>
                    <a:pt x="762189" y="0"/>
                  </a:lnTo>
                  <a:lnTo>
                    <a:pt x="0" y="0"/>
                  </a:lnTo>
                  <a:lnTo>
                    <a:pt x="0" y="730868"/>
                  </a:lnTo>
                  <a:lnTo>
                    <a:pt x="5043" y="755569"/>
                  </a:lnTo>
                  <a:lnTo>
                    <a:pt x="18662" y="775748"/>
                  </a:lnTo>
                  <a:lnTo>
                    <a:pt x="38829" y="789376"/>
                  </a:lnTo>
                  <a:lnTo>
                    <a:pt x="63515" y="794422"/>
                  </a:lnTo>
                  <a:lnTo>
                    <a:pt x="698673" y="794422"/>
                  </a:lnTo>
                  <a:lnTo>
                    <a:pt x="723365" y="789376"/>
                  </a:lnTo>
                  <a:lnTo>
                    <a:pt x="743531" y="775748"/>
                  </a:lnTo>
                  <a:lnTo>
                    <a:pt x="757147" y="755569"/>
                  </a:lnTo>
                  <a:lnTo>
                    <a:pt x="762189" y="730868"/>
                  </a:lnTo>
                  <a:lnTo>
                    <a:pt x="762189" y="571428"/>
                  </a:lnTo>
                  <a:lnTo>
                    <a:pt x="806788" y="564870"/>
                  </a:lnTo>
                  <a:lnTo>
                    <a:pt x="848110" y="550258"/>
                  </a:lnTo>
                  <a:lnTo>
                    <a:pt x="885335" y="528452"/>
                  </a:lnTo>
                  <a:lnTo>
                    <a:pt x="917643" y="500312"/>
                  </a:lnTo>
                  <a:lnTo>
                    <a:pt x="944216" y="466697"/>
                  </a:lnTo>
                  <a:lnTo>
                    <a:pt x="964232" y="428467"/>
                  </a:lnTo>
                  <a:lnTo>
                    <a:pt x="976873" y="386482"/>
                  </a:lnTo>
                  <a:lnTo>
                    <a:pt x="981318" y="341601"/>
                  </a:lnTo>
                  <a:close/>
                </a:path>
                <a:path w="981710" h="795020">
                  <a:moveTo>
                    <a:pt x="730431" y="730868"/>
                  </a:moveTo>
                  <a:lnTo>
                    <a:pt x="727936" y="743235"/>
                  </a:lnTo>
                  <a:lnTo>
                    <a:pt x="721132" y="753336"/>
                  </a:lnTo>
                  <a:lnTo>
                    <a:pt x="711037" y="760147"/>
                  </a:lnTo>
                  <a:lnTo>
                    <a:pt x="698673" y="762645"/>
                  </a:lnTo>
                  <a:lnTo>
                    <a:pt x="63515" y="762645"/>
                  </a:lnTo>
                  <a:lnTo>
                    <a:pt x="31757" y="730868"/>
                  </a:lnTo>
                  <a:lnTo>
                    <a:pt x="31757" y="31776"/>
                  </a:lnTo>
                  <a:lnTo>
                    <a:pt x="730431" y="31776"/>
                  </a:lnTo>
                  <a:lnTo>
                    <a:pt x="730431" y="730868"/>
                  </a:lnTo>
                  <a:close/>
                </a:path>
                <a:path w="981710" h="795020">
                  <a:moveTo>
                    <a:pt x="762189" y="539651"/>
                  </a:moveTo>
                  <a:lnTo>
                    <a:pt x="762189" y="143552"/>
                  </a:lnTo>
                  <a:lnTo>
                    <a:pt x="807283" y="151289"/>
                  </a:lnTo>
                  <a:lnTo>
                    <a:pt x="848122" y="168490"/>
                  </a:lnTo>
                  <a:lnTo>
                    <a:pt x="883582" y="193901"/>
                  </a:lnTo>
                  <a:lnTo>
                    <a:pt x="912541" y="226265"/>
                  </a:lnTo>
                  <a:lnTo>
                    <a:pt x="933877" y="264329"/>
                  </a:lnTo>
                  <a:lnTo>
                    <a:pt x="946467" y="306838"/>
                  </a:lnTo>
                  <a:lnTo>
                    <a:pt x="949190" y="352538"/>
                  </a:lnTo>
                  <a:lnTo>
                    <a:pt x="940409" y="401061"/>
                  </a:lnTo>
                  <a:lnTo>
                    <a:pt x="920651" y="444674"/>
                  </a:lnTo>
                  <a:lnTo>
                    <a:pt x="891432" y="481858"/>
                  </a:lnTo>
                  <a:lnTo>
                    <a:pt x="854270" y="511095"/>
                  </a:lnTo>
                  <a:lnTo>
                    <a:pt x="810683" y="530865"/>
                  </a:lnTo>
                  <a:lnTo>
                    <a:pt x="762189" y="539651"/>
                  </a:lnTo>
                  <a:close/>
                </a:path>
              </a:pathLst>
            </a:custGeom>
            <a:ln w="1865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634"/>
            <a:chOff x="0" y="0"/>
            <a:chExt cx="12192000" cy="685863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79776" y="0"/>
              <a:ext cx="9412224" cy="6857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743199" y="0"/>
              <a:ext cx="9448800" cy="6858000"/>
            </a:xfrm>
            <a:custGeom>
              <a:avLst/>
              <a:gdLst/>
              <a:ahLst/>
              <a:cxnLst/>
              <a:rect l="l" t="t" r="r" b="b"/>
              <a:pathLst>
                <a:path w="9448800" h="6858000">
                  <a:moveTo>
                    <a:pt x="0" y="0"/>
                  </a:moveTo>
                  <a:lnTo>
                    <a:pt x="6408058" y="6858000"/>
                  </a:lnTo>
                  <a:lnTo>
                    <a:pt x="9448800" y="6858000"/>
                  </a:lnTo>
                  <a:lnTo>
                    <a:pt x="9444101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3743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2302" y="4542866"/>
            <a:ext cx="4198620" cy="1590040"/>
          </a:xfrm>
          <a:prstGeom prst="rect"/>
        </p:spPr>
        <p:txBody>
          <a:bodyPr wrap="square" lIns="0" tIns="106045" rIns="0" bIns="0" rtlCol="0" vert="horz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dirty="0" sz="5400" spc="-35">
                <a:solidFill>
                  <a:srgbClr val="FFFFFF"/>
                </a:solidFill>
              </a:rPr>
              <a:t>DIGITAL</a:t>
            </a:r>
            <a:r>
              <a:rPr dirty="0" sz="5400" spc="-254">
                <a:solidFill>
                  <a:srgbClr val="FFFFFF"/>
                </a:solidFill>
              </a:rPr>
              <a:t> </a:t>
            </a:r>
            <a:r>
              <a:rPr dirty="0" sz="5400" spc="-10">
                <a:solidFill>
                  <a:srgbClr val="FFFFFF"/>
                </a:solidFill>
              </a:rPr>
              <a:t>MEDIA CHANNELS</a:t>
            </a:r>
            <a:endParaRPr sz="5400"/>
          </a:p>
        </p:txBody>
      </p:sp>
      <p:sp>
        <p:nvSpPr>
          <p:cNvPr id="6" name="object 6" descr=""/>
          <p:cNvSpPr/>
          <p:nvPr/>
        </p:nvSpPr>
        <p:spPr>
          <a:xfrm>
            <a:off x="3252215" y="0"/>
            <a:ext cx="6423025" cy="6858000"/>
          </a:xfrm>
          <a:custGeom>
            <a:avLst/>
            <a:gdLst/>
            <a:ahLst/>
            <a:cxnLst/>
            <a:rect l="l" t="t" r="r" b="b"/>
            <a:pathLst>
              <a:path w="6423025" h="6858000">
                <a:moveTo>
                  <a:pt x="0" y="0"/>
                </a:moveTo>
                <a:lnTo>
                  <a:pt x="6422644" y="6857574"/>
                </a:lnTo>
              </a:path>
            </a:pathLst>
          </a:custGeom>
          <a:ln w="15875">
            <a:solidFill>
              <a:srgbClr val="8D9CA1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839450" y="6562445"/>
            <a:ext cx="11455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3935" algn="l"/>
              </a:tabLst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r>
              <a:rPr dirty="0" sz="1100" b="1" i="1">
                <a:solidFill>
                  <a:srgbClr val="A6A6A6"/>
                </a:solidFill>
                <a:latin typeface="Arial Narrow"/>
                <a:cs typeface="Arial Narrow"/>
              </a:rPr>
              <a:t>	</a:t>
            </a:r>
            <a:r>
              <a:rPr dirty="0" sz="1100" spc="-25" i="1">
                <a:solidFill>
                  <a:srgbClr val="A6A6A6"/>
                </a:solidFill>
                <a:latin typeface="Arial Narrow"/>
                <a:cs typeface="Arial Narrow"/>
              </a:rPr>
              <a:t>23</a:t>
            </a:r>
            <a:endParaRPr sz="1100">
              <a:latin typeface="Arial Narrow"/>
              <a:cs typeface="Arial Narrow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716" y="6439187"/>
            <a:ext cx="279314" cy="276789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2194560" y="754380"/>
            <a:ext cx="9997440" cy="5471160"/>
            <a:chOff x="2194560" y="754380"/>
            <a:chExt cx="9997440" cy="5471160"/>
          </a:xfrm>
        </p:grpSpPr>
        <p:sp>
          <p:nvSpPr>
            <p:cNvPr id="5" name="object 5" descr=""/>
            <p:cNvSpPr/>
            <p:nvPr/>
          </p:nvSpPr>
          <p:spPr>
            <a:xfrm>
              <a:off x="2194560" y="754380"/>
              <a:ext cx="9997440" cy="5471160"/>
            </a:xfrm>
            <a:custGeom>
              <a:avLst/>
              <a:gdLst/>
              <a:ahLst/>
              <a:cxnLst/>
              <a:rect l="l" t="t" r="r" b="b"/>
              <a:pathLst>
                <a:path w="9997440" h="5471160">
                  <a:moveTo>
                    <a:pt x="9997440" y="0"/>
                  </a:moveTo>
                  <a:lnTo>
                    <a:pt x="0" y="0"/>
                  </a:lnTo>
                  <a:lnTo>
                    <a:pt x="0" y="5471160"/>
                  </a:lnTo>
                  <a:lnTo>
                    <a:pt x="9997440" y="5471160"/>
                  </a:lnTo>
                  <a:lnTo>
                    <a:pt x="9997440" y="0"/>
                  </a:lnTo>
                  <a:close/>
                </a:path>
              </a:pathLst>
            </a:custGeom>
            <a:solidFill>
              <a:srgbClr val="BEBEBE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5096891" y="3563874"/>
              <a:ext cx="904875" cy="1118870"/>
            </a:xfrm>
            <a:custGeom>
              <a:avLst/>
              <a:gdLst/>
              <a:ahLst/>
              <a:cxnLst/>
              <a:rect l="l" t="t" r="r" b="b"/>
              <a:pathLst>
                <a:path w="904875" h="1118870">
                  <a:moveTo>
                    <a:pt x="0" y="0"/>
                  </a:moveTo>
                  <a:lnTo>
                    <a:pt x="0" y="1118362"/>
                  </a:lnTo>
                  <a:lnTo>
                    <a:pt x="904748" y="461009"/>
                  </a:lnTo>
                  <a:lnTo>
                    <a:pt x="875297" y="422261"/>
                  </a:lnTo>
                  <a:lnTo>
                    <a:pt x="844341" y="385007"/>
                  </a:lnTo>
                  <a:lnTo>
                    <a:pt x="811941" y="349277"/>
                  </a:lnTo>
                  <a:lnTo>
                    <a:pt x="778153" y="315102"/>
                  </a:lnTo>
                  <a:lnTo>
                    <a:pt x="743038" y="282511"/>
                  </a:lnTo>
                  <a:lnTo>
                    <a:pt x="706654" y="251534"/>
                  </a:lnTo>
                  <a:lnTo>
                    <a:pt x="669060" y="222202"/>
                  </a:lnTo>
                  <a:lnTo>
                    <a:pt x="630315" y="194544"/>
                  </a:lnTo>
                  <a:lnTo>
                    <a:pt x="590477" y="168591"/>
                  </a:lnTo>
                  <a:lnTo>
                    <a:pt x="549606" y="144373"/>
                  </a:lnTo>
                  <a:lnTo>
                    <a:pt x="507761" y="121919"/>
                  </a:lnTo>
                  <a:lnTo>
                    <a:pt x="465001" y="101261"/>
                  </a:lnTo>
                  <a:lnTo>
                    <a:pt x="421384" y="82427"/>
                  </a:lnTo>
                  <a:lnTo>
                    <a:pt x="376969" y="65448"/>
                  </a:lnTo>
                  <a:lnTo>
                    <a:pt x="331815" y="50354"/>
                  </a:lnTo>
                  <a:lnTo>
                    <a:pt x="285981" y="37175"/>
                  </a:lnTo>
                  <a:lnTo>
                    <a:pt x="239527" y="25941"/>
                  </a:lnTo>
                  <a:lnTo>
                    <a:pt x="192510" y="16682"/>
                  </a:lnTo>
                  <a:lnTo>
                    <a:pt x="144990" y="9429"/>
                  </a:lnTo>
                  <a:lnTo>
                    <a:pt x="97026" y="4210"/>
                  </a:lnTo>
                  <a:lnTo>
                    <a:pt x="48676" y="1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70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384039" y="4024883"/>
              <a:ext cx="1831339" cy="1776095"/>
            </a:xfrm>
            <a:custGeom>
              <a:avLst/>
              <a:gdLst/>
              <a:ahLst/>
              <a:cxnLst/>
              <a:rect l="l" t="t" r="r" b="b"/>
              <a:pathLst>
                <a:path w="1831339" h="1776095">
                  <a:moveTo>
                    <a:pt x="1617599" y="0"/>
                  </a:moveTo>
                  <a:lnTo>
                    <a:pt x="712851" y="657352"/>
                  </a:lnTo>
                  <a:lnTo>
                    <a:pt x="0" y="1519047"/>
                  </a:lnTo>
                  <a:lnTo>
                    <a:pt x="38596" y="1549579"/>
                  </a:lnTo>
                  <a:lnTo>
                    <a:pt x="78191" y="1578189"/>
                  </a:lnTo>
                  <a:lnTo>
                    <a:pt x="118720" y="1604874"/>
                  </a:lnTo>
                  <a:lnTo>
                    <a:pt x="160118" y="1629631"/>
                  </a:lnTo>
                  <a:lnTo>
                    <a:pt x="202321" y="1652458"/>
                  </a:lnTo>
                  <a:lnTo>
                    <a:pt x="245264" y="1673354"/>
                  </a:lnTo>
                  <a:lnTo>
                    <a:pt x="288882" y="1692317"/>
                  </a:lnTo>
                  <a:lnTo>
                    <a:pt x="333111" y="1709344"/>
                  </a:lnTo>
                  <a:lnTo>
                    <a:pt x="377886" y="1724434"/>
                  </a:lnTo>
                  <a:lnTo>
                    <a:pt x="423142" y="1737584"/>
                  </a:lnTo>
                  <a:lnTo>
                    <a:pt x="468815" y="1748793"/>
                  </a:lnTo>
                  <a:lnTo>
                    <a:pt x="514840" y="1758058"/>
                  </a:lnTo>
                  <a:lnTo>
                    <a:pt x="561153" y="1765377"/>
                  </a:lnTo>
                  <a:lnTo>
                    <a:pt x="607688" y="1770749"/>
                  </a:lnTo>
                  <a:lnTo>
                    <a:pt x="654381" y="1774171"/>
                  </a:lnTo>
                  <a:lnTo>
                    <a:pt x="701168" y="1775641"/>
                  </a:lnTo>
                  <a:lnTo>
                    <a:pt x="747983" y="1775157"/>
                  </a:lnTo>
                  <a:lnTo>
                    <a:pt x="794762" y="1772718"/>
                  </a:lnTo>
                  <a:lnTo>
                    <a:pt x="841441" y="1768320"/>
                  </a:lnTo>
                  <a:lnTo>
                    <a:pt x="887955" y="1761963"/>
                  </a:lnTo>
                  <a:lnTo>
                    <a:pt x="934238" y="1753644"/>
                  </a:lnTo>
                  <a:lnTo>
                    <a:pt x="980227" y="1743361"/>
                  </a:lnTo>
                  <a:lnTo>
                    <a:pt x="1025857" y="1731112"/>
                  </a:lnTo>
                  <a:lnTo>
                    <a:pt x="1071063" y="1716895"/>
                  </a:lnTo>
                  <a:lnTo>
                    <a:pt x="1115780" y="1700708"/>
                  </a:lnTo>
                  <a:lnTo>
                    <a:pt x="1159944" y="1682548"/>
                  </a:lnTo>
                  <a:lnTo>
                    <a:pt x="1203490" y="1662415"/>
                  </a:lnTo>
                  <a:lnTo>
                    <a:pt x="1246354" y="1640305"/>
                  </a:lnTo>
                  <a:lnTo>
                    <a:pt x="1288470" y="1616218"/>
                  </a:lnTo>
                  <a:lnTo>
                    <a:pt x="1329775" y="1590150"/>
                  </a:lnTo>
                  <a:lnTo>
                    <a:pt x="1370202" y="1562100"/>
                  </a:lnTo>
                  <a:lnTo>
                    <a:pt x="1408846" y="1532755"/>
                  </a:lnTo>
                  <a:lnTo>
                    <a:pt x="1445865" y="1502071"/>
                  </a:lnTo>
                  <a:lnTo>
                    <a:pt x="1481248" y="1470107"/>
                  </a:lnTo>
                  <a:lnTo>
                    <a:pt x="1514987" y="1436921"/>
                  </a:lnTo>
                  <a:lnTo>
                    <a:pt x="1547073" y="1402571"/>
                  </a:lnTo>
                  <a:lnTo>
                    <a:pt x="1577496" y="1367117"/>
                  </a:lnTo>
                  <a:lnTo>
                    <a:pt x="1606247" y="1330616"/>
                  </a:lnTo>
                  <a:lnTo>
                    <a:pt x="1633316" y="1293128"/>
                  </a:lnTo>
                  <a:lnTo>
                    <a:pt x="1658695" y="1254710"/>
                  </a:lnTo>
                  <a:lnTo>
                    <a:pt x="1682375" y="1215423"/>
                  </a:lnTo>
                  <a:lnTo>
                    <a:pt x="1704345" y="1175324"/>
                  </a:lnTo>
                  <a:lnTo>
                    <a:pt x="1724596" y="1134471"/>
                  </a:lnTo>
                  <a:lnTo>
                    <a:pt x="1743121" y="1092924"/>
                  </a:lnTo>
                  <a:lnTo>
                    <a:pt x="1759908" y="1050742"/>
                  </a:lnTo>
                  <a:lnTo>
                    <a:pt x="1774949" y="1007982"/>
                  </a:lnTo>
                  <a:lnTo>
                    <a:pt x="1788234" y="964703"/>
                  </a:lnTo>
                  <a:lnTo>
                    <a:pt x="1799755" y="920964"/>
                  </a:lnTo>
                  <a:lnTo>
                    <a:pt x="1809501" y="876824"/>
                  </a:lnTo>
                  <a:lnTo>
                    <a:pt x="1817465" y="832342"/>
                  </a:lnTo>
                  <a:lnTo>
                    <a:pt x="1823635" y="787575"/>
                  </a:lnTo>
                  <a:lnTo>
                    <a:pt x="1828004" y="742582"/>
                  </a:lnTo>
                  <a:lnTo>
                    <a:pt x="1830562" y="697423"/>
                  </a:lnTo>
                  <a:lnTo>
                    <a:pt x="1831299" y="652155"/>
                  </a:lnTo>
                  <a:lnTo>
                    <a:pt x="1830207" y="606837"/>
                  </a:lnTo>
                  <a:lnTo>
                    <a:pt x="1827275" y="561529"/>
                  </a:lnTo>
                  <a:lnTo>
                    <a:pt x="1822496" y="516288"/>
                  </a:lnTo>
                  <a:lnTo>
                    <a:pt x="1815858" y="471173"/>
                  </a:lnTo>
                  <a:lnTo>
                    <a:pt x="1807354" y="426243"/>
                  </a:lnTo>
                  <a:lnTo>
                    <a:pt x="1796974" y="381556"/>
                  </a:lnTo>
                  <a:lnTo>
                    <a:pt x="1784709" y="337171"/>
                  </a:lnTo>
                  <a:lnTo>
                    <a:pt x="1770549" y="293147"/>
                  </a:lnTo>
                  <a:lnTo>
                    <a:pt x="1754485" y="249542"/>
                  </a:lnTo>
                  <a:lnTo>
                    <a:pt x="1736507" y="206415"/>
                  </a:lnTo>
                  <a:lnTo>
                    <a:pt x="1716608" y="163825"/>
                  </a:lnTo>
                  <a:lnTo>
                    <a:pt x="1694776" y="121829"/>
                  </a:lnTo>
                  <a:lnTo>
                    <a:pt x="1671004" y="80488"/>
                  </a:lnTo>
                  <a:lnTo>
                    <a:pt x="1645281" y="39858"/>
                  </a:lnTo>
                  <a:lnTo>
                    <a:pt x="1617599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978643" y="3563874"/>
              <a:ext cx="1118870" cy="1980564"/>
            </a:xfrm>
            <a:custGeom>
              <a:avLst/>
              <a:gdLst/>
              <a:ahLst/>
              <a:cxnLst/>
              <a:rect l="l" t="t" r="r" b="b"/>
              <a:pathLst>
                <a:path w="1118870" h="1980564">
                  <a:moveTo>
                    <a:pt x="1118248" y="0"/>
                  </a:moveTo>
                  <a:lnTo>
                    <a:pt x="1068401" y="1110"/>
                  </a:lnTo>
                  <a:lnTo>
                    <a:pt x="1018878" y="4420"/>
                  </a:lnTo>
                  <a:lnTo>
                    <a:pt x="969743" y="9901"/>
                  </a:lnTo>
                  <a:lnTo>
                    <a:pt x="921061" y="17520"/>
                  </a:lnTo>
                  <a:lnTo>
                    <a:pt x="872897" y="27249"/>
                  </a:lnTo>
                  <a:lnTo>
                    <a:pt x="825316" y="39056"/>
                  </a:lnTo>
                  <a:lnTo>
                    <a:pt x="778382" y="52911"/>
                  </a:lnTo>
                  <a:lnTo>
                    <a:pt x="732159" y="68783"/>
                  </a:lnTo>
                  <a:lnTo>
                    <a:pt x="686713" y="86642"/>
                  </a:lnTo>
                  <a:lnTo>
                    <a:pt x="642109" y="106457"/>
                  </a:lnTo>
                  <a:lnTo>
                    <a:pt x="598410" y="128199"/>
                  </a:lnTo>
                  <a:lnTo>
                    <a:pt x="555681" y="151836"/>
                  </a:lnTo>
                  <a:lnTo>
                    <a:pt x="513988" y="177338"/>
                  </a:lnTo>
                  <a:lnTo>
                    <a:pt x="473395" y="204674"/>
                  </a:lnTo>
                  <a:lnTo>
                    <a:pt x="433966" y="233814"/>
                  </a:lnTo>
                  <a:lnTo>
                    <a:pt x="395766" y="264728"/>
                  </a:lnTo>
                  <a:lnTo>
                    <a:pt x="358860" y="297386"/>
                  </a:lnTo>
                  <a:lnTo>
                    <a:pt x="323313" y="331755"/>
                  </a:lnTo>
                  <a:lnTo>
                    <a:pt x="289189" y="367807"/>
                  </a:lnTo>
                  <a:lnTo>
                    <a:pt x="256553" y="405511"/>
                  </a:lnTo>
                  <a:lnTo>
                    <a:pt x="226427" y="443545"/>
                  </a:lnTo>
                  <a:lnTo>
                    <a:pt x="198208" y="482473"/>
                  </a:lnTo>
                  <a:lnTo>
                    <a:pt x="171891" y="522234"/>
                  </a:lnTo>
                  <a:lnTo>
                    <a:pt x="147470" y="562770"/>
                  </a:lnTo>
                  <a:lnTo>
                    <a:pt x="124940" y="604022"/>
                  </a:lnTo>
                  <a:lnTo>
                    <a:pt x="104294" y="645930"/>
                  </a:lnTo>
                  <a:lnTo>
                    <a:pt x="85528" y="688436"/>
                  </a:lnTo>
                  <a:lnTo>
                    <a:pt x="68636" y="731480"/>
                  </a:lnTo>
                  <a:lnTo>
                    <a:pt x="53611" y="775004"/>
                  </a:lnTo>
                  <a:lnTo>
                    <a:pt x="40450" y="818947"/>
                  </a:lnTo>
                  <a:lnTo>
                    <a:pt x="29145" y="863252"/>
                  </a:lnTo>
                  <a:lnTo>
                    <a:pt x="19692" y="907858"/>
                  </a:lnTo>
                  <a:lnTo>
                    <a:pt x="12084" y="952708"/>
                  </a:lnTo>
                  <a:lnTo>
                    <a:pt x="6317" y="997741"/>
                  </a:lnTo>
                  <a:lnTo>
                    <a:pt x="2384" y="1042899"/>
                  </a:lnTo>
                  <a:lnTo>
                    <a:pt x="280" y="1088123"/>
                  </a:lnTo>
                  <a:lnTo>
                    <a:pt x="0" y="1133353"/>
                  </a:lnTo>
                  <a:lnTo>
                    <a:pt x="1537" y="1178531"/>
                  </a:lnTo>
                  <a:lnTo>
                    <a:pt x="4886" y="1223597"/>
                  </a:lnTo>
                  <a:lnTo>
                    <a:pt x="10042" y="1268492"/>
                  </a:lnTo>
                  <a:lnTo>
                    <a:pt x="16999" y="1313158"/>
                  </a:lnTo>
                  <a:lnTo>
                    <a:pt x="25752" y="1357535"/>
                  </a:lnTo>
                  <a:lnTo>
                    <a:pt x="36294" y="1401563"/>
                  </a:lnTo>
                  <a:lnTo>
                    <a:pt x="48620" y="1445185"/>
                  </a:lnTo>
                  <a:lnTo>
                    <a:pt x="62725" y="1488340"/>
                  </a:lnTo>
                  <a:lnTo>
                    <a:pt x="78603" y="1530971"/>
                  </a:lnTo>
                  <a:lnTo>
                    <a:pt x="96249" y="1573017"/>
                  </a:lnTo>
                  <a:lnTo>
                    <a:pt x="115656" y="1614419"/>
                  </a:lnTo>
                  <a:lnTo>
                    <a:pt x="136819" y="1655119"/>
                  </a:lnTo>
                  <a:lnTo>
                    <a:pt x="159733" y="1695057"/>
                  </a:lnTo>
                  <a:lnTo>
                    <a:pt x="184392" y="1734175"/>
                  </a:lnTo>
                  <a:lnTo>
                    <a:pt x="210791" y="1772413"/>
                  </a:lnTo>
                  <a:lnTo>
                    <a:pt x="238923" y="1809712"/>
                  </a:lnTo>
                  <a:lnTo>
                    <a:pt x="268784" y="1846013"/>
                  </a:lnTo>
                  <a:lnTo>
                    <a:pt x="300367" y="1881257"/>
                  </a:lnTo>
                  <a:lnTo>
                    <a:pt x="333667" y="1915385"/>
                  </a:lnTo>
                  <a:lnTo>
                    <a:pt x="368679" y="1948338"/>
                  </a:lnTo>
                  <a:lnTo>
                    <a:pt x="405397" y="1980057"/>
                  </a:lnTo>
                  <a:lnTo>
                    <a:pt x="1118248" y="1118362"/>
                  </a:lnTo>
                  <a:lnTo>
                    <a:pt x="111824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5315458" y="3851529"/>
            <a:ext cx="3987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FFFFFF"/>
                </a:solidFill>
                <a:latin typeface="Arial Narrow"/>
                <a:cs typeface="Arial Narrow"/>
              </a:rPr>
              <a:t>15%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275834" y="4909566"/>
            <a:ext cx="3987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FFFFFF"/>
                </a:solidFill>
                <a:latin typeface="Arial Narrow"/>
                <a:cs typeface="Arial Narrow"/>
              </a:rPr>
              <a:t>46%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359909" y="4275582"/>
            <a:ext cx="3987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7E7E7E"/>
                </a:solidFill>
                <a:latin typeface="Arial Narrow"/>
                <a:cs typeface="Arial Narrow"/>
              </a:rPr>
              <a:t>39%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855214" y="4699254"/>
            <a:ext cx="7607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0">
                <a:solidFill>
                  <a:srgbClr val="3E4444"/>
                </a:solidFill>
                <a:latin typeface="Arial Narrow"/>
                <a:cs typeface="Arial Narrow"/>
              </a:rPr>
              <a:t>YouTube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8788203" y="3554984"/>
            <a:ext cx="2259330" cy="2259965"/>
            <a:chOff x="8788203" y="3554984"/>
            <a:chExt cx="2259330" cy="2259965"/>
          </a:xfrm>
        </p:grpSpPr>
        <p:sp>
          <p:nvSpPr>
            <p:cNvPr id="14" name="object 14" descr=""/>
            <p:cNvSpPr/>
            <p:nvPr/>
          </p:nvSpPr>
          <p:spPr>
            <a:xfrm>
              <a:off x="9917810" y="3554984"/>
              <a:ext cx="1129665" cy="1590675"/>
            </a:xfrm>
            <a:custGeom>
              <a:avLst/>
              <a:gdLst/>
              <a:ahLst/>
              <a:cxnLst/>
              <a:rect l="l" t="t" r="r" b="b"/>
              <a:pathLst>
                <a:path w="1129665" h="1590675">
                  <a:moveTo>
                    <a:pt x="0" y="0"/>
                  </a:moveTo>
                  <a:lnTo>
                    <a:pt x="0" y="1129538"/>
                  </a:lnTo>
                  <a:lnTo>
                    <a:pt x="1031367" y="1590166"/>
                  </a:lnTo>
                  <a:lnTo>
                    <a:pt x="1051792" y="1541398"/>
                  </a:lnTo>
                  <a:lnTo>
                    <a:pt x="1069877" y="1491836"/>
                  </a:lnTo>
                  <a:lnTo>
                    <a:pt x="1085605" y="1441562"/>
                  </a:lnTo>
                  <a:lnTo>
                    <a:pt x="1098959" y="1390658"/>
                  </a:lnTo>
                  <a:lnTo>
                    <a:pt x="1109923" y="1339206"/>
                  </a:lnTo>
                  <a:lnTo>
                    <a:pt x="1118479" y="1287286"/>
                  </a:lnTo>
                  <a:lnTo>
                    <a:pt x="1124612" y="1234980"/>
                  </a:lnTo>
                  <a:lnTo>
                    <a:pt x="1128303" y="1182370"/>
                  </a:lnTo>
                  <a:lnTo>
                    <a:pt x="1129538" y="1129538"/>
                  </a:lnTo>
                  <a:lnTo>
                    <a:pt x="1128547" y="1081791"/>
                  </a:lnTo>
                  <a:lnTo>
                    <a:pt x="1125600" y="1034549"/>
                  </a:lnTo>
                  <a:lnTo>
                    <a:pt x="1120737" y="987851"/>
                  </a:lnTo>
                  <a:lnTo>
                    <a:pt x="1113996" y="941737"/>
                  </a:lnTo>
                  <a:lnTo>
                    <a:pt x="1105418" y="896246"/>
                  </a:lnTo>
                  <a:lnTo>
                    <a:pt x="1095040" y="851417"/>
                  </a:lnTo>
                  <a:lnTo>
                    <a:pt x="1082903" y="807288"/>
                  </a:lnTo>
                  <a:lnTo>
                    <a:pt x="1069045" y="763901"/>
                  </a:lnTo>
                  <a:lnTo>
                    <a:pt x="1053506" y="721292"/>
                  </a:lnTo>
                  <a:lnTo>
                    <a:pt x="1036325" y="679503"/>
                  </a:lnTo>
                  <a:lnTo>
                    <a:pt x="1017541" y="638571"/>
                  </a:lnTo>
                  <a:lnTo>
                    <a:pt x="997194" y="598537"/>
                  </a:lnTo>
                  <a:lnTo>
                    <a:pt x="975322" y="559439"/>
                  </a:lnTo>
                  <a:lnTo>
                    <a:pt x="951965" y="521317"/>
                  </a:lnTo>
                  <a:lnTo>
                    <a:pt x="927161" y="484209"/>
                  </a:lnTo>
                  <a:lnTo>
                    <a:pt x="900951" y="448156"/>
                  </a:lnTo>
                  <a:lnTo>
                    <a:pt x="873373" y="413195"/>
                  </a:lnTo>
                  <a:lnTo>
                    <a:pt x="844467" y="379367"/>
                  </a:lnTo>
                  <a:lnTo>
                    <a:pt x="814271" y="346711"/>
                  </a:lnTo>
                  <a:lnTo>
                    <a:pt x="782826" y="315266"/>
                  </a:lnTo>
                  <a:lnTo>
                    <a:pt x="750170" y="285070"/>
                  </a:lnTo>
                  <a:lnTo>
                    <a:pt x="716342" y="256164"/>
                  </a:lnTo>
                  <a:lnTo>
                    <a:pt x="681381" y="228586"/>
                  </a:lnTo>
                  <a:lnTo>
                    <a:pt x="645328" y="202376"/>
                  </a:lnTo>
                  <a:lnTo>
                    <a:pt x="608220" y="177572"/>
                  </a:lnTo>
                  <a:lnTo>
                    <a:pt x="570098" y="154215"/>
                  </a:lnTo>
                  <a:lnTo>
                    <a:pt x="531000" y="132343"/>
                  </a:lnTo>
                  <a:lnTo>
                    <a:pt x="490966" y="111996"/>
                  </a:lnTo>
                  <a:lnTo>
                    <a:pt x="450034" y="93212"/>
                  </a:lnTo>
                  <a:lnTo>
                    <a:pt x="408245" y="76031"/>
                  </a:lnTo>
                  <a:lnTo>
                    <a:pt x="365636" y="60492"/>
                  </a:lnTo>
                  <a:lnTo>
                    <a:pt x="322249" y="46634"/>
                  </a:lnTo>
                  <a:lnTo>
                    <a:pt x="278120" y="34497"/>
                  </a:lnTo>
                  <a:lnTo>
                    <a:pt x="233291" y="24119"/>
                  </a:lnTo>
                  <a:lnTo>
                    <a:pt x="187800" y="15541"/>
                  </a:lnTo>
                  <a:lnTo>
                    <a:pt x="141686" y="8800"/>
                  </a:lnTo>
                  <a:lnTo>
                    <a:pt x="94988" y="3937"/>
                  </a:lnTo>
                  <a:lnTo>
                    <a:pt x="47746" y="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70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176765" y="4684522"/>
              <a:ext cx="1772920" cy="1130300"/>
            </a:xfrm>
            <a:custGeom>
              <a:avLst/>
              <a:gdLst/>
              <a:ahLst/>
              <a:cxnLst/>
              <a:rect l="l" t="t" r="r" b="b"/>
              <a:pathLst>
                <a:path w="1772920" h="1130300">
                  <a:moveTo>
                    <a:pt x="741044" y="0"/>
                  </a:moveTo>
                  <a:lnTo>
                    <a:pt x="0" y="852677"/>
                  </a:lnTo>
                  <a:lnTo>
                    <a:pt x="36707" y="883229"/>
                  </a:lnTo>
                  <a:lnTo>
                    <a:pt x="74620" y="912169"/>
                  </a:lnTo>
                  <a:lnTo>
                    <a:pt x="113686" y="939465"/>
                  </a:lnTo>
                  <a:lnTo>
                    <a:pt x="153852" y="965082"/>
                  </a:lnTo>
                  <a:lnTo>
                    <a:pt x="195065" y="988986"/>
                  </a:lnTo>
                  <a:lnTo>
                    <a:pt x="237270" y="1011143"/>
                  </a:lnTo>
                  <a:lnTo>
                    <a:pt x="280415" y="1031519"/>
                  </a:lnTo>
                  <a:lnTo>
                    <a:pt x="324426" y="1050081"/>
                  </a:lnTo>
                  <a:lnTo>
                    <a:pt x="368772" y="1066652"/>
                  </a:lnTo>
                  <a:lnTo>
                    <a:pt x="413402" y="1081250"/>
                  </a:lnTo>
                  <a:lnTo>
                    <a:pt x="458264" y="1093896"/>
                  </a:lnTo>
                  <a:lnTo>
                    <a:pt x="503307" y="1104610"/>
                  </a:lnTo>
                  <a:lnTo>
                    <a:pt x="548479" y="1113411"/>
                  </a:lnTo>
                  <a:lnTo>
                    <a:pt x="593728" y="1120319"/>
                  </a:lnTo>
                  <a:lnTo>
                    <a:pt x="639002" y="1125355"/>
                  </a:lnTo>
                  <a:lnTo>
                    <a:pt x="684250" y="1128537"/>
                  </a:lnTo>
                  <a:lnTo>
                    <a:pt x="729419" y="1129886"/>
                  </a:lnTo>
                  <a:lnTo>
                    <a:pt x="774458" y="1129421"/>
                  </a:lnTo>
                  <a:lnTo>
                    <a:pt x="819315" y="1127163"/>
                  </a:lnTo>
                  <a:lnTo>
                    <a:pt x="863938" y="1123131"/>
                  </a:lnTo>
                  <a:lnTo>
                    <a:pt x="908276" y="1117345"/>
                  </a:lnTo>
                  <a:lnTo>
                    <a:pt x="952276" y="1109825"/>
                  </a:lnTo>
                  <a:lnTo>
                    <a:pt x="995887" y="1100590"/>
                  </a:lnTo>
                  <a:lnTo>
                    <a:pt x="1039058" y="1089661"/>
                  </a:lnTo>
                  <a:lnTo>
                    <a:pt x="1081735" y="1077058"/>
                  </a:lnTo>
                  <a:lnTo>
                    <a:pt x="1123868" y="1062799"/>
                  </a:lnTo>
                  <a:lnTo>
                    <a:pt x="1165405" y="1046905"/>
                  </a:lnTo>
                  <a:lnTo>
                    <a:pt x="1206293" y="1029396"/>
                  </a:lnTo>
                  <a:lnTo>
                    <a:pt x="1246482" y="1010292"/>
                  </a:lnTo>
                  <a:lnTo>
                    <a:pt x="1285918" y="989612"/>
                  </a:lnTo>
                  <a:lnTo>
                    <a:pt x="1324552" y="967376"/>
                  </a:lnTo>
                  <a:lnTo>
                    <a:pt x="1362330" y="943605"/>
                  </a:lnTo>
                  <a:lnTo>
                    <a:pt x="1399201" y="918317"/>
                  </a:lnTo>
                  <a:lnTo>
                    <a:pt x="1435113" y="891533"/>
                  </a:lnTo>
                  <a:lnTo>
                    <a:pt x="1470014" y="863272"/>
                  </a:lnTo>
                  <a:lnTo>
                    <a:pt x="1503853" y="833555"/>
                  </a:lnTo>
                  <a:lnTo>
                    <a:pt x="1536578" y="802401"/>
                  </a:lnTo>
                  <a:lnTo>
                    <a:pt x="1568136" y="769830"/>
                  </a:lnTo>
                  <a:lnTo>
                    <a:pt x="1598477" y="735862"/>
                  </a:lnTo>
                  <a:lnTo>
                    <a:pt x="1627548" y="700516"/>
                  </a:lnTo>
                  <a:lnTo>
                    <a:pt x="1655298" y="663813"/>
                  </a:lnTo>
                  <a:lnTo>
                    <a:pt x="1681674" y="625772"/>
                  </a:lnTo>
                  <a:lnTo>
                    <a:pt x="1706626" y="586414"/>
                  </a:lnTo>
                  <a:lnTo>
                    <a:pt x="1730100" y="545757"/>
                  </a:lnTo>
                  <a:lnTo>
                    <a:pt x="1752046" y="503822"/>
                  </a:lnTo>
                  <a:lnTo>
                    <a:pt x="1772411" y="460628"/>
                  </a:lnTo>
                  <a:lnTo>
                    <a:pt x="741044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8788203" y="3554984"/>
              <a:ext cx="1129665" cy="1982470"/>
            </a:xfrm>
            <a:custGeom>
              <a:avLst/>
              <a:gdLst/>
              <a:ahLst/>
              <a:cxnLst/>
              <a:rect l="l" t="t" r="r" b="b"/>
              <a:pathLst>
                <a:path w="1129665" h="1982470">
                  <a:moveTo>
                    <a:pt x="1129607" y="0"/>
                  </a:moveTo>
                  <a:lnTo>
                    <a:pt x="1080665" y="1058"/>
                  </a:lnTo>
                  <a:lnTo>
                    <a:pt x="1032026" y="4215"/>
                  </a:lnTo>
                  <a:lnTo>
                    <a:pt x="983749" y="9443"/>
                  </a:lnTo>
                  <a:lnTo>
                    <a:pt x="935895" y="16715"/>
                  </a:lnTo>
                  <a:lnTo>
                    <a:pt x="888523" y="26003"/>
                  </a:lnTo>
                  <a:lnTo>
                    <a:pt x="841696" y="37280"/>
                  </a:lnTo>
                  <a:lnTo>
                    <a:pt x="795472" y="50518"/>
                  </a:lnTo>
                  <a:lnTo>
                    <a:pt x="749912" y="65690"/>
                  </a:lnTo>
                  <a:lnTo>
                    <a:pt x="705076" y="82769"/>
                  </a:lnTo>
                  <a:lnTo>
                    <a:pt x="661025" y="101726"/>
                  </a:lnTo>
                  <a:lnTo>
                    <a:pt x="617818" y="122536"/>
                  </a:lnTo>
                  <a:lnTo>
                    <a:pt x="575517" y="145170"/>
                  </a:lnTo>
                  <a:lnTo>
                    <a:pt x="534182" y="169600"/>
                  </a:lnTo>
                  <a:lnTo>
                    <a:pt x="493872" y="195800"/>
                  </a:lnTo>
                  <a:lnTo>
                    <a:pt x="454648" y="223742"/>
                  </a:lnTo>
                  <a:lnTo>
                    <a:pt x="416570" y="253398"/>
                  </a:lnTo>
                  <a:lnTo>
                    <a:pt x="379699" y="284741"/>
                  </a:lnTo>
                  <a:lnTo>
                    <a:pt x="344095" y="317744"/>
                  </a:lnTo>
                  <a:lnTo>
                    <a:pt x="309818" y="352380"/>
                  </a:lnTo>
                  <a:lnTo>
                    <a:pt x="276929" y="388619"/>
                  </a:lnTo>
                  <a:lnTo>
                    <a:pt x="246358" y="425313"/>
                  </a:lnTo>
                  <a:lnTo>
                    <a:pt x="217593" y="462908"/>
                  </a:lnTo>
                  <a:lnTo>
                    <a:pt x="190632" y="501349"/>
                  </a:lnTo>
                  <a:lnTo>
                    <a:pt x="165471" y="540582"/>
                  </a:lnTo>
                  <a:lnTo>
                    <a:pt x="142105" y="580550"/>
                  </a:lnTo>
                  <a:lnTo>
                    <a:pt x="120531" y="621198"/>
                  </a:lnTo>
                  <a:lnTo>
                    <a:pt x="100745" y="662471"/>
                  </a:lnTo>
                  <a:lnTo>
                    <a:pt x="82743" y="704314"/>
                  </a:lnTo>
                  <a:lnTo>
                    <a:pt x="66521" y="746671"/>
                  </a:lnTo>
                  <a:lnTo>
                    <a:pt x="52075" y="789488"/>
                  </a:lnTo>
                  <a:lnTo>
                    <a:pt x="39403" y="832708"/>
                  </a:lnTo>
                  <a:lnTo>
                    <a:pt x="28498" y="876276"/>
                  </a:lnTo>
                  <a:lnTo>
                    <a:pt x="19359" y="920138"/>
                  </a:lnTo>
                  <a:lnTo>
                    <a:pt x="11981" y="964237"/>
                  </a:lnTo>
                  <a:lnTo>
                    <a:pt x="6359" y="1008519"/>
                  </a:lnTo>
                  <a:lnTo>
                    <a:pt x="2491" y="1052928"/>
                  </a:lnTo>
                  <a:lnTo>
                    <a:pt x="373" y="1097409"/>
                  </a:lnTo>
                  <a:lnTo>
                    <a:pt x="0" y="1141907"/>
                  </a:lnTo>
                  <a:lnTo>
                    <a:pt x="1368" y="1186366"/>
                  </a:lnTo>
                  <a:lnTo>
                    <a:pt x="4475" y="1230730"/>
                  </a:lnTo>
                  <a:lnTo>
                    <a:pt x="9315" y="1274946"/>
                  </a:lnTo>
                  <a:lnTo>
                    <a:pt x="15886" y="1318956"/>
                  </a:lnTo>
                  <a:lnTo>
                    <a:pt x="24182" y="1362707"/>
                  </a:lnTo>
                  <a:lnTo>
                    <a:pt x="34202" y="1406142"/>
                  </a:lnTo>
                  <a:lnTo>
                    <a:pt x="45940" y="1449206"/>
                  </a:lnTo>
                  <a:lnTo>
                    <a:pt x="59392" y="1491845"/>
                  </a:lnTo>
                  <a:lnTo>
                    <a:pt x="74556" y="1534002"/>
                  </a:lnTo>
                  <a:lnTo>
                    <a:pt x="91426" y="1575623"/>
                  </a:lnTo>
                  <a:lnTo>
                    <a:pt x="110000" y="1616652"/>
                  </a:lnTo>
                  <a:lnTo>
                    <a:pt x="130273" y="1657033"/>
                  </a:lnTo>
                  <a:lnTo>
                    <a:pt x="152241" y="1696712"/>
                  </a:lnTo>
                  <a:lnTo>
                    <a:pt x="175901" y="1735633"/>
                  </a:lnTo>
                  <a:lnTo>
                    <a:pt x="201249" y="1773742"/>
                  </a:lnTo>
                  <a:lnTo>
                    <a:pt x="228280" y="1810981"/>
                  </a:lnTo>
                  <a:lnTo>
                    <a:pt x="256992" y="1847297"/>
                  </a:lnTo>
                  <a:lnTo>
                    <a:pt x="287380" y="1882633"/>
                  </a:lnTo>
                  <a:lnTo>
                    <a:pt x="319440" y="1916936"/>
                  </a:lnTo>
                  <a:lnTo>
                    <a:pt x="353169" y="1950148"/>
                  </a:lnTo>
                  <a:lnTo>
                    <a:pt x="388562" y="1982215"/>
                  </a:lnTo>
                  <a:lnTo>
                    <a:pt x="1129607" y="1129538"/>
                  </a:lnTo>
                  <a:lnTo>
                    <a:pt x="112960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10276458" y="4154170"/>
            <a:ext cx="3987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FFFFFF"/>
                </a:solidFill>
                <a:latin typeface="Arial Narrow"/>
                <a:cs typeface="Arial Narrow"/>
              </a:rPr>
              <a:t>32%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9816210" y="5155438"/>
            <a:ext cx="3987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FFFFFF"/>
                </a:solidFill>
                <a:latin typeface="Arial Narrow"/>
                <a:cs typeface="Arial Narrow"/>
              </a:rPr>
              <a:t>30%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9121267" y="4358385"/>
            <a:ext cx="3987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7E7E7E"/>
                </a:solidFill>
                <a:latin typeface="Arial Narrow"/>
                <a:cs typeface="Arial Narrow"/>
              </a:rPr>
              <a:t>39%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7540879" y="4699254"/>
            <a:ext cx="7962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3E4444"/>
                </a:solidFill>
                <a:latin typeface="Arial Narrow"/>
                <a:cs typeface="Arial Narrow"/>
              </a:rPr>
              <a:t>Podcasts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633476" y="6479235"/>
            <a:ext cx="69043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Ever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listened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to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ag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podcast</a:t>
            </a:r>
            <a:r>
              <a:rPr dirty="0" sz="900" spc="-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(n=186);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Regularly</a:t>
            </a:r>
            <a:r>
              <a:rPr dirty="0" sz="900" spc="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watch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ag-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related YouTube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programming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 (n=112) 2023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spc="-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Study,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Research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524357" y="408508"/>
            <a:ext cx="3514725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80">
                <a:solidFill>
                  <a:srgbClr val="56585C"/>
                </a:solidFill>
              </a:rPr>
              <a:t>Listeners</a:t>
            </a:r>
            <a:r>
              <a:rPr dirty="0" sz="3200" spc="220">
                <a:solidFill>
                  <a:srgbClr val="56585C"/>
                </a:solidFill>
              </a:rPr>
              <a:t> </a:t>
            </a:r>
            <a:r>
              <a:rPr dirty="0" sz="3200" spc="60">
                <a:solidFill>
                  <a:srgbClr val="56585C"/>
                </a:solidFill>
              </a:rPr>
              <a:t>use</a:t>
            </a:r>
            <a:r>
              <a:rPr dirty="0" sz="3200" spc="220">
                <a:solidFill>
                  <a:srgbClr val="56585C"/>
                </a:solidFill>
              </a:rPr>
              <a:t> </a:t>
            </a:r>
            <a:r>
              <a:rPr dirty="0" sz="3200" spc="85">
                <a:solidFill>
                  <a:srgbClr val="56585C"/>
                </a:solidFill>
              </a:rPr>
              <a:t>digital</a:t>
            </a:r>
            <a:endParaRPr sz="3200"/>
          </a:p>
        </p:txBody>
      </p:sp>
      <p:sp>
        <p:nvSpPr>
          <p:cNvPr id="23" name="object 23" descr=""/>
          <p:cNvSpPr txBox="1"/>
          <p:nvPr/>
        </p:nvSpPr>
        <p:spPr>
          <a:xfrm>
            <a:off x="524357" y="848106"/>
            <a:ext cx="4326255" cy="95313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spc="60" b="1">
                <a:solidFill>
                  <a:srgbClr val="56585C"/>
                </a:solidFill>
                <a:latin typeface="Arial Narrow"/>
                <a:cs typeface="Arial Narrow"/>
              </a:rPr>
              <a:t>media</a:t>
            </a:r>
            <a:r>
              <a:rPr dirty="0" sz="3200" spc="220" b="1">
                <a:solidFill>
                  <a:srgbClr val="56585C"/>
                </a:solidFill>
                <a:latin typeface="Arial Narrow"/>
                <a:cs typeface="Arial Narrow"/>
              </a:rPr>
              <a:t> </a:t>
            </a:r>
            <a:r>
              <a:rPr dirty="0" sz="3200" spc="75" b="1">
                <a:solidFill>
                  <a:srgbClr val="56585C"/>
                </a:solidFill>
                <a:latin typeface="Arial Narrow"/>
                <a:cs typeface="Arial Narrow"/>
              </a:rPr>
              <a:t>channels</a:t>
            </a:r>
            <a:r>
              <a:rPr dirty="0" sz="3200" spc="215" b="1">
                <a:solidFill>
                  <a:srgbClr val="56585C"/>
                </a:solidFill>
                <a:latin typeface="Arial Narrow"/>
                <a:cs typeface="Arial Narrow"/>
              </a:rPr>
              <a:t> </a:t>
            </a:r>
            <a:r>
              <a:rPr dirty="0" sz="3200" b="1">
                <a:solidFill>
                  <a:srgbClr val="56585C"/>
                </a:solidFill>
                <a:latin typeface="Arial Narrow"/>
                <a:cs typeface="Arial Narrow"/>
              </a:rPr>
              <a:t>to</a:t>
            </a:r>
            <a:r>
              <a:rPr dirty="0" sz="3200" spc="220" b="1">
                <a:solidFill>
                  <a:srgbClr val="56585C"/>
                </a:solidFill>
                <a:latin typeface="Arial Narrow"/>
                <a:cs typeface="Arial Narrow"/>
              </a:rPr>
              <a:t> </a:t>
            </a:r>
            <a:r>
              <a:rPr dirty="0" sz="3200" spc="60" b="1">
                <a:solidFill>
                  <a:srgbClr val="56585C"/>
                </a:solidFill>
                <a:latin typeface="Arial Narrow"/>
                <a:cs typeface="Arial Narrow"/>
              </a:rPr>
              <a:t>gather </a:t>
            </a:r>
            <a:r>
              <a:rPr dirty="0" sz="3200" spc="90" b="1">
                <a:solidFill>
                  <a:srgbClr val="56585C"/>
                </a:solidFill>
                <a:latin typeface="Arial Narrow"/>
                <a:cs typeface="Arial Narrow"/>
              </a:rPr>
              <a:t>ag-</a:t>
            </a:r>
            <a:r>
              <a:rPr dirty="0" sz="3200" spc="65" b="1">
                <a:solidFill>
                  <a:srgbClr val="56585C"/>
                </a:solidFill>
                <a:latin typeface="Arial Narrow"/>
                <a:cs typeface="Arial Narrow"/>
              </a:rPr>
              <a:t>based</a:t>
            </a:r>
            <a:r>
              <a:rPr dirty="0" sz="3200" spc="200" b="1">
                <a:solidFill>
                  <a:srgbClr val="56585C"/>
                </a:solidFill>
                <a:latin typeface="Arial Narrow"/>
                <a:cs typeface="Arial Narrow"/>
              </a:rPr>
              <a:t> </a:t>
            </a:r>
            <a:r>
              <a:rPr dirty="0" sz="3200" spc="65" b="1">
                <a:solidFill>
                  <a:srgbClr val="56585C"/>
                </a:solidFill>
                <a:latin typeface="Arial Narrow"/>
                <a:cs typeface="Arial Narrow"/>
              </a:rPr>
              <a:t>information.</a:t>
            </a:r>
            <a:endParaRPr sz="3200">
              <a:latin typeface="Arial Narrow"/>
              <a:cs typeface="Arial Narrow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2619755" y="2756916"/>
            <a:ext cx="8825865" cy="381000"/>
            <a:chOff x="2619755" y="2756916"/>
            <a:chExt cx="8825865" cy="381000"/>
          </a:xfrm>
        </p:grpSpPr>
        <p:sp>
          <p:nvSpPr>
            <p:cNvPr id="25" name="object 25" descr=""/>
            <p:cNvSpPr/>
            <p:nvPr/>
          </p:nvSpPr>
          <p:spPr>
            <a:xfrm>
              <a:off x="2619755" y="2756916"/>
              <a:ext cx="8825865" cy="381000"/>
            </a:xfrm>
            <a:custGeom>
              <a:avLst/>
              <a:gdLst/>
              <a:ahLst/>
              <a:cxnLst/>
              <a:rect l="l" t="t" r="r" b="b"/>
              <a:pathLst>
                <a:path w="8825865" h="381000">
                  <a:moveTo>
                    <a:pt x="8825484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8825484" y="381000"/>
                  </a:lnTo>
                  <a:lnTo>
                    <a:pt x="8825484" y="0"/>
                  </a:lnTo>
                  <a:close/>
                </a:path>
              </a:pathLst>
            </a:custGeom>
            <a:solidFill>
              <a:srgbClr val="BEBEBE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5155" y="2866644"/>
              <a:ext cx="155448" cy="155447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57315" y="2866644"/>
              <a:ext cx="155448" cy="155447"/>
            </a:xfrm>
            <a:prstGeom prst="rect">
              <a:avLst/>
            </a:prstGeom>
          </p:spPr>
        </p:pic>
      </p:grpSp>
      <p:sp>
        <p:nvSpPr>
          <p:cNvPr id="28" name="object 28" descr=""/>
          <p:cNvSpPr txBox="1"/>
          <p:nvPr/>
        </p:nvSpPr>
        <p:spPr>
          <a:xfrm>
            <a:off x="2656077" y="2273935"/>
            <a:ext cx="4739005" cy="7816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Portion</a:t>
            </a:r>
            <a:r>
              <a:rPr dirty="0" sz="2000" spc="-2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of</a:t>
            </a:r>
            <a:r>
              <a:rPr dirty="0" sz="2000" spc="-2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Content</a:t>
            </a:r>
            <a:r>
              <a:rPr dirty="0" sz="2000" spc="-3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Consumed</a:t>
            </a:r>
            <a:r>
              <a:rPr dirty="0" sz="2000" spc="-3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that</a:t>
            </a:r>
            <a:r>
              <a:rPr dirty="0" sz="2000" spc="-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is</a:t>
            </a:r>
            <a:r>
              <a:rPr dirty="0" sz="2000" spc="-8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Ag-</a:t>
            </a:r>
            <a:r>
              <a:rPr dirty="0" sz="2000" spc="-10" b="1">
                <a:solidFill>
                  <a:srgbClr val="3E4444"/>
                </a:solidFill>
                <a:latin typeface="Arial Narrow"/>
                <a:cs typeface="Arial Narrow"/>
              </a:rPr>
              <a:t>related</a:t>
            </a:r>
            <a:endParaRPr sz="2000">
              <a:latin typeface="Arial Narrow"/>
              <a:cs typeface="Arial Narrow"/>
            </a:endParaRPr>
          </a:p>
          <a:p>
            <a:pPr marL="1560195">
              <a:lnSpc>
                <a:spcPct val="100000"/>
              </a:lnSpc>
              <a:spcBef>
                <a:spcPts val="1864"/>
              </a:spcBef>
              <a:tabLst>
                <a:tab pos="3602354" algn="l"/>
              </a:tabLst>
            </a:pPr>
            <a:r>
              <a:rPr dirty="0" sz="1400">
                <a:solidFill>
                  <a:srgbClr val="3E4444"/>
                </a:solidFill>
                <a:latin typeface="Arial Narrow"/>
                <a:cs typeface="Arial Narrow"/>
              </a:rPr>
              <a:t>All</a:t>
            </a:r>
            <a:r>
              <a:rPr dirty="0" sz="1400" spc="-6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400" spc="-10">
                <a:solidFill>
                  <a:srgbClr val="3E4444"/>
                </a:solidFill>
                <a:latin typeface="Arial Narrow"/>
                <a:cs typeface="Arial Narrow"/>
              </a:rPr>
              <a:t>Ag-related</a:t>
            </a:r>
            <a:r>
              <a:rPr dirty="0" sz="1400">
                <a:solidFill>
                  <a:srgbClr val="3E4444"/>
                </a:solidFill>
                <a:latin typeface="Arial Narrow"/>
                <a:cs typeface="Arial Narrow"/>
              </a:rPr>
              <a:t>	Most</a:t>
            </a:r>
            <a:r>
              <a:rPr dirty="0" sz="1400" spc="-7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400" spc="-10">
                <a:solidFill>
                  <a:srgbClr val="3E4444"/>
                </a:solidFill>
                <a:latin typeface="Arial Narrow"/>
                <a:cs typeface="Arial Narrow"/>
              </a:rPr>
              <a:t>Ag-related</a:t>
            </a:r>
            <a:endParaRPr sz="1400">
              <a:latin typeface="Arial Narrow"/>
              <a:cs typeface="Arial Narrow"/>
            </a:endParaRPr>
          </a:p>
        </p:txBody>
      </p:sp>
      <p:grpSp>
        <p:nvGrpSpPr>
          <p:cNvPr id="29" name="object 29" descr=""/>
          <p:cNvGrpSpPr/>
          <p:nvPr/>
        </p:nvGrpSpPr>
        <p:grpSpPr>
          <a:xfrm>
            <a:off x="2918460" y="2866644"/>
            <a:ext cx="5317490" cy="3026410"/>
            <a:chOff x="2918460" y="2866644"/>
            <a:chExt cx="5317490" cy="3026410"/>
          </a:xfrm>
        </p:grpSpPr>
        <p:pic>
          <p:nvPicPr>
            <p:cNvPr id="30" name="object 3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80248" y="2866644"/>
              <a:ext cx="155448" cy="155447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2918460" y="4012691"/>
              <a:ext cx="5240020" cy="657225"/>
            </a:xfrm>
            <a:custGeom>
              <a:avLst/>
              <a:gdLst/>
              <a:ahLst/>
              <a:cxnLst/>
              <a:rect l="l" t="t" r="r" b="b"/>
              <a:pathLst>
                <a:path w="5240020" h="657225">
                  <a:moveTo>
                    <a:pt x="161925" y="488950"/>
                  </a:moveTo>
                  <a:lnTo>
                    <a:pt x="156083" y="483235"/>
                  </a:lnTo>
                  <a:lnTo>
                    <a:pt x="138811" y="483235"/>
                  </a:lnTo>
                  <a:lnTo>
                    <a:pt x="138811" y="506222"/>
                  </a:lnTo>
                  <a:lnTo>
                    <a:pt x="138811" y="552323"/>
                  </a:lnTo>
                  <a:lnTo>
                    <a:pt x="92583" y="552323"/>
                  </a:lnTo>
                  <a:lnTo>
                    <a:pt x="92583" y="506222"/>
                  </a:lnTo>
                  <a:lnTo>
                    <a:pt x="138811" y="506222"/>
                  </a:lnTo>
                  <a:lnTo>
                    <a:pt x="138811" y="483235"/>
                  </a:lnTo>
                  <a:lnTo>
                    <a:pt x="75184" y="483235"/>
                  </a:lnTo>
                  <a:lnTo>
                    <a:pt x="69342" y="488950"/>
                  </a:lnTo>
                  <a:lnTo>
                    <a:pt x="69342" y="569722"/>
                  </a:lnTo>
                  <a:lnTo>
                    <a:pt x="75184" y="575437"/>
                  </a:lnTo>
                  <a:lnTo>
                    <a:pt x="156083" y="575437"/>
                  </a:lnTo>
                  <a:lnTo>
                    <a:pt x="161925" y="569722"/>
                  </a:lnTo>
                  <a:lnTo>
                    <a:pt x="161925" y="552323"/>
                  </a:lnTo>
                  <a:lnTo>
                    <a:pt x="161925" y="506222"/>
                  </a:lnTo>
                  <a:lnTo>
                    <a:pt x="161925" y="488950"/>
                  </a:lnTo>
                  <a:close/>
                </a:path>
                <a:path w="5240020" h="657225">
                  <a:moveTo>
                    <a:pt x="161925" y="350520"/>
                  </a:moveTo>
                  <a:lnTo>
                    <a:pt x="156083" y="344805"/>
                  </a:lnTo>
                  <a:lnTo>
                    <a:pt x="138811" y="344805"/>
                  </a:lnTo>
                  <a:lnTo>
                    <a:pt x="138811" y="367792"/>
                  </a:lnTo>
                  <a:lnTo>
                    <a:pt x="138811" y="414020"/>
                  </a:lnTo>
                  <a:lnTo>
                    <a:pt x="92583" y="414020"/>
                  </a:lnTo>
                  <a:lnTo>
                    <a:pt x="92583" y="367792"/>
                  </a:lnTo>
                  <a:lnTo>
                    <a:pt x="138811" y="367792"/>
                  </a:lnTo>
                  <a:lnTo>
                    <a:pt x="138811" y="344805"/>
                  </a:lnTo>
                  <a:lnTo>
                    <a:pt x="75184" y="344805"/>
                  </a:lnTo>
                  <a:lnTo>
                    <a:pt x="69342" y="350520"/>
                  </a:lnTo>
                  <a:lnTo>
                    <a:pt x="69342" y="431292"/>
                  </a:lnTo>
                  <a:lnTo>
                    <a:pt x="75184" y="437007"/>
                  </a:lnTo>
                  <a:lnTo>
                    <a:pt x="156083" y="437007"/>
                  </a:lnTo>
                  <a:lnTo>
                    <a:pt x="161925" y="431292"/>
                  </a:lnTo>
                  <a:lnTo>
                    <a:pt x="161925" y="414020"/>
                  </a:lnTo>
                  <a:lnTo>
                    <a:pt x="161925" y="367792"/>
                  </a:lnTo>
                  <a:lnTo>
                    <a:pt x="161925" y="350520"/>
                  </a:lnTo>
                  <a:close/>
                </a:path>
                <a:path w="5240020" h="657225">
                  <a:moveTo>
                    <a:pt x="161925" y="212090"/>
                  </a:moveTo>
                  <a:lnTo>
                    <a:pt x="156083" y="206375"/>
                  </a:lnTo>
                  <a:lnTo>
                    <a:pt x="138811" y="206375"/>
                  </a:lnTo>
                  <a:lnTo>
                    <a:pt x="138811" y="229489"/>
                  </a:lnTo>
                  <a:lnTo>
                    <a:pt x="138811" y="275590"/>
                  </a:lnTo>
                  <a:lnTo>
                    <a:pt x="92583" y="275590"/>
                  </a:lnTo>
                  <a:lnTo>
                    <a:pt x="92583" y="229489"/>
                  </a:lnTo>
                  <a:lnTo>
                    <a:pt x="138811" y="229489"/>
                  </a:lnTo>
                  <a:lnTo>
                    <a:pt x="138811" y="206375"/>
                  </a:lnTo>
                  <a:lnTo>
                    <a:pt x="75184" y="206375"/>
                  </a:lnTo>
                  <a:lnTo>
                    <a:pt x="69342" y="212090"/>
                  </a:lnTo>
                  <a:lnTo>
                    <a:pt x="69342" y="292862"/>
                  </a:lnTo>
                  <a:lnTo>
                    <a:pt x="75184" y="298577"/>
                  </a:lnTo>
                  <a:lnTo>
                    <a:pt x="156083" y="298577"/>
                  </a:lnTo>
                  <a:lnTo>
                    <a:pt x="161925" y="292862"/>
                  </a:lnTo>
                  <a:lnTo>
                    <a:pt x="161925" y="275590"/>
                  </a:lnTo>
                  <a:lnTo>
                    <a:pt x="161925" y="229489"/>
                  </a:lnTo>
                  <a:lnTo>
                    <a:pt x="161925" y="212090"/>
                  </a:lnTo>
                  <a:close/>
                </a:path>
                <a:path w="5240020" h="657225">
                  <a:moveTo>
                    <a:pt x="439547" y="387985"/>
                  </a:moveTo>
                  <a:lnTo>
                    <a:pt x="436626" y="382270"/>
                  </a:lnTo>
                  <a:lnTo>
                    <a:pt x="433705" y="382270"/>
                  </a:lnTo>
                  <a:lnTo>
                    <a:pt x="404749" y="365760"/>
                  </a:lnTo>
                  <a:lnTo>
                    <a:pt x="404749" y="390906"/>
                  </a:lnTo>
                  <a:lnTo>
                    <a:pt x="277622" y="463042"/>
                  </a:lnTo>
                  <a:lnTo>
                    <a:pt x="277622" y="318770"/>
                  </a:lnTo>
                  <a:lnTo>
                    <a:pt x="404749" y="390906"/>
                  </a:lnTo>
                  <a:lnTo>
                    <a:pt x="404749" y="365760"/>
                  </a:lnTo>
                  <a:lnTo>
                    <a:pt x="322338" y="318770"/>
                  </a:lnTo>
                  <a:lnTo>
                    <a:pt x="271780" y="289941"/>
                  </a:lnTo>
                  <a:lnTo>
                    <a:pt x="268859" y="287147"/>
                  </a:lnTo>
                  <a:lnTo>
                    <a:pt x="263144" y="287147"/>
                  </a:lnTo>
                  <a:lnTo>
                    <a:pt x="260223" y="289941"/>
                  </a:lnTo>
                  <a:lnTo>
                    <a:pt x="257302" y="289941"/>
                  </a:lnTo>
                  <a:lnTo>
                    <a:pt x="254508" y="295783"/>
                  </a:lnTo>
                  <a:lnTo>
                    <a:pt x="254508" y="486029"/>
                  </a:lnTo>
                  <a:lnTo>
                    <a:pt x="257302" y="491871"/>
                  </a:lnTo>
                  <a:lnTo>
                    <a:pt x="260223" y="491871"/>
                  </a:lnTo>
                  <a:lnTo>
                    <a:pt x="263144" y="494665"/>
                  </a:lnTo>
                  <a:lnTo>
                    <a:pt x="268859" y="494665"/>
                  </a:lnTo>
                  <a:lnTo>
                    <a:pt x="271780" y="491871"/>
                  </a:lnTo>
                  <a:lnTo>
                    <a:pt x="322338" y="463042"/>
                  </a:lnTo>
                  <a:lnTo>
                    <a:pt x="433705" y="399542"/>
                  </a:lnTo>
                  <a:lnTo>
                    <a:pt x="436626" y="399542"/>
                  </a:lnTo>
                  <a:lnTo>
                    <a:pt x="439547" y="393827"/>
                  </a:lnTo>
                  <a:lnTo>
                    <a:pt x="439547" y="387985"/>
                  </a:lnTo>
                  <a:close/>
                </a:path>
                <a:path w="5240020" h="657225">
                  <a:moveTo>
                    <a:pt x="578358" y="488950"/>
                  </a:moveTo>
                  <a:lnTo>
                    <a:pt x="572516" y="483235"/>
                  </a:lnTo>
                  <a:lnTo>
                    <a:pt x="555117" y="483235"/>
                  </a:lnTo>
                  <a:lnTo>
                    <a:pt x="555117" y="506222"/>
                  </a:lnTo>
                  <a:lnTo>
                    <a:pt x="555117" y="552323"/>
                  </a:lnTo>
                  <a:lnTo>
                    <a:pt x="508889" y="552323"/>
                  </a:lnTo>
                  <a:lnTo>
                    <a:pt x="508889" y="506222"/>
                  </a:lnTo>
                  <a:lnTo>
                    <a:pt x="555117" y="506222"/>
                  </a:lnTo>
                  <a:lnTo>
                    <a:pt x="555117" y="483235"/>
                  </a:lnTo>
                  <a:lnTo>
                    <a:pt x="491617" y="483235"/>
                  </a:lnTo>
                  <a:lnTo>
                    <a:pt x="485775" y="488950"/>
                  </a:lnTo>
                  <a:lnTo>
                    <a:pt x="485775" y="569722"/>
                  </a:lnTo>
                  <a:lnTo>
                    <a:pt x="491617" y="575437"/>
                  </a:lnTo>
                  <a:lnTo>
                    <a:pt x="572516" y="575437"/>
                  </a:lnTo>
                  <a:lnTo>
                    <a:pt x="578358" y="569722"/>
                  </a:lnTo>
                  <a:lnTo>
                    <a:pt x="578358" y="552323"/>
                  </a:lnTo>
                  <a:lnTo>
                    <a:pt x="578358" y="506222"/>
                  </a:lnTo>
                  <a:lnTo>
                    <a:pt x="578358" y="488950"/>
                  </a:lnTo>
                  <a:close/>
                </a:path>
                <a:path w="5240020" h="657225">
                  <a:moveTo>
                    <a:pt x="578358" y="350520"/>
                  </a:moveTo>
                  <a:lnTo>
                    <a:pt x="572516" y="344805"/>
                  </a:lnTo>
                  <a:lnTo>
                    <a:pt x="555117" y="344805"/>
                  </a:lnTo>
                  <a:lnTo>
                    <a:pt x="555117" y="367792"/>
                  </a:lnTo>
                  <a:lnTo>
                    <a:pt x="555117" y="414020"/>
                  </a:lnTo>
                  <a:lnTo>
                    <a:pt x="508889" y="414020"/>
                  </a:lnTo>
                  <a:lnTo>
                    <a:pt x="508889" y="367792"/>
                  </a:lnTo>
                  <a:lnTo>
                    <a:pt x="555117" y="367792"/>
                  </a:lnTo>
                  <a:lnTo>
                    <a:pt x="555117" y="344805"/>
                  </a:lnTo>
                  <a:lnTo>
                    <a:pt x="491617" y="344805"/>
                  </a:lnTo>
                  <a:lnTo>
                    <a:pt x="485775" y="350520"/>
                  </a:lnTo>
                  <a:lnTo>
                    <a:pt x="485775" y="431292"/>
                  </a:lnTo>
                  <a:lnTo>
                    <a:pt x="491617" y="437007"/>
                  </a:lnTo>
                  <a:lnTo>
                    <a:pt x="572516" y="437007"/>
                  </a:lnTo>
                  <a:lnTo>
                    <a:pt x="578358" y="431292"/>
                  </a:lnTo>
                  <a:lnTo>
                    <a:pt x="578358" y="414020"/>
                  </a:lnTo>
                  <a:lnTo>
                    <a:pt x="578358" y="367792"/>
                  </a:lnTo>
                  <a:lnTo>
                    <a:pt x="578358" y="350520"/>
                  </a:lnTo>
                  <a:close/>
                </a:path>
                <a:path w="5240020" h="657225">
                  <a:moveTo>
                    <a:pt x="578358" y="212090"/>
                  </a:moveTo>
                  <a:lnTo>
                    <a:pt x="572516" y="206375"/>
                  </a:lnTo>
                  <a:lnTo>
                    <a:pt x="555117" y="206375"/>
                  </a:lnTo>
                  <a:lnTo>
                    <a:pt x="555117" y="229489"/>
                  </a:lnTo>
                  <a:lnTo>
                    <a:pt x="555117" y="275590"/>
                  </a:lnTo>
                  <a:lnTo>
                    <a:pt x="508889" y="275590"/>
                  </a:lnTo>
                  <a:lnTo>
                    <a:pt x="508889" y="229489"/>
                  </a:lnTo>
                  <a:lnTo>
                    <a:pt x="555117" y="229489"/>
                  </a:lnTo>
                  <a:lnTo>
                    <a:pt x="555117" y="206375"/>
                  </a:lnTo>
                  <a:lnTo>
                    <a:pt x="491617" y="206375"/>
                  </a:lnTo>
                  <a:lnTo>
                    <a:pt x="485775" y="212090"/>
                  </a:lnTo>
                  <a:lnTo>
                    <a:pt x="485775" y="292862"/>
                  </a:lnTo>
                  <a:lnTo>
                    <a:pt x="491617" y="298577"/>
                  </a:lnTo>
                  <a:lnTo>
                    <a:pt x="572516" y="298577"/>
                  </a:lnTo>
                  <a:lnTo>
                    <a:pt x="578358" y="292862"/>
                  </a:lnTo>
                  <a:lnTo>
                    <a:pt x="578358" y="275590"/>
                  </a:lnTo>
                  <a:lnTo>
                    <a:pt x="578358" y="229489"/>
                  </a:lnTo>
                  <a:lnTo>
                    <a:pt x="578358" y="212090"/>
                  </a:lnTo>
                  <a:close/>
                </a:path>
                <a:path w="5240020" h="657225">
                  <a:moveTo>
                    <a:pt x="647700" y="217932"/>
                  </a:moveTo>
                  <a:lnTo>
                    <a:pt x="641146" y="187045"/>
                  </a:lnTo>
                  <a:lnTo>
                    <a:pt x="624586" y="162953"/>
                  </a:lnTo>
                  <a:lnTo>
                    <a:pt x="624586" y="217932"/>
                  </a:lnTo>
                  <a:lnTo>
                    <a:pt x="624586" y="563880"/>
                  </a:lnTo>
                  <a:lnTo>
                    <a:pt x="620014" y="586295"/>
                  </a:lnTo>
                  <a:lnTo>
                    <a:pt x="607580" y="604621"/>
                  </a:lnTo>
                  <a:lnTo>
                    <a:pt x="589165" y="617004"/>
                  </a:lnTo>
                  <a:lnTo>
                    <a:pt x="566674" y="621538"/>
                  </a:lnTo>
                  <a:lnTo>
                    <a:pt x="80899" y="621538"/>
                  </a:lnTo>
                  <a:lnTo>
                    <a:pt x="58470" y="617004"/>
                  </a:lnTo>
                  <a:lnTo>
                    <a:pt x="40093" y="604621"/>
                  </a:lnTo>
                  <a:lnTo>
                    <a:pt x="27673" y="586295"/>
                  </a:lnTo>
                  <a:lnTo>
                    <a:pt x="23114" y="563880"/>
                  </a:lnTo>
                  <a:lnTo>
                    <a:pt x="23114" y="217932"/>
                  </a:lnTo>
                  <a:lnTo>
                    <a:pt x="27673" y="195529"/>
                  </a:lnTo>
                  <a:lnTo>
                    <a:pt x="40093" y="177203"/>
                  </a:lnTo>
                  <a:lnTo>
                    <a:pt x="58470" y="164820"/>
                  </a:lnTo>
                  <a:lnTo>
                    <a:pt x="80899" y="160274"/>
                  </a:lnTo>
                  <a:lnTo>
                    <a:pt x="566674" y="160274"/>
                  </a:lnTo>
                  <a:lnTo>
                    <a:pt x="589165" y="164820"/>
                  </a:lnTo>
                  <a:lnTo>
                    <a:pt x="607580" y="177203"/>
                  </a:lnTo>
                  <a:lnTo>
                    <a:pt x="620014" y="195529"/>
                  </a:lnTo>
                  <a:lnTo>
                    <a:pt x="624586" y="217932"/>
                  </a:lnTo>
                  <a:lnTo>
                    <a:pt x="624586" y="162953"/>
                  </a:lnTo>
                  <a:lnTo>
                    <a:pt x="623468" y="161315"/>
                  </a:lnTo>
                  <a:lnTo>
                    <a:pt x="621957" y="160274"/>
                  </a:lnTo>
                  <a:lnTo>
                    <a:pt x="597649" y="143700"/>
                  </a:lnTo>
                  <a:lnTo>
                    <a:pt x="566674" y="137160"/>
                  </a:lnTo>
                  <a:lnTo>
                    <a:pt x="80899" y="137160"/>
                  </a:lnTo>
                  <a:lnTo>
                    <a:pt x="49987" y="143700"/>
                  </a:lnTo>
                  <a:lnTo>
                    <a:pt x="24206" y="161315"/>
                  </a:lnTo>
                  <a:lnTo>
                    <a:pt x="6540" y="187045"/>
                  </a:lnTo>
                  <a:lnTo>
                    <a:pt x="0" y="217932"/>
                  </a:lnTo>
                  <a:lnTo>
                    <a:pt x="0" y="563880"/>
                  </a:lnTo>
                  <a:lnTo>
                    <a:pt x="6540" y="594779"/>
                  </a:lnTo>
                  <a:lnTo>
                    <a:pt x="24206" y="620509"/>
                  </a:lnTo>
                  <a:lnTo>
                    <a:pt x="49987" y="638124"/>
                  </a:lnTo>
                  <a:lnTo>
                    <a:pt x="80899" y="644652"/>
                  </a:lnTo>
                  <a:lnTo>
                    <a:pt x="566674" y="644652"/>
                  </a:lnTo>
                  <a:lnTo>
                    <a:pt x="597649" y="638124"/>
                  </a:lnTo>
                  <a:lnTo>
                    <a:pt x="621957" y="621538"/>
                  </a:lnTo>
                  <a:lnTo>
                    <a:pt x="623468" y="620509"/>
                  </a:lnTo>
                  <a:lnTo>
                    <a:pt x="641146" y="594779"/>
                  </a:lnTo>
                  <a:lnTo>
                    <a:pt x="647700" y="563880"/>
                  </a:lnTo>
                  <a:lnTo>
                    <a:pt x="647700" y="217932"/>
                  </a:lnTo>
                  <a:close/>
                </a:path>
                <a:path w="5240020" h="657225">
                  <a:moveTo>
                    <a:pt x="4957826" y="281559"/>
                  </a:moveTo>
                  <a:lnTo>
                    <a:pt x="4955806" y="272910"/>
                  </a:lnTo>
                  <a:lnTo>
                    <a:pt x="4950511" y="265391"/>
                  </a:lnTo>
                  <a:lnTo>
                    <a:pt x="4943030" y="260083"/>
                  </a:lnTo>
                  <a:lnTo>
                    <a:pt x="4934458" y="258064"/>
                  </a:lnTo>
                  <a:lnTo>
                    <a:pt x="4925796" y="260083"/>
                  </a:lnTo>
                  <a:lnTo>
                    <a:pt x="4918278" y="265391"/>
                  </a:lnTo>
                  <a:lnTo>
                    <a:pt x="4912969" y="272910"/>
                  </a:lnTo>
                  <a:lnTo>
                    <a:pt x="4910963" y="281559"/>
                  </a:lnTo>
                  <a:lnTo>
                    <a:pt x="4912969" y="290144"/>
                  </a:lnTo>
                  <a:lnTo>
                    <a:pt x="4918278" y="297624"/>
                  </a:lnTo>
                  <a:lnTo>
                    <a:pt x="4925796" y="302920"/>
                  </a:lnTo>
                  <a:lnTo>
                    <a:pt x="4934458" y="304927"/>
                  </a:lnTo>
                  <a:lnTo>
                    <a:pt x="4943030" y="302920"/>
                  </a:lnTo>
                  <a:lnTo>
                    <a:pt x="4950523" y="297624"/>
                  </a:lnTo>
                  <a:lnTo>
                    <a:pt x="4955806" y="290144"/>
                  </a:lnTo>
                  <a:lnTo>
                    <a:pt x="4957826" y="281559"/>
                  </a:lnTo>
                  <a:close/>
                </a:path>
                <a:path w="5240020" h="657225">
                  <a:moveTo>
                    <a:pt x="4957826" y="187706"/>
                  </a:moveTo>
                  <a:lnTo>
                    <a:pt x="4955806" y="179057"/>
                  </a:lnTo>
                  <a:lnTo>
                    <a:pt x="4950511" y="171538"/>
                  </a:lnTo>
                  <a:lnTo>
                    <a:pt x="4943030" y="166230"/>
                  </a:lnTo>
                  <a:lnTo>
                    <a:pt x="4934458" y="164211"/>
                  </a:lnTo>
                  <a:lnTo>
                    <a:pt x="4925796" y="166230"/>
                  </a:lnTo>
                  <a:lnTo>
                    <a:pt x="4918278" y="171538"/>
                  </a:lnTo>
                  <a:lnTo>
                    <a:pt x="4912969" y="179057"/>
                  </a:lnTo>
                  <a:lnTo>
                    <a:pt x="4910963" y="187706"/>
                  </a:lnTo>
                  <a:lnTo>
                    <a:pt x="4912969" y="196291"/>
                  </a:lnTo>
                  <a:lnTo>
                    <a:pt x="4918278" y="203771"/>
                  </a:lnTo>
                  <a:lnTo>
                    <a:pt x="4925796" y="209067"/>
                  </a:lnTo>
                  <a:lnTo>
                    <a:pt x="4934458" y="211074"/>
                  </a:lnTo>
                  <a:lnTo>
                    <a:pt x="4943030" y="209067"/>
                  </a:lnTo>
                  <a:lnTo>
                    <a:pt x="4950523" y="203771"/>
                  </a:lnTo>
                  <a:lnTo>
                    <a:pt x="4955806" y="196291"/>
                  </a:lnTo>
                  <a:lnTo>
                    <a:pt x="4957826" y="187706"/>
                  </a:lnTo>
                  <a:close/>
                </a:path>
                <a:path w="5240020" h="657225">
                  <a:moveTo>
                    <a:pt x="5028311" y="328422"/>
                  </a:moveTo>
                  <a:lnTo>
                    <a:pt x="5026279" y="319824"/>
                  </a:lnTo>
                  <a:lnTo>
                    <a:pt x="5020945" y="312293"/>
                  </a:lnTo>
                  <a:lnTo>
                    <a:pt x="5013414" y="306959"/>
                  </a:lnTo>
                  <a:lnTo>
                    <a:pt x="5004816" y="304927"/>
                  </a:lnTo>
                  <a:lnTo>
                    <a:pt x="4996205" y="306959"/>
                  </a:lnTo>
                  <a:lnTo>
                    <a:pt x="4988687" y="312293"/>
                  </a:lnTo>
                  <a:lnTo>
                    <a:pt x="4983340" y="319824"/>
                  </a:lnTo>
                  <a:lnTo>
                    <a:pt x="4981321" y="328422"/>
                  </a:lnTo>
                  <a:lnTo>
                    <a:pt x="4983340" y="337032"/>
                  </a:lnTo>
                  <a:lnTo>
                    <a:pt x="4988687" y="344551"/>
                  </a:lnTo>
                  <a:lnTo>
                    <a:pt x="4996205" y="349897"/>
                  </a:lnTo>
                  <a:lnTo>
                    <a:pt x="5004816" y="351917"/>
                  </a:lnTo>
                  <a:lnTo>
                    <a:pt x="5013414" y="349897"/>
                  </a:lnTo>
                  <a:lnTo>
                    <a:pt x="5020945" y="344551"/>
                  </a:lnTo>
                  <a:lnTo>
                    <a:pt x="5026279" y="337032"/>
                  </a:lnTo>
                  <a:lnTo>
                    <a:pt x="5028311" y="328422"/>
                  </a:lnTo>
                  <a:close/>
                </a:path>
                <a:path w="5240020" h="657225">
                  <a:moveTo>
                    <a:pt x="5028311" y="234569"/>
                  </a:moveTo>
                  <a:lnTo>
                    <a:pt x="5026279" y="225971"/>
                  </a:lnTo>
                  <a:lnTo>
                    <a:pt x="5020945" y="218440"/>
                  </a:lnTo>
                  <a:lnTo>
                    <a:pt x="5013414" y="213106"/>
                  </a:lnTo>
                  <a:lnTo>
                    <a:pt x="5004816" y="211074"/>
                  </a:lnTo>
                  <a:lnTo>
                    <a:pt x="4996205" y="213106"/>
                  </a:lnTo>
                  <a:lnTo>
                    <a:pt x="4988687" y="218440"/>
                  </a:lnTo>
                  <a:lnTo>
                    <a:pt x="4983340" y="225971"/>
                  </a:lnTo>
                  <a:lnTo>
                    <a:pt x="4981321" y="234569"/>
                  </a:lnTo>
                  <a:lnTo>
                    <a:pt x="4983340" y="243179"/>
                  </a:lnTo>
                  <a:lnTo>
                    <a:pt x="4988687" y="250710"/>
                  </a:lnTo>
                  <a:lnTo>
                    <a:pt x="4996205" y="256044"/>
                  </a:lnTo>
                  <a:lnTo>
                    <a:pt x="5004816" y="258064"/>
                  </a:lnTo>
                  <a:lnTo>
                    <a:pt x="5013414" y="256044"/>
                  </a:lnTo>
                  <a:lnTo>
                    <a:pt x="5020945" y="250710"/>
                  </a:lnTo>
                  <a:lnTo>
                    <a:pt x="5026279" y="243179"/>
                  </a:lnTo>
                  <a:lnTo>
                    <a:pt x="5028311" y="234569"/>
                  </a:lnTo>
                  <a:close/>
                </a:path>
                <a:path w="5240020" h="657225">
                  <a:moveTo>
                    <a:pt x="5028311" y="140716"/>
                  </a:moveTo>
                  <a:lnTo>
                    <a:pt x="5026279" y="132143"/>
                  </a:lnTo>
                  <a:lnTo>
                    <a:pt x="5020945" y="124650"/>
                  </a:lnTo>
                  <a:lnTo>
                    <a:pt x="5013414" y="119367"/>
                  </a:lnTo>
                  <a:lnTo>
                    <a:pt x="5004816" y="117348"/>
                  </a:lnTo>
                  <a:lnTo>
                    <a:pt x="4996205" y="119367"/>
                  </a:lnTo>
                  <a:lnTo>
                    <a:pt x="4988687" y="124650"/>
                  </a:lnTo>
                  <a:lnTo>
                    <a:pt x="4983340" y="132143"/>
                  </a:lnTo>
                  <a:lnTo>
                    <a:pt x="4981321" y="140716"/>
                  </a:lnTo>
                  <a:lnTo>
                    <a:pt x="4983340" y="149377"/>
                  </a:lnTo>
                  <a:lnTo>
                    <a:pt x="4988687" y="156895"/>
                  </a:lnTo>
                  <a:lnTo>
                    <a:pt x="4996205" y="162204"/>
                  </a:lnTo>
                  <a:lnTo>
                    <a:pt x="5004816" y="164211"/>
                  </a:lnTo>
                  <a:lnTo>
                    <a:pt x="5013414" y="162204"/>
                  </a:lnTo>
                  <a:lnTo>
                    <a:pt x="5020945" y="156895"/>
                  </a:lnTo>
                  <a:lnTo>
                    <a:pt x="5026279" y="149377"/>
                  </a:lnTo>
                  <a:lnTo>
                    <a:pt x="5028311" y="140716"/>
                  </a:lnTo>
                  <a:close/>
                </a:path>
                <a:path w="5240020" h="657225">
                  <a:moveTo>
                    <a:pt x="5098669" y="281559"/>
                  </a:moveTo>
                  <a:lnTo>
                    <a:pt x="5096649" y="272910"/>
                  </a:lnTo>
                  <a:lnTo>
                    <a:pt x="5091341" y="265391"/>
                  </a:lnTo>
                  <a:lnTo>
                    <a:pt x="5083822" y="260083"/>
                  </a:lnTo>
                  <a:lnTo>
                    <a:pt x="5075174" y="258064"/>
                  </a:lnTo>
                  <a:lnTo>
                    <a:pt x="5066589" y="260083"/>
                  </a:lnTo>
                  <a:lnTo>
                    <a:pt x="5059108" y="265391"/>
                  </a:lnTo>
                  <a:lnTo>
                    <a:pt x="5053812" y="272910"/>
                  </a:lnTo>
                  <a:lnTo>
                    <a:pt x="5051806" y="281559"/>
                  </a:lnTo>
                  <a:lnTo>
                    <a:pt x="5053812" y="290144"/>
                  </a:lnTo>
                  <a:lnTo>
                    <a:pt x="5059108" y="297624"/>
                  </a:lnTo>
                  <a:lnTo>
                    <a:pt x="5066589" y="302920"/>
                  </a:lnTo>
                  <a:lnTo>
                    <a:pt x="5075174" y="304927"/>
                  </a:lnTo>
                  <a:lnTo>
                    <a:pt x="5083822" y="302920"/>
                  </a:lnTo>
                  <a:lnTo>
                    <a:pt x="5091341" y="297624"/>
                  </a:lnTo>
                  <a:lnTo>
                    <a:pt x="5096649" y="290144"/>
                  </a:lnTo>
                  <a:lnTo>
                    <a:pt x="5098669" y="281559"/>
                  </a:lnTo>
                  <a:close/>
                </a:path>
                <a:path w="5240020" h="657225">
                  <a:moveTo>
                    <a:pt x="5098669" y="187706"/>
                  </a:moveTo>
                  <a:lnTo>
                    <a:pt x="5096649" y="179057"/>
                  </a:lnTo>
                  <a:lnTo>
                    <a:pt x="5091341" y="171538"/>
                  </a:lnTo>
                  <a:lnTo>
                    <a:pt x="5083822" y="166230"/>
                  </a:lnTo>
                  <a:lnTo>
                    <a:pt x="5075174" y="164211"/>
                  </a:lnTo>
                  <a:lnTo>
                    <a:pt x="5066589" y="166230"/>
                  </a:lnTo>
                  <a:lnTo>
                    <a:pt x="5059108" y="171538"/>
                  </a:lnTo>
                  <a:lnTo>
                    <a:pt x="5053812" y="179057"/>
                  </a:lnTo>
                  <a:lnTo>
                    <a:pt x="5051806" y="187706"/>
                  </a:lnTo>
                  <a:lnTo>
                    <a:pt x="5053812" y="196291"/>
                  </a:lnTo>
                  <a:lnTo>
                    <a:pt x="5059108" y="203771"/>
                  </a:lnTo>
                  <a:lnTo>
                    <a:pt x="5066589" y="209067"/>
                  </a:lnTo>
                  <a:lnTo>
                    <a:pt x="5075174" y="211074"/>
                  </a:lnTo>
                  <a:lnTo>
                    <a:pt x="5083822" y="209067"/>
                  </a:lnTo>
                  <a:lnTo>
                    <a:pt x="5091341" y="203771"/>
                  </a:lnTo>
                  <a:lnTo>
                    <a:pt x="5096649" y="196291"/>
                  </a:lnTo>
                  <a:lnTo>
                    <a:pt x="5098669" y="187706"/>
                  </a:lnTo>
                  <a:close/>
                </a:path>
                <a:path w="5240020" h="657225">
                  <a:moveTo>
                    <a:pt x="5239512" y="287401"/>
                  </a:moveTo>
                  <a:lnTo>
                    <a:pt x="5233670" y="281559"/>
                  </a:lnTo>
                  <a:lnTo>
                    <a:pt x="5216017" y="281559"/>
                  </a:lnTo>
                  <a:lnTo>
                    <a:pt x="5216017" y="304927"/>
                  </a:lnTo>
                  <a:lnTo>
                    <a:pt x="5210657" y="351917"/>
                  </a:lnTo>
                  <a:lnTo>
                    <a:pt x="5210581" y="352564"/>
                  </a:lnTo>
                  <a:lnTo>
                    <a:pt x="5210467" y="353580"/>
                  </a:lnTo>
                  <a:lnTo>
                    <a:pt x="5194668" y="398119"/>
                  </a:lnTo>
                  <a:lnTo>
                    <a:pt x="5169840" y="437324"/>
                  </a:lnTo>
                  <a:lnTo>
                    <a:pt x="5137201" y="469963"/>
                  </a:lnTo>
                  <a:lnTo>
                    <a:pt x="5097996" y="494792"/>
                  </a:lnTo>
                  <a:lnTo>
                    <a:pt x="5053457" y="510590"/>
                  </a:lnTo>
                  <a:lnTo>
                    <a:pt x="5004816" y="516128"/>
                  </a:lnTo>
                  <a:lnTo>
                    <a:pt x="4956162" y="510590"/>
                  </a:lnTo>
                  <a:lnTo>
                    <a:pt x="4911623" y="494792"/>
                  </a:lnTo>
                  <a:lnTo>
                    <a:pt x="4872418" y="469963"/>
                  </a:lnTo>
                  <a:lnTo>
                    <a:pt x="4839779" y="437324"/>
                  </a:lnTo>
                  <a:lnTo>
                    <a:pt x="4814951" y="398119"/>
                  </a:lnTo>
                  <a:lnTo>
                    <a:pt x="4799152" y="353580"/>
                  </a:lnTo>
                  <a:lnTo>
                    <a:pt x="4793615" y="304927"/>
                  </a:lnTo>
                  <a:lnTo>
                    <a:pt x="4840478" y="304927"/>
                  </a:lnTo>
                  <a:lnTo>
                    <a:pt x="4846332" y="348665"/>
                  </a:lnTo>
                  <a:lnTo>
                    <a:pt x="4862868" y="387921"/>
                  </a:lnTo>
                  <a:lnTo>
                    <a:pt x="4888547" y="421144"/>
                  </a:lnTo>
                  <a:lnTo>
                    <a:pt x="4921783" y="446773"/>
                  </a:lnTo>
                  <a:lnTo>
                    <a:pt x="4961064" y="463296"/>
                  </a:lnTo>
                  <a:lnTo>
                    <a:pt x="5004816" y="469138"/>
                  </a:lnTo>
                  <a:lnTo>
                    <a:pt x="5048555" y="463296"/>
                  </a:lnTo>
                  <a:lnTo>
                    <a:pt x="5087836" y="446773"/>
                  </a:lnTo>
                  <a:lnTo>
                    <a:pt x="5089131" y="445770"/>
                  </a:lnTo>
                  <a:lnTo>
                    <a:pt x="5121084" y="421144"/>
                  </a:lnTo>
                  <a:lnTo>
                    <a:pt x="5146751" y="387921"/>
                  </a:lnTo>
                  <a:lnTo>
                    <a:pt x="5163197" y="348894"/>
                  </a:lnTo>
                  <a:lnTo>
                    <a:pt x="5163286" y="348665"/>
                  </a:lnTo>
                  <a:lnTo>
                    <a:pt x="5169154" y="304927"/>
                  </a:lnTo>
                  <a:lnTo>
                    <a:pt x="5216017" y="304927"/>
                  </a:lnTo>
                  <a:lnTo>
                    <a:pt x="5216017" y="281559"/>
                  </a:lnTo>
                  <a:lnTo>
                    <a:pt x="5169154" y="281559"/>
                  </a:lnTo>
                  <a:lnTo>
                    <a:pt x="5169154" y="164211"/>
                  </a:lnTo>
                  <a:lnTo>
                    <a:pt x="5163286" y="120484"/>
                  </a:lnTo>
                  <a:lnTo>
                    <a:pt x="5146751" y="81229"/>
                  </a:lnTo>
                  <a:lnTo>
                    <a:pt x="5145659" y="79819"/>
                  </a:lnTo>
                  <a:lnTo>
                    <a:pt x="5145659" y="164211"/>
                  </a:lnTo>
                  <a:lnTo>
                    <a:pt x="5145659" y="304927"/>
                  </a:lnTo>
                  <a:lnTo>
                    <a:pt x="5138369" y="348665"/>
                  </a:lnTo>
                  <a:lnTo>
                    <a:pt x="5138331" y="348894"/>
                  </a:lnTo>
                  <a:lnTo>
                    <a:pt x="5118062" y="387477"/>
                  </a:lnTo>
                  <a:lnTo>
                    <a:pt x="5087366" y="418185"/>
                  </a:lnTo>
                  <a:lnTo>
                    <a:pt x="5048770" y="438454"/>
                  </a:lnTo>
                  <a:lnTo>
                    <a:pt x="5004816" y="445770"/>
                  </a:lnTo>
                  <a:lnTo>
                    <a:pt x="4960848" y="438454"/>
                  </a:lnTo>
                  <a:lnTo>
                    <a:pt x="4922266" y="418185"/>
                  </a:lnTo>
                  <a:lnTo>
                    <a:pt x="4891557" y="387477"/>
                  </a:lnTo>
                  <a:lnTo>
                    <a:pt x="4871288" y="348894"/>
                  </a:lnTo>
                  <a:lnTo>
                    <a:pt x="4863973" y="304927"/>
                  </a:lnTo>
                  <a:lnTo>
                    <a:pt x="4863973" y="164211"/>
                  </a:lnTo>
                  <a:lnTo>
                    <a:pt x="4871263" y="120484"/>
                  </a:lnTo>
                  <a:lnTo>
                    <a:pt x="4871288" y="120319"/>
                  </a:lnTo>
                  <a:lnTo>
                    <a:pt x="4891557" y="81762"/>
                  </a:lnTo>
                  <a:lnTo>
                    <a:pt x="4922253" y="51092"/>
                  </a:lnTo>
                  <a:lnTo>
                    <a:pt x="4960848" y="30822"/>
                  </a:lnTo>
                  <a:lnTo>
                    <a:pt x="5004816" y="23495"/>
                  </a:lnTo>
                  <a:lnTo>
                    <a:pt x="5048770" y="30822"/>
                  </a:lnTo>
                  <a:lnTo>
                    <a:pt x="5087366" y="51092"/>
                  </a:lnTo>
                  <a:lnTo>
                    <a:pt x="5118062" y="81762"/>
                  </a:lnTo>
                  <a:lnTo>
                    <a:pt x="5138331" y="120319"/>
                  </a:lnTo>
                  <a:lnTo>
                    <a:pt x="5145659" y="164211"/>
                  </a:lnTo>
                  <a:lnTo>
                    <a:pt x="5145659" y="79819"/>
                  </a:lnTo>
                  <a:lnTo>
                    <a:pt x="5121084" y="48006"/>
                  </a:lnTo>
                  <a:lnTo>
                    <a:pt x="5089296" y="23495"/>
                  </a:lnTo>
                  <a:lnTo>
                    <a:pt x="5048555" y="5854"/>
                  </a:lnTo>
                  <a:lnTo>
                    <a:pt x="5004816" y="0"/>
                  </a:lnTo>
                  <a:lnTo>
                    <a:pt x="4961064" y="5854"/>
                  </a:lnTo>
                  <a:lnTo>
                    <a:pt x="4921783" y="22377"/>
                  </a:lnTo>
                  <a:lnTo>
                    <a:pt x="4888547" y="48006"/>
                  </a:lnTo>
                  <a:lnTo>
                    <a:pt x="4862868" y="81229"/>
                  </a:lnTo>
                  <a:lnTo>
                    <a:pt x="4846396" y="120319"/>
                  </a:lnTo>
                  <a:lnTo>
                    <a:pt x="4840478" y="164211"/>
                  </a:lnTo>
                  <a:lnTo>
                    <a:pt x="4840478" y="281559"/>
                  </a:lnTo>
                  <a:lnTo>
                    <a:pt x="4775962" y="281559"/>
                  </a:lnTo>
                  <a:lnTo>
                    <a:pt x="4770120" y="287401"/>
                  </a:lnTo>
                  <a:lnTo>
                    <a:pt x="4770120" y="304927"/>
                  </a:lnTo>
                  <a:lnTo>
                    <a:pt x="4774908" y="351917"/>
                  </a:lnTo>
                  <a:lnTo>
                    <a:pt x="4774971" y="352564"/>
                  </a:lnTo>
                  <a:lnTo>
                    <a:pt x="4788865" y="396748"/>
                  </a:lnTo>
                  <a:lnTo>
                    <a:pt x="4810760" y="436562"/>
                  </a:lnTo>
                  <a:lnTo>
                    <a:pt x="4839640" y="471081"/>
                  </a:lnTo>
                  <a:lnTo>
                    <a:pt x="4874450" y="499389"/>
                  </a:lnTo>
                  <a:lnTo>
                    <a:pt x="4914189" y="520560"/>
                  </a:lnTo>
                  <a:lnTo>
                    <a:pt x="4957826" y="533654"/>
                  </a:lnTo>
                  <a:lnTo>
                    <a:pt x="4957826" y="568833"/>
                  </a:lnTo>
                  <a:lnTo>
                    <a:pt x="4919637" y="579564"/>
                  </a:lnTo>
                  <a:lnTo>
                    <a:pt x="4889982" y="597141"/>
                  </a:lnTo>
                  <a:lnTo>
                    <a:pt x="4870793" y="619645"/>
                  </a:lnTo>
                  <a:lnTo>
                    <a:pt x="4863973" y="645160"/>
                  </a:lnTo>
                  <a:lnTo>
                    <a:pt x="4863973" y="651002"/>
                  </a:lnTo>
                  <a:lnTo>
                    <a:pt x="4869815" y="656844"/>
                  </a:lnTo>
                  <a:lnTo>
                    <a:pt x="5139817" y="656844"/>
                  </a:lnTo>
                  <a:lnTo>
                    <a:pt x="5145659" y="651002"/>
                  </a:lnTo>
                  <a:lnTo>
                    <a:pt x="5145659" y="645160"/>
                  </a:lnTo>
                  <a:lnTo>
                    <a:pt x="5142484" y="633349"/>
                  </a:lnTo>
                  <a:lnTo>
                    <a:pt x="5138813" y="619645"/>
                  </a:lnTo>
                  <a:lnTo>
                    <a:pt x="5119586" y="597141"/>
                  </a:lnTo>
                  <a:lnTo>
                    <a:pt x="5119243" y="596938"/>
                  </a:lnTo>
                  <a:lnTo>
                    <a:pt x="5119243" y="633349"/>
                  </a:lnTo>
                  <a:lnTo>
                    <a:pt x="4890389" y="633349"/>
                  </a:lnTo>
                  <a:lnTo>
                    <a:pt x="4901133" y="618680"/>
                  </a:lnTo>
                  <a:lnTo>
                    <a:pt x="4919319" y="605904"/>
                  </a:lnTo>
                  <a:lnTo>
                    <a:pt x="4943589" y="595871"/>
                  </a:lnTo>
                  <a:lnTo>
                    <a:pt x="4972558" y="589407"/>
                  </a:lnTo>
                  <a:lnTo>
                    <a:pt x="4978400" y="589407"/>
                  </a:lnTo>
                  <a:lnTo>
                    <a:pt x="4981321" y="583565"/>
                  </a:lnTo>
                  <a:lnTo>
                    <a:pt x="4981321" y="539496"/>
                  </a:lnTo>
                  <a:lnTo>
                    <a:pt x="5028311" y="539496"/>
                  </a:lnTo>
                  <a:lnTo>
                    <a:pt x="5028311" y="583565"/>
                  </a:lnTo>
                  <a:lnTo>
                    <a:pt x="5031232" y="589407"/>
                  </a:lnTo>
                  <a:lnTo>
                    <a:pt x="5037074" y="589407"/>
                  </a:lnTo>
                  <a:lnTo>
                    <a:pt x="5065979" y="595871"/>
                  </a:lnTo>
                  <a:lnTo>
                    <a:pt x="5090249" y="605904"/>
                  </a:lnTo>
                  <a:lnTo>
                    <a:pt x="5108473" y="618680"/>
                  </a:lnTo>
                  <a:lnTo>
                    <a:pt x="5119243" y="633349"/>
                  </a:lnTo>
                  <a:lnTo>
                    <a:pt x="5119243" y="596938"/>
                  </a:lnTo>
                  <a:lnTo>
                    <a:pt x="5089931" y="579564"/>
                  </a:lnTo>
                  <a:lnTo>
                    <a:pt x="5051806" y="568833"/>
                  </a:lnTo>
                  <a:lnTo>
                    <a:pt x="5051806" y="539496"/>
                  </a:lnTo>
                  <a:lnTo>
                    <a:pt x="5051806" y="533654"/>
                  </a:lnTo>
                  <a:lnTo>
                    <a:pt x="5095430" y="520560"/>
                  </a:lnTo>
                  <a:lnTo>
                    <a:pt x="5103736" y="516128"/>
                  </a:lnTo>
                  <a:lnTo>
                    <a:pt x="5169979" y="471081"/>
                  </a:lnTo>
                  <a:lnTo>
                    <a:pt x="5198859" y="436562"/>
                  </a:lnTo>
                  <a:lnTo>
                    <a:pt x="5220754" y="396748"/>
                  </a:lnTo>
                  <a:lnTo>
                    <a:pt x="5234648" y="352564"/>
                  </a:lnTo>
                  <a:lnTo>
                    <a:pt x="5239512" y="304927"/>
                  </a:lnTo>
                  <a:lnTo>
                    <a:pt x="5239512" y="287401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6941819" y="3503676"/>
              <a:ext cx="0" cy="2388870"/>
            </a:xfrm>
            <a:custGeom>
              <a:avLst/>
              <a:gdLst/>
              <a:ahLst/>
              <a:cxnLst/>
              <a:rect l="l" t="t" r="r" b="b"/>
              <a:pathLst>
                <a:path w="0" h="2388870">
                  <a:moveTo>
                    <a:pt x="0" y="0"/>
                  </a:moveTo>
                  <a:lnTo>
                    <a:pt x="0" y="2388806"/>
                  </a:lnTo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 descr=""/>
          <p:cNvSpPr txBox="1"/>
          <p:nvPr/>
        </p:nvSpPr>
        <p:spPr>
          <a:xfrm>
            <a:off x="8369554" y="2815844"/>
            <a:ext cx="146177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3E4444"/>
                </a:solidFill>
                <a:latin typeface="Arial Narrow"/>
                <a:cs typeface="Arial Narrow"/>
              </a:rPr>
              <a:t>Half</a:t>
            </a:r>
            <a:r>
              <a:rPr dirty="0" sz="1400" spc="-1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3E4444"/>
                </a:solidFill>
                <a:latin typeface="Arial Narrow"/>
                <a:cs typeface="Arial Narrow"/>
              </a:rPr>
              <a:t>or</a:t>
            </a:r>
            <a:r>
              <a:rPr dirty="0" sz="1400" spc="-1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3E4444"/>
                </a:solidFill>
                <a:latin typeface="Arial Narrow"/>
                <a:cs typeface="Arial Narrow"/>
              </a:rPr>
              <a:t>less</a:t>
            </a:r>
            <a:r>
              <a:rPr dirty="0" sz="1400" spc="-6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400" spc="-10">
                <a:solidFill>
                  <a:srgbClr val="3E4444"/>
                </a:solidFill>
                <a:latin typeface="Arial Narrow"/>
                <a:cs typeface="Arial Narrow"/>
              </a:rPr>
              <a:t>Ag-related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839450" y="6562445"/>
            <a:ext cx="11455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3935" algn="l"/>
              </a:tabLst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r>
              <a:rPr dirty="0" sz="1100" b="1" i="1">
                <a:solidFill>
                  <a:srgbClr val="A6A6A6"/>
                </a:solidFill>
                <a:latin typeface="Arial Narrow"/>
                <a:cs typeface="Arial Narrow"/>
              </a:rPr>
              <a:t>	</a:t>
            </a:r>
            <a:r>
              <a:rPr dirty="0" sz="1100" spc="-25" i="1">
                <a:solidFill>
                  <a:srgbClr val="A6A6A6"/>
                </a:solidFill>
                <a:latin typeface="Arial Narrow"/>
                <a:cs typeface="Arial Narrow"/>
              </a:rPr>
              <a:t>24</a:t>
            </a:r>
            <a:endParaRPr sz="1100">
              <a:latin typeface="Arial Narrow"/>
              <a:cs typeface="Arial Narrow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716" y="6439187"/>
            <a:ext cx="279314" cy="276789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1691639" y="0"/>
            <a:ext cx="10031095" cy="6316980"/>
            <a:chOff x="1691639" y="0"/>
            <a:chExt cx="10031095" cy="6316980"/>
          </a:xfrm>
        </p:grpSpPr>
        <p:sp>
          <p:nvSpPr>
            <p:cNvPr id="5" name="object 5" descr=""/>
            <p:cNvSpPr/>
            <p:nvPr/>
          </p:nvSpPr>
          <p:spPr>
            <a:xfrm>
              <a:off x="1691640" y="0"/>
              <a:ext cx="10031095" cy="6316980"/>
            </a:xfrm>
            <a:custGeom>
              <a:avLst/>
              <a:gdLst/>
              <a:ahLst/>
              <a:cxnLst/>
              <a:rect l="l" t="t" r="r" b="b"/>
              <a:pathLst>
                <a:path w="10031095" h="6316980">
                  <a:moveTo>
                    <a:pt x="10030968" y="0"/>
                  </a:moveTo>
                  <a:lnTo>
                    <a:pt x="0" y="0"/>
                  </a:lnTo>
                  <a:lnTo>
                    <a:pt x="0" y="6316980"/>
                  </a:lnTo>
                  <a:lnTo>
                    <a:pt x="10030968" y="6316980"/>
                  </a:lnTo>
                  <a:lnTo>
                    <a:pt x="10030968" y="0"/>
                  </a:lnTo>
                  <a:close/>
                </a:path>
              </a:pathLst>
            </a:custGeom>
            <a:solidFill>
              <a:srgbClr val="BEBEBE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793492" y="3180587"/>
              <a:ext cx="7458709" cy="2315210"/>
            </a:xfrm>
            <a:custGeom>
              <a:avLst/>
              <a:gdLst/>
              <a:ahLst/>
              <a:cxnLst/>
              <a:rect l="l" t="t" r="r" b="b"/>
              <a:pathLst>
                <a:path w="7458709" h="2315210">
                  <a:moveTo>
                    <a:pt x="396240" y="0"/>
                  </a:moveTo>
                  <a:lnTo>
                    <a:pt x="0" y="0"/>
                  </a:lnTo>
                  <a:lnTo>
                    <a:pt x="0" y="2314956"/>
                  </a:lnTo>
                  <a:lnTo>
                    <a:pt x="396240" y="2314956"/>
                  </a:lnTo>
                  <a:lnTo>
                    <a:pt x="396240" y="0"/>
                  </a:lnTo>
                  <a:close/>
                </a:path>
                <a:path w="7458709" h="2315210">
                  <a:moveTo>
                    <a:pt x="2161032" y="918972"/>
                  </a:moveTo>
                  <a:lnTo>
                    <a:pt x="1764792" y="918972"/>
                  </a:lnTo>
                  <a:lnTo>
                    <a:pt x="1764792" y="2314956"/>
                  </a:lnTo>
                  <a:lnTo>
                    <a:pt x="2161032" y="2314956"/>
                  </a:lnTo>
                  <a:lnTo>
                    <a:pt x="2161032" y="918972"/>
                  </a:lnTo>
                  <a:close/>
                </a:path>
                <a:path w="7458709" h="2315210">
                  <a:moveTo>
                    <a:pt x="3927348" y="697992"/>
                  </a:moveTo>
                  <a:lnTo>
                    <a:pt x="3531108" y="697992"/>
                  </a:lnTo>
                  <a:lnTo>
                    <a:pt x="3531108" y="2314956"/>
                  </a:lnTo>
                  <a:lnTo>
                    <a:pt x="3927348" y="2314956"/>
                  </a:lnTo>
                  <a:lnTo>
                    <a:pt x="3927348" y="697992"/>
                  </a:lnTo>
                  <a:close/>
                </a:path>
                <a:path w="7458709" h="2315210">
                  <a:moveTo>
                    <a:pt x="5692140" y="330708"/>
                  </a:moveTo>
                  <a:lnTo>
                    <a:pt x="5297424" y="330708"/>
                  </a:lnTo>
                  <a:lnTo>
                    <a:pt x="5297424" y="2314956"/>
                  </a:lnTo>
                  <a:lnTo>
                    <a:pt x="5692140" y="2314956"/>
                  </a:lnTo>
                  <a:lnTo>
                    <a:pt x="5692140" y="330708"/>
                  </a:lnTo>
                  <a:close/>
                </a:path>
                <a:path w="7458709" h="2315210">
                  <a:moveTo>
                    <a:pt x="7458456" y="918972"/>
                  </a:moveTo>
                  <a:lnTo>
                    <a:pt x="7062216" y="918972"/>
                  </a:lnTo>
                  <a:lnTo>
                    <a:pt x="7062216" y="2314956"/>
                  </a:lnTo>
                  <a:lnTo>
                    <a:pt x="7458456" y="2314956"/>
                  </a:lnTo>
                  <a:lnTo>
                    <a:pt x="7458456" y="918972"/>
                  </a:lnTo>
                  <a:close/>
                </a:path>
              </a:pathLst>
            </a:custGeom>
            <a:solidFill>
              <a:srgbClr val="4270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296412" y="3217163"/>
              <a:ext cx="7458709" cy="2278380"/>
            </a:xfrm>
            <a:custGeom>
              <a:avLst/>
              <a:gdLst/>
              <a:ahLst/>
              <a:cxnLst/>
              <a:rect l="l" t="t" r="r" b="b"/>
              <a:pathLst>
                <a:path w="7458709" h="2278379">
                  <a:moveTo>
                    <a:pt x="396240" y="882396"/>
                  </a:moveTo>
                  <a:lnTo>
                    <a:pt x="0" y="882396"/>
                  </a:lnTo>
                  <a:lnTo>
                    <a:pt x="0" y="2278380"/>
                  </a:lnTo>
                  <a:lnTo>
                    <a:pt x="396240" y="2278380"/>
                  </a:lnTo>
                  <a:lnTo>
                    <a:pt x="396240" y="882396"/>
                  </a:lnTo>
                  <a:close/>
                </a:path>
                <a:path w="7458709" h="2278379">
                  <a:moveTo>
                    <a:pt x="2161032" y="0"/>
                  </a:moveTo>
                  <a:lnTo>
                    <a:pt x="1764792" y="0"/>
                  </a:lnTo>
                  <a:lnTo>
                    <a:pt x="1764792" y="2278380"/>
                  </a:lnTo>
                  <a:lnTo>
                    <a:pt x="2161032" y="2278380"/>
                  </a:lnTo>
                  <a:lnTo>
                    <a:pt x="2161032" y="0"/>
                  </a:lnTo>
                  <a:close/>
                </a:path>
                <a:path w="7458709" h="2278379">
                  <a:moveTo>
                    <a:pt x="3927348" y="1249680"/>
                  </a:moveTo>
                  <a:lnTo>
                    <a:pt x="3531108" y="1249680"/>
                  </a:lnTo>
                  <a:lnTo>
                    <a:pt x="3531108" y="2278380"/>
                  </a:lnTo>
                  <a:lnTo>
                    <a:pt x="3927348" y="2278380"/>
                  </a:lnTo>
                  <a:lnTo>
                    <a:pt x="3927348" y="1249680"/>
                  </a:lnTo>
                  <a:close/>
                </a:path>
                <a:path w="7458709" h="2278379">
                  <a:moveTo>
                    <a:pt x="5692140" y="1249680"/>
                  </a:moveTo>
                  <a:lnTo>
                    <a:pt x="5297424" y="1249680"/>
                  </a:lnTo>
                  <a:lnTo>
                    <a:pt x="5297424" y="2278380"/>
                  </a:lnTo>
                  <a:lnTo>
                    <a:pt x="5692140" y="2278380"/>
                  </a:lnTo>
                  <a:lnTo>
                    <a:pt x="5692140" y="1249680"/>
                  </a:lnTo>
                  <a:close/>
                </a:path>
                <a:path w="7458709" h="2278379">
                  <a:moveTo>
                    <a:pt x="7458456" y="1359408"/>
                  </a:moveTo>
                  <a:lnTo>
                    <a:pt x="7062216" y="1359408"/>
                  </a:lnTo>
                  <a:lnTo>
                    <a:pt x="7062216" y="2278380"/>
                  </a:lnTo>
                  <a:lnTo>
                    <a:pt x="7458456" y="2278380"/>
                  </a:lnTo>
                  <a:lnTo>
                    <a:pt x="7458456" y="1359408"/>
                  </a:lnTo>
                  <a:close/>
                </a:path>
              </a:pathLst>
            </a:custGeom>
            <a:solidFill>
              <a:srgbClr val="6AAA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359151" y="5495544"/>
              <a:ext cx="8829040" cy="0"/>
            </a:xfrm>
            <a:custGeom>
              <a:avLst/>
              <a:gdLst/>
              <a:ahLst/>
              <a:cxnLst/>
              <a:rect l="l" t="t" r="r" b="b"/>
              <a:pathLst>
                <a:path w="8829040" h="0">
                  <a:moveTo>
                    <a:pt x="0" y="0"/>
                  </a:moveTo>
                  <a:lnTo>
                    <a:pt x="8828532" y="0"/>
                  </a:lnTo>
                </a:path>
              </a:pathLst>
            </a:custGeom>
            <a:ln w="9525">
              <a:solidFill>
                <a:srgbClr val="E0E3E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2862833" y="2941777"/>
            <a:ext cx="255904" cy="194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63%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628769" y="3860672"/>
            <a:ext cx="255904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38%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394450" y="3640327"/>
            <a:ext cx="255904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44%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160511" y="3272789"/>
            <a:ext cx="255904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54%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9926193" y="3860672"/>
            <a:ext cx="255904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38%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365753" y="3860672"/>
            <a:ext cx="255904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38%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131434" y="2978912"/>
            <a:ext cx="255904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62%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6897369" y="4227957"/>
            <a:ext cx="255904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28%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663431" y="4227957"/>
            <a:ext cx="255904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28%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0429113" y="4338320"/>
            <a:ext cx="255904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25%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2794254" y="5558739"/>
            <a:ext cx="898525" cy="35433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93675" marR="5080" indent="-181610">
              <a:lnSpc>
                <a:spcPts val="1260"/>
              </a:lnSpc>
              <a:spcBef>
                <a:spcPts val="195"/>
              </a:spcBef>
            </a:pP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Use</a:t>
            </a:r>
            <a:r>
              <a:rPr dirty="0" sz="1100" spc="-2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social</a:t>
            </a:r>
            <a:r>
              <a:rPr dirty="0" sz="1100" spc="-2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media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for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ag</a:t>
            </a:r>
            <a:r>
              <a:rPr dirty="0" sz="1100" spc="-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20">
                <a:solidFill>
                  <a:srgbClr val="7E7E7E"/>
                </a:solidFill>
                <a:latin typeface="Arial Narrow"/>
                <a:cs typeface="Arial Narrow"/>
              </a:rPr>
              <a:t>info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4534661" y="5558739"/>
            <a:ext cx="94869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Use</a:t>
            </a:r>
            <a:r>
              <a:rPr dirty="0" sz="1100" spc="-1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TV</a:t>
            </a:r>
            <a:r>
              <a:rPr dirty="0" sz="1100" spc="-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for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ag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20">
                <a:solidFill>
                  <a:srgbClr val="7E7E7E"/>
                </a:solidFill>
                <a:latin typeface="Arial Narrow"/>
                <a:cs typeface="Arial Narrow"/>
              </a:rPr>
              <a:t>info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6201536" y="5558739"/>
            <a:ext cx="1146810" cy="35433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5080" indent="6350">
              <a:lnSpc>
                <a:spcPts val="1260"/>
              </a:lnSpc>
              <a:spcBef>
                <a:spcPts val="195"/>
              </a:spcBef>
            </a:pP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Listened</a:t>
            </a:r>
            <a:r>
              <a:rPr dirty="0" sz="1100" spc="-2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to</a:t>
            </a:r>
            <a:r>
              <a:rPr dirty="0" sz="1100" spc="-1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ag-related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podcast</a:t>
            </a:r>
            <a:r>
              <a:rPr dirty="0" sz="1100" spc="-2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in</a:t>
            </a:r>
            <a:r>
              <a:rPr dirty="0" sz="1100" spc="-2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past</a:t>
            </a:r>
            <a:r>
              <a:rPr dirty="0" sz="1100" spc="-1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20">
                <a:solidFill>
                  <a:srgbClr val="7E7E7E"/>
                </a:solidFill>
                <a:latin typeface="Arial Narrow"/>
                <a:cs typeface="Arial Narrow"/>
              </a:rPr>
              <a:t>month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846821" y="5558739"/>
            <a:ext cx="1387475" cy="35433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257175" marR="5080" indent="-245110">
              <a:lnSpc>
                <a:spcPts val="1260"/>
              </a:lnSpc>
              <a:spcBef>
                <a:spcPts val="195"/>
              </a:spcBef>
            </a:pP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Regularly</a:t>
            </a:r>
            <a:r>
              <a:rPr dirty="0" sz="1100" spc="-4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watch</a:t>
            </a:r>
            <a:r>
              <a:rPr dirty="0" sz="1100" spc="-3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ag-related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YouTube</a:t>
            </a:r>
            <a:r>
              <a:rPr dirty="0" sz="1100" spc="-4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content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9899142" y="5558739"/>
            <a:ext cx="814705" cy="35433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5080" indent="177800">
              <a:lnSpc>
                <a:spcPts val="1260"/>
              </a:lnSpc>
              <a:spcBef>
                <a:spcPts val="195"/>
              </a:spcBef>
            </a:pP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Listen</a:t>
            </a:r>
            <a:r>
              <a:rPr dirty="0" sz="1100" spc="-25">
                <a:solidFill>
                  <a:srgbClr val="7E7E7E"/>
                </a:solidFill>
                <a:latin typeface="Arial Narrow"/>
                <a:cs typeface="Arial Narrow"/>
              </a:rPr>
              <a:t> to </a:t>
            </a:r>
            <a:r>
              <a:rPr dirty="0" sz="1100">
                <a:solidFill>
                  <a:srgbClr val="7E7E7E"/>
                </a:solidFill>
                <a:latin typeface="Arial Narrow"/>
                <a:cs typeface="Arial Narrow"/>
              </a:rPr>
              <a:t>streaming</a:t>
            </a:r>
            <a:r>
              <a:rPr dirty="0" sz="1100" spc="-5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100" spc="-10">
                <a:solidFill>
                  <a:srgbClr val="7E7E7E"/>
                </a:solidFill>
                <a:latin typeface="Arial Narrow"/>
                <a:cs typeface="Arial Narrow"/>
              </a:rPr>
              <a:t>radio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4" name="object 24" descr=""/>
          <p:cNvSpPr/>
          <p:nvPr/>
        </p:nvSpPr>
        <p:spPr>
          <a:xfrm>
            <a:off x="5858255" y="2221992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5">
                <a:moveTo>
                  <a:pt x="77724" y="0"/>
                </a:moveTo>
                <a:lnTo>
                  <a:pt x="0" y="0"/>
                </a:lnTo>
                <a:lnTo>
                  <a:pt x="0" y="77724"/>
                </a:lnTo>
                <a:lnTo>
                  <a:pt x="77724" y="77724"/>
                </a:lnTo>
                <a:lnTo>
                  <a:pt x="77724" y="0"/>
                </a:lnTo>
                <a:close/>
              </a:path>
            </a:pathLst>
          </a:custGeom>
          <a:solidFill>
            <a:srgbClr val="42708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5958585" y="2145284"/>
            <a:ext cx="3448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7E7E7E"/>
                </a:solidFill>
                <a:latin typeface="Arial Narrow"/>
                <a:cs typeface="Arial Narrow"/>
              </a:rPr>
              <a:t>18-</a:t>
            </a:r>
            <a:r>
              <a:rPr dirty="0" sz="1200" spc="-35">
                <a:solidFill>
                  <a:srgbClr val="7E7E7E"/>
                </a:solidFill>
                <a:latin typeface="Arial Narrow"/>
                <a:cs typeface="Arial Narrow"/>
              </a:rPr>
              <a:t>44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7144511" y="2221992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5">
                <a:moveTo>
                  <a:pt x="77724" y="0"/>
                </a:moveTo>
                <a:lnTo>
                  <a:pt x="0" y="0"/>
                </a:lnTo>
                <a:lnTo>
                  <a:pt x="0" y="77724"/>
                </a:lnTo>
                <a:lnTo>
                  <a:pt x="77724" y="77724"/>
                </a:lnTo>
                <a:lnTo>
                  <a:pt x="77724" y="0"/>
                </a:lnTo>
                <a:close/>
              </a:path>
            </a:pathLst>
          </a:custGeom>
          <a:solidFill>
            <a:srgbClr val="6AAA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/>
          <p:nvPr/>
        </p:nvSpPr>
        <p:spPr>
          <a:xfrm>
            <a:off x="7244588" y="2145284"/>
            <a:ext cx="237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7E7E7E"/>
                </a:solidFill>
                <a:latin typeface="Arial Narrow"/>
                <a:cs typeface="Arial Narrow"/>
              </a:rPr>
              <a:t>45+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633476" y="6479235"/>
            <a:ext cx="40138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18-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44 (n=52);</a:t>
            </a:r>
            <a:r>
              <a:rPr dirty="0" sz="900" spc="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45+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(n=305) 2023</a:t>
            </a:r>
            <a:r>
              <a:rPr dirty="0" sz="900" spc="-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spc="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Study,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Research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524357" y="408508"/>
            <a:ext cx="10555605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45">
                <a:solidFill>
                  <a:srgbClr val="56585C"/>
                </a:solidFill>
              </a:rPr>
              <a:t>Younger</a:t>
            </a:r>
            <a:r>
              <a:rPr dirty="0" sz="3200" spc="220">
                <a:solidFill>
                  <a:srgbClr val="56585C"/>
                </a:solidFill>
              </a:rPr>
              <a:t> </a:t>
            </a:r>
            <a:r>
              <a:rPr dirty="0" sz="3200" spc="70">
                <a:solidFill>
                  <a:srgbClr val="56585C"/>
                </a:solidFill>
              </a:rPr>
              <a:t>listeners</a:t>
            </a:r>
            <a:r>
              <a:rPr dirty="0" sz="3200" spc="235">
                <a:solidFill>
                  <a:srgbClr val="56585C"/>
                </a:solidFill>
              </a:rPr>
              <a:t> </a:t>
            </a:r>
            <a:r>
              <a:rPr dirty="0" sz="3200">
                <a:solidFill>
                  <a:srgbClr val="56585C"/>
                </a:solidFill>
              </a:rPr>
              <a:t>are</a:t>
            </a:r>
            <a:r>
              <a:rPr dirty="0" sz="3200" spc="240">
                <a:solidFill>
                  <a:srgbClr val="56585C"/>
                </a:solidFill>
              </a:rPr>
              <a:t> </a:t>
            </a:r>
            <a:r>
              <a:rPr dirty="0" sz="3200" spc="60">
                <a:solidFill>
                  <a:srgbClr val="56585C"/>
                </a:solidFill>
              </a:rPr>
              <a:t>more</a:t>
            </a:r>
            <a:r>
              <a:rPr dirty="0" sz="3200" spc="245">
                <a:solidFill>
                  <a:srgbClr val="56585C"/>
                </a:solidFill>
              </a:rPr>
              <a:t> </a:t>
            </a:r>
            <a:r>
              <a:rPr dirty="0" sz="3200" spc="70">
                <a:solidFill>
                  <a:srgbClr val="56585C"/>
                </a:solidFill>
              </a:rPr>
              <a:t>engaged</a:t>
            </a:r>
            <a:r>
              <a:rPr dirty="0" sz="3200" spc="210">
                <a:solidFill>
                  <a:srgbClr val="56585C"/>
                </a:solidFill>
              </a:rPr>
              <a:t> </a:t>
            </a:r>
            <a:r>
              <a:rPr dirty="0" sz="3200">
                <a:solidFill>
                  <a:srgbClr val="56585C"/>
                </a:solidFill>
              </a:rPr>
              <a:t>in</a:t>
            </a:r>
            <a:r>
              <a:rPr dirty="0" sz="3200" spc="215">
                <a:solidFill>
                  <a:srgbClr val="56585C"/>
                </a:solidFill>
              </a:rPr>
              <a:t> </a:t>
            </a:r>
            <a:r>
              <a:rPr dirty="0" sz="3200" spc="75">
                <a:solidFill>
                  <a:srgbClr val="56585C"/>
                </a:solidFill>
              </a:rPr>
              <a:t>digital</a:t>
            </a:r>
            <a:r>
              <a:rPr dirty="0" sz="3200" spc="210">
                <a:solidFill>
                  <a:srgbClr val="56585C"/>
                </a:solidFill>
              </a:rPr>
              <a:t> </a:t>
            </a:r>
            <a:r>
              <a:rPr dirty="0" sz="3200" spc="65">
                <a:solidFill>
                  <a:srgbClr val="56585C"/>
                </a:solidFill>
              </a:rPr>
              <a:t>media</a:t>
            </a:r>
            <a:r>
              <a:rPr dirty="0" sz="3200" spc="215">
                <a:solidFill>
                  <a:srgbClr val="56585C"/>
                </a:solidFill>
              </a:rPr>
              <a:t> </a:t>
            </a:r>
            <a:r>
              <a:rPr dirty="0" sz="3200" spc="60">
                <a:solidFill>
                  <a:srgbClr val="56585C"/>
                </a:solidFill>
              </a:rPr>
              <a:t>channels</a:t>
            </a:r>
            <a:endParaRPr sz="3200"/>
          </a:p>
        </p:txBody>
      </p:sp>
      <p:sp>
        <p:nvSpPr>
          <p:cNvPr id="30" name="object 30" descr=""/>
          <p:cNvSpPr txBox="1"/>
          <p:nvPr/>
        </p:nvSpPr>
        <p:spPr>
          <a:xfrm>
            <a:off x="524357" y="848106"/>
            <a:ext cx="578802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60" b="1">
                <a:solidFill>
                  <a:srgbClr val="56585C"/>
                </a:solidFill>
                <a:latin typeface="Arial Narrow"/>
                <a:cs typeface="Arial Narrow"/>
              </a:rPr>
              <a:t>than</a:t>
            </a:r>
            <a:r>
              <a:rPr dirty="0" sz="3200" spc="204" b="1">
                <a:solidFill>
                  <a:srgbClr val="56585C"/>
                </a:solidFill>
                <a:latin typeface="Arial Narrow"/>
                <a:cs typeface="Arial Narrow"/>
              </a:rPr>
              <a:t> </a:t>
            </a:r>
            <a:r>
              <a:rPr dirty="0" sz="3200" spc="65" b="1">
                <a:solidFill>
                  <a:srgbClr val="56585C"/>
                </a:solidFill>
                <a:latin typeface="Arial Narrow"/>
                <a:cs typeface="Arial Narrow"/>
              </a:rPr>
              <a:t>their</a:t>
            </a:r>
            <a:r>
              <a:rPr dirty="0" sz="3200" spc="195" b="1">
                <a:solidFill>
                  <a:srgbClr val="56585C"/>
                </a:solidFill>
                <a:latin typeface="Arial Narrow"/>
                <a:cs typeface="Arial Narrow"/>
              </a:rPr>
              <a:t> </a:t>
            </a:r>
            <a:r>
              <a:rPr dirty="0" sz="3200" spc="70" b="1">
                <a:solidFill>
                  <a:srgbClr val="56585C"/>
                </a:solidFill>
                <a:latin typeface="Arial Narrow"/>
                <a:cs typeface="Arial Narrow"/>
              </a:rPr>
              <a:t>seasoned</a:t>
            </a:r>
            <a:r>
              <a:rPr dirty="0" sz="3200" spc="204" b="1">
                <a:solidFill>
                  <a:srgbClr val="56585C"/>
                </a:solidFill>
                <a:latin typeface="Arial Narrow"/>
                <a:cs typeface="Arial Narrow"/>
              </a:rPr>
              <a:t> </a:t>
            </a:r>
            <a:r>
              <a:rPr dirty="0" sz="3200" spc="65" b="1">
                <a:solidFill>
                  <a:srgbClr val="56585C"/>
                </a:solidFill>
                <a:latin typeface="Arial Narrow"/>
                <a:cs typeface="Arial Narrow"/>
              </a:rPr>
              <a:t>counterparts.</a:t>
            </a:r>
            <a:endParaRPr sz="3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9144000" cy="1684020"/>
          </a:xfrm>
          <a:prstGeom prst="rect"/>
          <a:solidFill>
            <a:srgbClr val="3E4444"/>
          </a:solidFill>
        </p:spPr>
        <p:txBody>
          <a:bodyPr wrap="square" lIns="0" tIns="329565" rIns="0" bIns="0" rtlCol="0" vert="horz">
            <a:spAutoFit/>
          </a:bodyPr>
          <a:lstStyle/>
          <a:p>
            <a:pPr marL="4039870" marR="1542415" indent="-2504440">
              <a:lnSpc>
                <a:spcPct val="100000"/>
              </a:lnSpc>
              <a:spcBef>
                <a:spcPts val="2595"/>
              </a:spcBef>
            </a:pPr>
            <a:r>
              <a:rPr dirty="0" sz="3200" spc="55">
                <a:solidFill>
                  <a:srgbClr val="FFFFFF"/>
                </a:solidFill>
              </a:rPr>
              <a:t>Farm</a:t>
            </a:r>
            <a:r>
              <a:rPr dirty="0" sz="3200" spc="190">
                <a:solidFill>
                  <a:srgbClr val="FFFFFF"/>
                </a:solidFill>
              </a:rPr>
              <a:t> </a:t>
            </a:r>
            <a:r>
              <a:rPr dirty="0" sz="3200" spc="65">
                <a:solidFill>
                  <a:srgbClr val="FFFFFF"/>
                </a:solidFill>
              </a:rPr>
              <a:t>Radio</a:t>
            </a:r>
            <a:r>
              <a:rPr dirty="0" sz="3200" spc="195">
                <a:solidFill>
                  <a:srgbClr val="FFFFFF"/>
                </a:solidFill>
              </a:rPr>
              <a:t> </a:t>
            </a:r>
            <a:r>
              <a:rPr dirty="0" sz="3200" spc="75">
                <a:solidFill>
                  <a:srgbClr val="FFFFFF"/>
                </a:solidFill>
              </a:rPr>
              <a:t>Listeners’</a:t>
            </a:r>
            <a:r>
              <a:rPr dirty="0" sz="3200" spc="145">
                <a:solidFill>
                  <a:srgbClr val="FFFFFF"/>
                </a:solidFill>
              </a:rPr>
              <a:t> </a:t>
            </a:r>
            <a:r>
              <a:rPr dirty="0" sz="3200" spc="75">
                <a:solidFill>
                  <a:srgbClr val="FFFFFF"/>
                </a:solidFill>
              </a:rPr>
              <a:t>Digital</a:t>
            </a:r>
            <a:r>
              <a:rPr dirty="0" sz="3200" spc="195">
                <a:solidFill>
                  <a:srgbClr val="FFFFFF"/>
                </a:solidFill>
              </a:rPr>
              <a:t> </a:t>
            </a:r>
            <a:r>
              <a:rPr dirty="0" sz="3200" spc="45">
                <a:solidFill>
                  <a:srgbClr val="FFFFFF"/>
                </a:solidFill>
              </a:rPr>
              <a:t>Media </a:t>
            </a:r>
            <a:r>
              <a:rPr dirty="0" sz="3200" spc="50">
                <a:solidFill>
                  <a:srgbClr val="FFFFFF"/>
                </a:solidFill>
              </a:rPr>
              <a:t>Usage</a:t>
            </a:r>
            <a:endParaRPr sz="3200"/>
          </a:p>
        </p:txBody>
      </p:sp>
      <p:grpSp>
        <p:nvGrpSpPr>
          <p:cNvPr id="3" name="object 3" descr=""/>
          <p:cNvGrpSpPr/>
          <p:nvPr/>
        </p:nvGrpSpPr>
        <p:grpSpPr>
          <a:xfrm>
            <a:off x="2586227" y="2554223"/>
            <a:ext cx="7019925" cy="3232785"/>
            <a:chOff x="2586227" y="2554223"/>
            <a:chExt cx="7019925" cy="3232785"/>
          </a:xfrm>
        </p:grpSpPr>
        <p:sp>
          <p:nvSpPr>
            <p:cNvPr id="4" name="object 4" descr=""/>
            <p:cNvSpPr/>
            <p:nvPr/>
          </p:nvSpPr>
          <p:spPr>
            <a:xfrm>
              <a:off x="3017520" y="2554223"/>
              <a:ext cx="5657215" cy="3228340"/>
            </a:xfrm>
            <a:custGeom>
              <a:avLst/>
              <a:gdLst/>
              <a:ahLst/>
              <a:cxnLst/>
              <a:rect l="l" t="t" r="r" b="b"/>
              <a:pathLst>
                <a:path w="5657215" h="3228340">
                  <a:moveTo>
                    <a:pt x="393192" y="0"/>
                  </a:moveTo>
                  <a:lnTo>
                    <a:pt x="0" y="0"/>
                  </a:lnTo>
                  <a:lnTo>
                    <a:pt x="0" y="3227832"/>
                  </a:lnTo>
                  <a:lnTo>
                    <a:pt x="393192" y="3227832"/>
                  </a:lnTo>
                  <a:lnTo>
                    <a:pt x="393192" y="0"/>
                  </a:lnTo>
                  <a:close/>
                </a:path>
                <a:path w="5657215" h="3228340">
                  <a:moveTo>
                    <a:pt x="2147316" y="1281684"/>
                  </a:moveTo>
                  <a:lnTo>
                    <a:pt x="1754124" y="1281684"/>
                  </a:lnTo>
                  <a:lnTo>
                    <a:pt x="1754124" y="3227832"/>
                  </a:lnTo>
                  <a:lnTo>
                    <a:pt x="2147316" y="3227832"/>
                  </a:lnTo>
                  <a:lnTo>
                    <a:pt x="2147316" y="1281684"/>
                  </a:lnTo>
                  <a:close/>
                </a:path>
                <a:path w="5657215" h="3228340">
                  <a:moveTo>
                    <a:pt x="3902964" y="973836"/>
                  </a:moveTo>
                  <a:lnTo>
                    <a:pt x="3509772" y="973836"/>
                  </a:lnTo>
                  <a:lnTo>
                    <a:pt x="3509772" y="3227832"/>
                  </a:lnTo>
                  <a:lnTo>
                    <a:pt x="3902964" y="3227832"/>
                  </a:lnTo>
                  <a:lnTo>
                    <a:pt x="3902964" y="973836"/>
                  </a:lnTo>
                  <a:close/>
                </a:path>
                <a:path w="5657215" h="3228340">
                  <a:moveTo>
                    <a:pt x="5657088" y="1281684"/>
                  </a:moveTo>
                  <a:lnTo>
                    <a:pt x="5263896" y="1281684"/>
                  </a:lnTo>
                  <a:lnTo>
                    <a:pt x="5263896" y="3227832"/>
                  </a:lnTo>
                  <a:lnTo>
                    <a:pt x="5657088" y="3227832"/>
                  </a:lnTo>
                  <a:lnTo>
                    <a:pt x="5657088" y="1281684"/>
                  </a:lnTo>
                  <a:close/>
                </a:path>
              </a:pathLst>
            </a:custGeom>
            <a:solidFill>
              <a:srgbClr val="2890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3517392" y="2606039"/>
              <a:ext cx="5657215" cy="3176270"/>
            </a:xfrm>
            <a:custGeom>
              <a:avLst/>
              <a:gdLst/>
              <a:ahLst/>
              <a:cxnLst/>
              <a:rect l="l" t="t" r="r" b="b"/>
              <a:pathLst>
                <a:path w="5657215" h="3176270">
                  <a:moveTo>
                    <a:pt x="393192" y="1229868"/>
                  </a:moveTo>
                  <a:lnTo>
                    <a:pt x="0" y="1229868"/>
                  </a:lnTo>
                  <a:lnTo>
                    <a:pt x="0" y="3176016"/>
                  </a:lnTo>
                  <a:lnTo>
                    <a:pt x="393192" y="3176016"/>
                  </a:lnTo>
                  <a:lnTo>
                    <a:pt x="393192" y="1229868"/>
                  </a:lnTo>
                  <a:close/>
                </a:path>
                <a:path w="5657215" h="3176270">
                  <a:moveTo>
                    <a:pt x="2147316" y="0"/>
                  </a:moveTo>
                  <a:lnTo>
                    <a:pt x="1754124" y="0"/>
                  </a:lnTo>
                  <a:lnTo>
                    <a:pt x="1754124" y="3176016"/>
                  </a:lnTo>
                  <a:lnTo>
                    <a:pt x="2147316" y="3176016"/>
                  </a:lnTo>
                  <a:lnTo>
                    <a:pt x="2147316" y="0"/>
                  </a:lnTo>
                  <a:close/>
                </a:path>
                <a:path w="5657215" h="3176270">
                  <a:moveTo>
                    <a:pt x="3902964" y="1741932"/>
                  </a:moveTo>
                  <a:lnTo>
                    <a:pt x="3509772" y="1741932"/>
                  </a:lnTo>
                  <a:lnTo>
                    <a:pt x="3509772" y="3176016"/>
                  </a:lnTo>
                  <a:lnTo>
                    <a:pt x="3902964" y="3176016"/>
                  </a:lnTo>
                  <a:lnTo>
                    <a:pt x="3902964" y="1741932"/>
                  </a:lnTo>
                  <a:close/>
                </a:path>
                <a:path w="5657215" h="3176270">
                  <a:moveTo>
                    <a:pt x="5657088" y="1895856"/>
                  </a:moveTo>
                  <a:lnTo>
                    <a:pt x="5263896" y="1895856"/>
                  </a:lnTo>
                  <a:lnTo>
                    <a:pt x="5263896" y="3176016"/>
                  </a:lnTo>
                  <a:lnTo>
                    <a:pt x="5657088" y="3176016"/>
                  </a:lnTo>
                  <a:lnTo>
                    <a:pt x="5657088" y="1895856"/>
                  </a:lnTo>
                  <a:close/>
                </a:path>
              </a:pathLst>
            </a:custGeom>
            <a:solidFill>
              <a:srgbClr val="A3E6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586227" y="5782055"/>
              <a:ext cx="7019925" cy="0"/>
            </a:xfrm>
            <a:custGeom>
              <a:avLst/>
              <a:gdLst/>
              <a:ahLst/>
              <a:cxnLst/>
              <a:rect l="l" t="t" r="r" b="b"/>
              <a:pathLst>
                <a:path w="7019925" h="0">
                  <a:moveTo>
                    <a:pt x="0" y="0"/>
                  </a:moveTo>
                  <a:lnTo>
                    <a:pt x="7019544" y="0"/>
                  </a:lnTo>
                </a:path>
              </a:pathLst>
            </a:custGeom>
            <a:ln w="9525">
              <a:solidFill>
                <a:srgbClr val="E0E3E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3077336" y="2300478"/>
            <a:ext cx="277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E4444"/>
                </a:solidFill>
                <a:latin typeface="Arial Narrow"/>
                <a:cs typeface="Arial Narrow"/>
              </a:rPr>
              <a:t>63%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832096" y="3581222"/>
            <a:ext cx="27749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E4444"/>
                </a:solidFill>
                <a:latin typeface="Arial Narrow"/>
                <a:cs typeface="Arial Narrow"/>
              </a:rPr>
              <a:t>38%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586855" y="3274314"/>
            <a:ext cx="277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E4444"/>
                </a:solidFill>
                <a:latin typeface="Arial Narrow"/>
                <a:cs typeface="Arial Narrow"/>
              </a:rPr>
              <a:t>44%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341614" y="3581222"/>
            <a:ext cx="27749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E4444"/>
                </a:solidFill>
                <a:latin typeface="Arial Narrow"/>
                <a:cs typeface="Arial Narrow"/>
              </a:rPr>
              <a:t>38%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3576954" y="3581222"/>
            <a:ext cx="27749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E4444"/>
                </a:solidFill>
                <a:latin typeface="Arial Narrow"/>
                <a:cs typeface="Arial Narrow"/>
              </a:rPr>
              <a:t>38%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331714" y="2351354"/>
            <a:ext cx="27749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E4444"/>
                </a:solidFill>
                <a:latin typeface="Arial Narrow"/>
                <a:cs typeface="Arial Narrow"/>
              </a:rPr>
              <a:t>62%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086345" y="4094226"/>
            <a:ext cx="277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E4444"/>
                </a:solidFill>
                <a:latin typeface="Arial Narrow"/>
                <a:cs typeface="Arial Narrow"/>
              </a:rPr>
              <a:t>28%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8841485" y="4247769"/>
            <a:ext cx="277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E4444"/>
                </a:solidFill>
                <a:latin typeface="Arial Narrow"/>
                <a:cs typeface="Arial Narrow"/>
              </a:rPr>
              <a:t>25%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682367" y="5852566"/>
            <a:ext cx="15633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Use</a:t>
            </a:r>
            <a:r>
              <a:rPr dirty="0" sz="12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social</a:t>
            </a:r>
            <a:r>
              <a:rPr dirty="0" sz="1200" spc="-3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media</a:t>
            </a:r>
            <a:r>
              <a:rPr dirty="0" sz="12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for</a:t>
            </a:r>
            <a:r>
              <a:rPr dirty="0" sz="12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ag</a:t>
            </a:r>
            <a:r>
              <a:rPr dirty="0" sz="12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 spc="-20">
                <a:solidFill>
                  <a:srgbClr val="3E4444"/>
                </a:solidFill>
                <a:latin typeface="Arial Narrow"/>
                <a:cs typeface="Arial Narrow"/>
              </a:rPr>
              <a:t>info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4704079" y="5852566"/>
            <a:ext cx="102996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Use</a:t>
            </a:r>
            <a:r>
              <a:rPr dirty="0" sz="1200" spc="-3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TV</a:t>
            </a:r>
            <a:r>
              <a:rPr dirty="0" sz="12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for</a:t>
            </a:r>
            <a:r>
              <a:rPr dirty="0" sz="1200" spc="-2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ag</a:t>
            </a:r>
            <a:r>
              <a:rPr dirty="0" sz="12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 spc="-20">
                <a:solidFill>
                  <a:srgbClr val="3E4444"/>
                </a:solidFill>
                <a:latin typeface="Arial Narrow"/>
                <a:cs typeface="Arial Narrow"/>
              </a:rPr>
              <a:t>info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6122670" y="5852566"/>
            <a:ext cx="1701800" cy="38290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476884" marR="5080" indent="-464820">
              <a:lnSpc>
                <a:spcPts val="1370"/>
              </a:lnSpc>
              <a:spcBef>
                <a:spcPts val="204"/>
              </a:spcBef>
            </a:pP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Listened</a:t>
            </a:r>
            <a:r>
              <a:rPr dirty="0" sz="1200" spc="-4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to</a:t>
            </a:r>
            <a:r>
              <a:rPr dirty="0" sz="1200" spc="-4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3E4444"/>
                </a:solidFill>
                <a:latin typeface="Arial Narrow"/>
                <a:cs typeface="Arial Narrow"/>
              </a:rPr>
              <a:t>ag-</a:t>
            </a: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related</a:t>
            </a:r>
            <a:r>
              <a:rPr dirty="0" sz="12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3E4444"/>
                </a:solidFill>
                <a:latin typeface="Arial Narrow"/>
                <a:cs typeface="Arial Narrow"/>
              </a:rPr>
              <a:t>podcast </a:t>
            </a: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in</a:t>
            </a:r>
            <a:r>
              <a:rPr dirty="0" sz="12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past</a:t>
            </a:r>
            <a:r>
              <a:rPr dirty="0" sz="1200" spc="-1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 spc="-20">
                <a:solidFill>
                  <a:srgbClr val="3E4444"/>
                </a:solidFill>
                <a:latin typeface="Arial Narrow"/>
                <a:cs typeface="Arial Narrow"/>
              </a:rPr>
              <a:t>month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8033384" y="5852566"/>
            <a:ext cx="13900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Listen</a:t>
            </a:r>
            <a:r>
              <a:rPr dirty="0" sz="1200" spc="-4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to</a:t>
            </a:r>
            <a:r>
              <a:rPr dirty="0" sz="1200" spc="-4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streaming</a:t>
            </a:r>
            <a:r>
              <a:rPr dirty="0" sz="1200" spc="-4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200" spc="-20">
                <a:solidFill>
                  <a:srgbClr val="3E4444"/>
                </a:solidFill>
                <a:latin typeface="Arial Narrow"/>
                <a:cs typeface="Arial Narrow"/>
              </a:rPr>
              <a:t>radio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5416296" y="1926335"/>
            <a:ext cx="76200" cy="78105"/>
          </a:xfrm>
          <a:custGeom>
            <a:avLst/>
            <a:gdLst/>
            <a:ahLst/>
            <a:cxnLst/>
            <a:rect l="l" t="t" r="r" b="b"/>
            <a:pathLst>
              <a:path w="76200" h="78105">
                <a:moveTo>
                  <a:pt x="76200" y="0"/>
                </a:moveTo>
                <a:lnTo>
                  <a:pt x="0" y="0"/>
                </a:lnTo>
                <a:lnTo>
                  <a:pt x="0" y="77724"/>
                </a:lnTo>
                <a:lnTo>
                  <a:pt x="76200" y="77724"/>
                </a:lnTo>
                <a:lnTo>
                  <a:pt x="76200" y="0"/>
                </a:lnTo>
                <a:close/>
              </a:path>
            </a:pathLst>
          </a:custGeom>
          <a:solidFill>
            <a:srgbClr val="28903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6434328" y="1926335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5">
                <a:moveTo>
                  <a:pt x="77724" y="0"/>
                </a:moveTo>
                <a:lnTo>
                  <a:pt x="0" y="0"/>
                </a:lnTo>
                <a:lnTo>
                  <a:pt x="0" y="77724"/>
                </a:lnTo>
                <a:lnTo>
                  <a:pt x="77724" y="77724"/>
                </a:lnTo>
                <a:lnTo>
                  <a:pt x="77724" y="0"/>
                </a:lnTo>
                <a:close/>
              </a:path>
            </a:pathLst>
          </a:custGeom>
          <a:solidFill>
            <a:srgbClr val="A3E6B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5515102" y="1850263"/>
            <a:ext cx="12560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1240" algn="l"/>
              </a:tabLst>
            </a:pPr>
            <a:r>
              <a:rPr dirty="0" sz="1200" spc="-10">
                <a:solidFill>
                  <a:srgbClr val="3E4444"/>
                </a:solidFill>
                <a:latin typeface="Arial Narrow"/>
                <a:cs typeface="Arial Narrow"/>
              </a:rPr>
              <a:t>18-</a:t>
            </a:r>
            <a:r>
              <a:rPr dirty="0" sz="1200" spc="-25">
                <a:solidFill>
                  <a:srgbClr val="3E4444"/>
                </a:solidFill>
                <a:latin typeface="Arial Narrow"/>
                <a:cs typeface="Arial Narrow"/>
              </a:rPr>
              <a:t>44</a:t>
            </a:r>
            <a:r>
              <a:rPr dirty="0" sz="1200">
                <a:solidFill>
                  <a:srgbClr val="3E4444"/>
                </a:solidFill>
                <a:latin typeface="Arial Narrow"/>
                <a:cs typeface="Arial Narrow"/>
              </a:rPr>
              <a:t>	</a:t>
            </a:r>
            <a:r>
              <a:rPr dirty="0" sz="1200" spc="-25">
                <a:solidFill>
                  <a:srgbClr val="3E4444"/>
                </a:solidFill>
                <a:latin typeface="Arial Narrow"/>
                <a:cs typeface="Arial Narrow"/>
              </a:rPr>
              <a:t>45+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694436" y="6474358"/>
            <a:ext cx="2045335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5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Study</a:t>
            </a:r>
            <a:endParaRPr sz="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5422" rIns="0" bIns="0" rtlCol="0" vert="horz">
            <a:spAutoFit/>
          </a:bodyPr>
          <a:lstStyle/>
          <a:p>
            <a:pPr marL="3735704">
              <a:lnSpc>
                <a:spcPct val="100000"/>
              </a:lnSpc>
              <a:spcBef>
                <a:spcPts val="105"/>
              </a:spcBef>
            </a:pPr>
            <a:r>
              <a:rPr dirty="0" sz="3200" spc="70">
                <a:solidFill>
                  <a:srgbClr val="56585C"/>
                </a:solidFill>
              </a:rPr>
              <a:t>Podcast</a:t>
            </a:r>
            <a:r>
              <a:rPr dirty="0" sz="3200" spc="204">
                <a:solidFill>
                  <a:srgbClr val="56585C"/>
                </a:solidFill>
              </a:rPr>
              <a:t> </a:t>
            </a:r>
            <a:r>
              <a:rPr dirty="0" sz="3200" spc="65">
                <a:solidFill>
                  <a:srgbClr val="56585C"/>
                </a:solidFill>
              </a:rPr>
              <a:t>Listenership</a:t>
            </a:r>
            <a:endParaRPr sz="3200"/>
          </a:p>
        </p:txBody>
      </p:sp>
      <p:sp>
        <p:nvSpPr>
          <p:cNvPr id="3" name="object 3" descr=""/>
          <p:cNvSpPr/>
          <p:nvPr/>
        </p:nvSpPr>
        <p:spPr>
          <a:xfrm>
            <a:off x="4119371" y="1136903"/>
            <a:ext cx="3797935" cy="0"/>
          </a:xfrm>
          <a:custGeom>
            <a:avLst/>
            <a:gdLst/>
            <a:ahLst/>
            <a:cxnLst/>
            <a:rect l="l" t="t" r="r" b="b"/>
            <a:pathLst>
              <a:path w="3797934" h="0">
                <a:moveTo>
                  <a:pt x="0" y="0"/>
                </a:moveTo>
                <a:lnTo>
                  <a:pt x="3797554" y="0"/>
                </a:lnTo>
              </a:path>
            </a:pathLst>
          </a:custGeom>
          <a:ln w="57150">
            <a:solidFill>
              <a:srgbClr val="28903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2846832" y="5352288"/>
            <a:ext cx="6134100" cy="0"/>
          </a:xfrm>
          <a:custGeom>
            <a:avLst/>
            <a:gdLst/>
            <a:ahLst/>
            <a:cxnLst/>
            <a:rect l="l" t="t" r="r" b="b"/>
            <a:pathLst>
              <a:path w="6134100" h="0">
                <a:moveTo>
                  <a:pt x="0" y="0"/>
                </a:moveTo>
                <a:lnTo>
                  <a:pt x="6134100" y="0"/>
                </a:lnTo>
              </a:path>
            </a:pathLst>
          </a:custGeom>
          <a:ln w="9525">
            <a:solidFill>
              <a:srgbClr val="E0E3E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3369564" y="3473196"/>
            <a:ext cx="998219" cy="1879600"/>
          </a:xfrm>
          <a:prstGeom prst="rect">
            <a:avLst/>
          </a:prstGeom>
          <a:solidFill>
            <a:srgbClr val="A3531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69"/>
              </a:spcBef>
            </a:pPr>
            <a:endParaRPr sz="1600">
              <a:latin typeface="Times New Roman"/>
              <a:cs typeface="Times New Roman"/>
            </a:endParaRPr>
          </a:p>
          <a:p>
            <a:pPr marL="332105">
              <a:lnSpc>
                <a:spcPct val="100000"/>
              </a:lnSpc>
            </a:pPr>
            <a:r>
              <a:rPr dirty="0" sz="1600" spc="-25" b="1">
                <a:solidFill>
                  <a:srgbClr val="FFFFFF"/>
                </a:solidFill>
                <a:latin typeface="Arial Narrow"/>
                <a:cs typeface="Arial Narrow"/>
              </a:rPr>
              <a:t>13%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414771" y="3762755"/>
            <a:ext cx="998219" cy="1590040"/>
          </a:xfrm>
          <a:prstGeom prst="rect">
            <a:avLst/>
          </a:prstGeom>
          <a:solidFill>
            <a:srgbClr val="28903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70"/>
              </a:spcBef>
            </a:pP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600" spc="-25" b="1">
                <a:solidFill>
                  <a:srgbClr val="FFFFFF"/>
                </a:solidFill>
                <a:latin typeface="Arial Narrow"/>
                <a:cs typeface="Arial Narrow"/>
              </a:rPr>
              <a:t>11%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459980" y="4485132"/>
            <a:ext cx="996950" cy="867410"/>
          </a:xfrm>
          <a:prstGeom prst="rect">
            <a:avLst/>
          </a:prstGeom>
          <a:solidFill>
            <a:srgbClr val="FF6600"/>
          </a:solidFill>
        </p:spPr>
        <p:txBody>
          <a:bodyPr wrap="square" lIns="0" tIns="723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70"/>
              </a:spcBef>
            </a:pPr>
            <a:endParaRPr sz="1600">
              <a:latin typeface="Times New Roman"/>
              <a:cs typeface="Times New Roman"/>
            </a:endParaRPr>
          </a:p>
          <a:p>
            <a:pPr algn="ctr" marL="2540">
              <a:lnSpc>
                <a:spcPct val="100000"/>
              </a:lnSpc>
            </a:pPr>
            <a:r>
              <a:rPr dirty="0" sz="1600" spc="-25" b="1">
                <a:solidFill>
                  <a:srgbClr val="FFFFFF"/>
                </a:solidFill>
                <a:latin typeface="Arial Narrow"/>
                <a:cs typeface="Arial Narrow"/>
              </a:rPr>
              <a:t>6%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686936" y="5422772"/>
            <a:ext cx="364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3E4444"/>
                </a:solidFill>
                <a:latin typeface="Arial Narrow"/>
                <a:cs typeface="Arial Narrow"/>
              </a:rPr>
              <a:t>Urban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631307" y="5422772"/>
            <a:ext cx="5657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3E4444"/>
                </a:solidFill>
                <a:latin typeface="Arial Narrow"/>
                <a:cs typeface="Arial Narrow"/>
              </a:rPr>
              <a:t>Suburban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797800" y="5422772"/>
            <a:ext cx="3232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3E4444"/>
                </a:solidFill>
                <a:latin typeface="Arial Narrow"/>
                <a:cs typeface="Arial Narrow"/>
              </a:rPr>
              <a:t>Rural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218938" y="2890265"/>
            <a:ext cx="20605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alibri"/>
                <a:cs typeface="Calibri"/>
              </a:rPr>
              <a:t>Podcasts</a:t>
            </a:r>
            <a:r>
              <a:rPr dirty="0" sz="1800" spc="-3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Listenership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387854" y="1520698"/>
            <a:ext cx="7089775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3E4444"/>
                </a:solidFill>
                <a:latin typeface="Calibri"/>
                <a:cs typeface="Calibri"/>
              </a:rPr>
              <a:t>U</a:t>
            </a:r>
            <a:r>
              <a:rPr dirty="0" sz="1600">
                <a:latin typeface="Calibri"/>
                <a:cs typeface="Calibri"/>
              </a:rPr>
              <a:t>rban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dwellers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exhibit</a:t>
            </a:r>
            <a:r>
              <a:rPr dirty="0" sz="1600" spc="-5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a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stronger</a:t>
            </a:r>
            <a:r>
              <a:rPr dirty="0" sz="1600" spc="-1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inclination</a:t>
            </a:r>
            <a:r>
              <a:rPr dirty="0" sz="1600" spc="-6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towards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podcasts,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spending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13%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of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their </a:t>
            </a:r>
            <a:r>
              <a:rPr dirty="0" sz="1600">
                <a:latin typeface="Calibri"/>
                <a:cs typeface="Calibri"/>
              </a:rPr>
              <a:t>daily</a:t>
            </a:r>
            <a:r>
              <a:rPr dirty="0" sz="1600" spc="-6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audio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time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on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this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format</a:t>
            </a:r>
            <a:r>
              <a:rPr dirty="0" sz="1600" spc="-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–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more</a:t>
            </a:r>
            <a:r>
              <a:rPr dirty="0" sz="1600" spc="-2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than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double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the</a:t>
            </a:r>
            <a:r>
              <a:rPr dirty="0" sz="1600" spc="-3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percentage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seen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among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rural </a:t>
            </a:r>
            <a:r>
              <a:rPr dirty="0" sz="1600">
                <a:latin typeface="Calibri"/>
                <a:cs typeface="Calibri"/>
              </a:rPr>
              <a:t>listeners,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who</a:t>
            </a:r>
            <a:r>
              <a:rPr dirty="0" sz="1600" spc="-1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allocate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just</a:t>
            </a:r>
            <a:r>
              <a:rPr dirty="0" sz="1600" spc="-10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6%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of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their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time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to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podcasts.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94436" y="6474358"/>
            <a:ext cx="2054225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Edison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Research,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Share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of</a:t>
            </a:r>
            <a:r>
              <a:rPr dirty="0" sz="900" spc="-4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Ear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Q4</a:t>
            </a:r>
            <a:endParaRPr sz="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634"/>
            <a:chOff x="0" y="0"/>
            <a:chExt cx="12192000" cy="685863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79776" y="0"/>
              <a:ext cx="9412224" cy="6857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743199" y="0"/>
              <a:ext cx="9448800" cy="6858000"/>
            </a:xfrm>
            <a:custGeom>
              <a:avLst/>
              <a:gdLst/>
              <a:ahLst/>
              <a:cxnLst/>
              <a:rect l="l" t="t" r="r" b="b"/>
              <a:pathLst>
                <a:path w="9448800" h="6858000">
                  <a:moveTo>
                    <a:pt x="0" y="0"/>
                  </a:moveTo>
                  <a:lnTo>
                    <a:pt x="6408058" y="6858000"/>
                  </a:lnTo>
                  <a:lnTo>
                    <a:pt x="9448800" y="6858000"/>
                  </a:lnTo>
                  <a:lnTo>
                    <a:pt x="9444101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3743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2302" y="4542866"/>
            <a:ext cx="5857240" cy="1590040"/>
          </a:xfrm>
          <a:prstGeom prst="rect"/>
        </p:spPr>
        <p:txBody>
          <a:bodyPr wrap="square" lIns="0" tIns="106045" rIns="0" bIns="0" rtlCol="0" vert="horz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dirty="0" sz="5400">
                <a:solidFill>
                  <a:srgbClr val="FFFFFF"/>
                </a:solidFill>
              </a:rPr>
              <a:t>KEY</a:t>
            </a:r>
            <a:r>
              <a:rPr dirty="0" sz="5400" spc="-180">
                <a:solidFill>
                  <a:srgbClr val="FFFFFF"/>
                </a:solidFill>
              </a:rPr>
              <a:t> </a:t>
            </a:r>
            <a:r>
              <a:rPr dirty="0" sz="5400">
                <a:solidFill>
                  <a:srgbClr val="FFFFFF"/>
                </a:solidFill>
              </a:rPr>
              <a:t>FINDINGS</a:t>
            </a:r>
            <a:r>
              <a:rPr dirty="0" sz="5400" spc="-75">
                <a:solidFill>
                  <a:srgbClr val="FFFFFF"/>
                </a:solidFill>
              </a:rPr>
              <a:t> </a:t>
            </a:r>
            <a:r>
              <a:rPr dirty="0" sz="5400" spc="-50">
                <a:solidFill>
                  <a:srgbClr val="FFFFFF"/>
                </a:solidFill>
              </a:rPr>
              <a:t>&amp; </a:t>
            </a:r>
            <a:r>
              <a:rPr dirty="0" sz="5400" spc="-35">
                <a:solidFill>
                  <a:srgbClr val="FFFFFF"/>
                </a:solidFill>
              </a:rPr>
              <a:t>RECOMMENDATIONS</a:t>
            </a:r>
            <a:endParaRPr sz="5400"/>
          </a:p>
        </p:txBody>
      </p:sp>
      <p:sp>
        <p:nvSpPr>
          <p:cNvPr id="6" name="object 6" descr=""/>
          <p:cNvSpPr/>
          <p:nvPr/>
        </p:nvSpPr>
        <p:spPr>
          <a:xfrm>
            <a:off x="3252215" y="0"/>
            <a:ext cx="6423025" cy="6858000"/>
          </a:xfrm>
          <a:custGeom>
            <a:avLst/>
            <a:gdLst/>
            <a:ahLst/>
            <a:cxnLst/>
            <a:rect l="l" t="t" r="r" b="b"/>
            <a:pathLst>
              <a:path w="6423025" h="6858000">
                <a:moveTo>
                  <a:pt x="0" y="0"/>
                </a:moveTo>
                <a:lnTo>
                  <a:pt x="6422644" y="6857574"/>
                </a:lnTo>
              </a:path>
            </a:pathLst>
          </a:custGeom>
          <a:ln w="15875">
            <a:solidFill>
              <a:srgbClr val="8D9CA1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374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4037329" cy="6858000"/>
            <a:chOff x="0" y="0"/>
            <a:chExt cx="4037329" cy="6858000"/>
          </a:xfrm>
        </p:grpSpPr>
        <p:sp>
          <p:nvSpPr>
            <p:cNvPr id="4" name="object 4" descr=""/>
            <p:cNvSpPr/>
            <p:nvPr/>
          </p:nvSpPr>
          <p:spPr>
            <a:xfrm>
              <a:off x="1039367" y="0"/>
              <a:ext cx="2997835" cy="6858000"/>
            </a:xfrm>
            <a:custGeom>
              <a:avLst/>
              <a:gdLst/>
              <a:ahLst/>
              <a:cxnLst/>
              <a:rect l="l" t="t" r="r" b="b"/>
              <a:pathLst>
                <a:path w="2997835" h="6858000">
                  <a:moveTo>
                    <a:pt x="40106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527812" y="6857999"/>
                  </a:lnTo>
                  <a:lnTo>
                    <a:pt x="2997708" y="3514725"/>
                  </a:lnTo>
                  <a:lnTo>
                    <a:pt x="401066" y="0"/>
                  </a:lnTo>
                  <a:close/>
                </a:path>
              </a:pathLst>
            </a:custGeom>
            <a:solidFill>
              <a:srgbClr val="172E3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808476" cy="6858000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0" y="0"/>
              <a:ext cx="4037329" cy="6858000"/>
            </a:xfrm>
            <a:custGeom>
              <a:avLst/>
              <a:gdLst/>
              <a:ahLst/>
              <a:cxnLst/>
              <a:rect l="l" t="t" r="r" b="b"/>
              <a:pathLst>
                <a:path w="4037329" h="6858000">
                  <a:moveTo>
                    <a:pt x="40370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037076" y="6858000"/>
                  </a:lnTo>
                  <a:lnTo>
                    <a:pt x="4037076" y="0"/>
                  </a:lnTo>
                  <a:close/>
                </a:path>
              </a:pathLst>
            </a:custGeom>
            <a:solidFill>
              <a:srgbClr val="1B3844">
                <a:alpha val="3803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1792" rIns="0" bIns="0" rtlCol="0" vert="horz">
            <a:spAutoFit/>
          </a:bodyPr>
          <a:lstStyle/>
          <a:p>
            <a:pPr marL="3375025">
              <a:lnSpc>
                <a:spcPct val="100000"/>
              </a:lnSpc>
              <a:spcBef>
                <a:spcPts val="95"/>
              </a:spcBef>
            </a:pPr>
            <a:r>
              <a:rPr dirty="0"/>
              <a:t>KEY</a:t>
            </a:r>
            <a:r>
              <a:rPr dirty="0" spc="-130"/>
              <a:t> </a:t>
            </a:r>
            <a:r>
              <a:rPr dirty="0" spc="-95"/>
              <a:t>TAKEAWAYS</a:t>
            </a:r>
          </a:p>
        </p:txBody>
      </p:sp>
      <p:grpSp>
        <p:nvGrpSpPr>
          <p:cNvPr id="8" name="object 8" descr=""/>
          <p:cNvGrpSpPr/>
          <p:nvPr/>
        </p:nvGrpSpPr>
        <p:grpSpPr>
          <a:xfrm>
            <a:off x="3927728" y="1364361"/>
            <a:ext cx="911225" cy="4024629"/>
            <a:chOff x="3927728" y="1364361"/>
            <a:chExt cx="911225" cy="4024629"/>
          </a:xfrm>
        </p:grpSpPr>
        <p:sp>
          <p:nvSpPr>
            <p:cNvPr id="9" name="object 9" descr=""/>
            <p:cNvSpPr/>
            <p:nvPr/>
          </p:nvSpPr>
          <p:spPr>
            <a:xfrm>
              <a:off x="3937253" y="1373886"/>
              <a:ext cx="492125" cy="0"/>
            </a:xfrm>
            <a:custGeom>
              <a:avLst/>
              <a:gdLst/>
              <a:ahLst/>
              <a:cxnLst/>
              <a:rect l="l" t="t" r="r" b="b"/>
              <a:pathLst>
                <a:path w="492125" h="0">
                  <a:moveTo>
                    <a:pt x="0" y="0"/>
                  </a:moveTo>
                  <a:lnTo>
                    <a:pt x="492125" y="0"/>
                  </a:lnTo>
                </a:path>
              </a:pathLst>
            </a:custGeom>
            <a:ln w="19050">
              <a:solidFill>
                <a:srgbClr val="6AAA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656581" y="2294382"/>
              <a:ext cx="0" cy="3085465"/>
            </a:xfrm>
            <a:custGeom>
              <a:avLst/>
              <a:gdLst/>
              <a:ahLst/>
              <a:cxnLst/>
              <a:rect l="l" t="t" r="r" b="b"/>
              <a:pathLst>
                <a:path w="0" h="3085465">
                  <a:moveTo>
                    <a:pt x="0" y="0"/>
                  </a:moveTo>
                  <a:lnTo>
                    <a:pt x="0" y="3084956"/>
                  </a:lnTo>
                </a:path>
              </a:pathLst>
            </a:custGeom>
            <a:ln w="19050">
              <a:solidFill>
                <a:srgbClr val="B8C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472939" y="1927859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365760" h="365760">
                  <a:moveTo>
                    <a:pt x="182880" y="0"/>
                  </a:moveTo>
                  <a:lnTo>
                    <a:pt x="134276" y="6535"/>
                  </a:lnTo>
                  <a:lnTo>
                    <a:pt x="90593" y="24976"/>
                  </a:lnTo>
                  <a:lnTo>
                    <a:pt x="53578" y="53578"/>
                  </a:lnTo>
                  <a:lnTo>
                    <a:pt x="24976" y="90593"/>
                  </a:lnTo>
                  <a:lnTo>
                    <a:pt x="6535" y="134276"/>
                  </a:lnTo>
                  <a:lnTo>
                    <a:pt x="0" y="182879"/>
                  </a:lnTo>
                  <a:lnTo>
                    <a:pt x="6535" y="231483"/>
                  </a:lnTo>
                  <a:lnTo>
                    <a:pt x="24976" y="275166"/>
                  </a:lnTo>
                  <a:lnTo>
                    <a:pt x="53578" y="312181"/>
                  </a:lnTo>
                  <a:lnTo>
                    <a:pt x="90593" y="340783"/>
                  </a:lnTo>
                  <a:lnTo>
                    <a:pt x="134276" y="359224"/>
                  </a:lnTo>
                  <a:lnTo>
                    <a:pt x="182880" y="365760"/>
                  </a:lnTo>
                  <a:lnTo>
                    <a:pt x="231483" y="359224"/>
                  </a:lnTo>
                  <a:lnTo>
                    <a:pt x="275166" y="340783"/>
                  </a:lnTo>
                  <a:lnTo>
                    <a:pt x="312181" y="312181"/>
                  </a:lnTo>
                  <a:lnTo>
                    <a:pt x="340783" y="275166"/>
                  </a:lnTo>
                  <a:lnTo>
                    <a:pt x="359224" y="231483"/>
                  </a:lnTo>
                  <a:lnTo>
                    <a:pt x="365760" y="182879"/>
                  </a:lnTo>
                  <a:lnTo>
                    <a:pt x="359224" y="134276"/>
                  </a:lnTo>
                  <a:lnTo>
                    <a:pt x="340783" y="90593"/>
                  </a:lnTo>
                  <a:lnTo>
                    <a:pt x="312181" y="53578"/>
                  </a:lnTo>
                  <a:lnTo>
                    <a:pt x="275166" y="24976"/>
                  </a:lnTo>
                  <a:lnTo>
                    <a:pt x="231483" y="6535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4596129" y="1774266"/>
            <a:ext cx="6812280" cy="4134485"/>
          </a:xfrm>
          <a:prstGeom prst="rect">
            <a:avLst/>
          </a:prstGeom>
        </p:spPr>
        <p:txBody>
          <a:bodyPr wrap="square" lIns="0" tIns="1612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70"/>
              </a:spcBef>
              <a:tabLst>
                <a:tab pos="342900" algn="l"/>
              </a:tabLst>
            </a:pPr>
            <a:r>
              <a:rPr dirty="0" sz="1600" spc="-50" b="1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r>
              <a:rPr dirty="0" sz="1600" b="1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Ag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r>
              <a:rPr dirty="0" sz="20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is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trusted</a:t>
            </a:r>
            <a:r>
              <a:rPr dirty="0" sz="20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resource</a:t>
            </a:r>
            <a:r>
              <a:rPr dirty="0" sz="20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for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commodity</a:t>
            </a:r>
            <a:r>
              <a:rPr dirty="0" sz="20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prices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20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weather.</a:t>
            </a:r>
            <a:endParaRPr sz="2000">
              <a:latin typeface="Arial Narrow"/>
              <a:cs typeface="Arial Narrow"/>
            </a:endParaRPr>
          </a:p>
          <a:p>
            <a:pPr marL="342900">
              <a:lnSpc>
                <a:spcPct val="100000"/>
              </a:lnSpc>
              <a:spcBef>
                <a:spcPts val="1175"/>
              </a:spcBef>
            </a:pP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Among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listeners,</a:t>
            </a:r>
            <a:r>
              <a:rPr dirty="0" sz="20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tuning</a:t>
            </a:r>
            <a:r>
              <a:rPr dirty="0" sz="20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into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ag</a:t>
            </a:r>
            <a:r>
              <a:rPr dirty="0" sz="20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r>
              <a:rPr dirty="0" sz="20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in</a:t>
            </a:r>
            <a:r>
              <a:rPr dirty="0" sz="20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the</a:t>
            </a:r>
            <a:r>
              <a:rPr dirty="0" sz="20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morning</a:t>
            </a:r>
            <a:r>
              <a:rPr dirty="0" sz="20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is</a:t>
            </a:r>
            <a:r>
              <a:rPr dirty="0" sz="20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key</a:t>
            </a:r>
            <a:r>
              <a:rPr dirty="0" sz="20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part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25">
                <a:solidFill>
                  <a:srgbClr val="F1F1F1"/>
                </a:solidFill>
                <a:latin typeface="Arial Narrow"/>
                <a:cs typeface="Arial Narrow"/>
              </a:rPr>
              <a:t>of</a:t>
            </a:r>
            <a:endParaRPr sz="2000">
              <a:latin typeface="Arial Narrow"/>
              <a:cs typeface="Arial Narrow"/>
            </a:endParaRPr>
          </a:p>
          <a:p>
            <a:pPr marL="342900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their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daily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routine.</a:t>
            </a:r>
            <a:endParaRPr sz="2000">
              <a:latin typeface="Arial Narrow"/>
              <a:cs typeface="Arial Narrow"/>
            </a:endParaRPr>
          </a:p>
          <a:p>
            <a:pPr marL="342900">
              <a:lnSpc>
                <a:spcPct val="100000"/>
              </a:lnSpc>
              <a:spcBef>
                <a:spcPts val="1200"/>
              </a:spcBef>
            </a:pP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Broadcast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ag</a:t>
            </a:r>
            <a:r>
              <a:rPr dirty="0" sz="20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radio’s</a:t>
            </a:r>
            <a:r>
              <a:rPr dirty="0" sz="2000" spc="-6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widespread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physical</a:t>
            </a:r>
            <a:r>
              <a:rPr dirty="0" sz="20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presence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on</a:t>
            </a:r>
            <a:r>
              <a:rPr dirty="0" sz="2000" spc="-7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farming</a:t>
            </a:r>
            <a:endParaRPr sz="2000">
              <a:latin typeface="Arial Narrow"/>
              <a:cs typeface="Arial Narrow"/>
            </a:endParaRPr>
          </a:p>
          <a:p>
            <a:pPr marL="342900">
              <a:lnSpc>
                <a:spcPct val="100000"/>
              </a:lnSpc>
            </a:pP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operations</a:t>
            </a:r>
            <a:r>
              <a:rPr dirty="0" sz="20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gives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it</a:t>
            </a:r>
            <a:r>
              <a:rPr dirty="0" sz="20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</a:t>
            </a:r>
            <a:r>
              <a:rPr dirty="0" sz="20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competitive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advantage</a:t>
            </a:r>
            <a:r>
              <a:rPr dirty="0" sz="20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in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terms</a:t>
            </a:r>
            <a:r>
              <a:rPr dirty="0" sz="20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of</a:t>
            </a:r>
            <a:r>
              <a:rPr dirty="0" sz="20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reach.</a:t>
            </a:r>
            <a:endParaRPr sz="2000">
              <a:latin typeface="Arial Narrow"/>
              <a:cs typeface="Arial Narrow"/>
            </a:endParaRPr>
          </a:p>
          <a:p>
            <a:pPr algn="just" marL="342900" marR="441325">
              <a:lnSpc>
                <a:spcPct val="100000"/>
              </a:lnSpc>
              <a:spcBef>
                <a:spcPts val="1200"/>
              </a:spcBef>
            </a:pP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Digital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online</a:t>
            </a:r>
            <a:r>
              <a:rPr dirty="0" sz="20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media</a:t>
            </a:r>
            <a:r>
              <a:rPr dirty="0" sz="2000" spc="-6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consumption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of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ag-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content</a:t>
            </a:r>
            <a:r>
              <a:rPr dirty="0" sz="2000" spc="-6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through</a:t>
            </a:r>
            <a:r>
              <a:rPr dirty="0" sz="2000" spc="-7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YouTube,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podcasts,</a:t>
            </a:r>
            <a:r>
              <a:rPr dirty="0" sz="2000" spc="37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20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streaming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is</a:t>
            </a:r>
            <a:r>
              <a:rPr dirty="0" sz="20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more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prevalent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among</a:t>
            </a:r>
            <a:r>
              <a:rPr dirty="0" sz="20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younger farmers.</a:t>
            </a:r>
            <a:endParaRPr sz="2000">
              <a:latin typeface="Arial Narrow"/>
              <a:cs typeface="Arial Narrow"/>
            </a:endParaRPr>
          </a:p>
          <a:p>
            <a:pPr marL="342900" marR="5080">
              <a:lnSpc>
                <a:spcPct val="100000"/>
              </a:lnSpc>
              <a:spcBef>
                <a:spcPts val="1200"/>
              </a:spcBef>
            </a:pP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Ag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r>
              <a:rPr dirty="0" sz="20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drives</a:t>
            </a:r>
            <a:r>
              <a:rPr dirty="0" sz="20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engagement</a:t>
            </a:r>
            <a:r>
              <a:rPr dirty="0" sz="20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with</a:t>
            </a:r>
            <a:r>
              <a:rPr dirty="0" sz="20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websites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mentioned</a:t>
            </a:r>
            <a:r>
              <a:rPr dirty="0" sz="20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on</a:t>
            </a:r>
            <a:r>
              <a:rPr dirty="0" sz="20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the</a:t>
            </a:r>
            <a:r>
              <a:rPr dirty="0" sz="20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20">
                <a:solidFill>
                  <a:srgbClr val="F1F1F1"/>
                </a:solidFill>
                <a:latin typeface="Arial Narrow"/>
                <a:cs typeface="Arial Narrow"/>
              </a:rPr>
              <a:t>air.</a:t>
            </a:r>
            <a:r>
              <a:rPr dirty="0" sz="2000" spc="-8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20">
                <a:solidFill>
                  <a:srgbClr val="F1F1F1"/>
                </a:solidFill>
                <a:latin typeface="Arial Narrow"/>
                <a:cs typeface="Arial Narrow"/>
              </a:rPr>
              <a:t>This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 is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especially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the</a:t>
            </a:r>
            <a:r>
              <a:rPr dirty="0" sz="2000" spc="-6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case</a:t>
            </a:r>
            <a:r>
              <a:rPr dirty="0" sz="20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for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listeners</a:t>
            </a:r>
            <a:r>
              <a:rPr dirty="0" sz="20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who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are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more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digitally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engaged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25">
                <a:solidFill>
                  <a:srgbClr val="F1F1F1"/>
                </a:solidFill>
                <a:latin typeface="Arial Narrow"/>
                <a:cs typeface="Arial Narrow"/>
              </a:rPr>
              <a:t>and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younger.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4472940" y="2455164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60" h="365760">
                <a:moveTo>
                  <a:pt x="182880" y="0"/>
                </a:moveTo>
                <a:lnTo>
                  <a:pt x="134276" y="6535"/>
                </a:lnTo>
                <a:lnTo>
                  <a:pt x="90593" y="24976"/>
                </a:lnTo>
                <a:lnTo>
                  <a:pt x="53578" y="53578"/>
                </a:lnTo>
                <a:lnTo>
                  <a:pt x="24976" y="90593"/>
                </a:lnTo>
                <a:lnTo>
                  <a:pt x="6535" y="134276"/>
                </a:lnTo>
                <a:lnTo>
                  <a:pt x="0" y="182880"/>
                </a:lnTo>
                <a:lnTo>
                  <a:pt x="6535" y="231483"/>
                </a:lnTo>
                <a:lnTo>
                  <a:pt x="24976" y="275166"/>
                </a:lnTo>
                <a:lnTo>
                  <a:pt x="53578" y="312181"/>
                </a:lnTo>
                <a:lnTo>
                  <a:pt x="90593" y="340783"/>
                </a:lnTo>
                <a:lnTo>
                  <a:pt x="134276" y="359224"/>
                </a:lnTo>
                <a:lnTo>
                  <a:pt x="182880" y="365760"/>
                </a:lnTo>
                <a:lnTo>
                  <a:pt x="231483" y="359224"/>
                </a:lnTo>
                <a:lnTo>
                  <a:pt x="275166" y="340783"/>
                </a:lnTo>
                <a:lnTo>
                  <a:pt x="312181" y="312181"/>
                </a:lnTo>
                <a:lnTo>
                  <a:pt x="340783" y="275166"/>
                </a:lnTo>
                <a:lnTo>
                  <a:pt x="359224" y="231483"/>
                </a:lnTo>
                <a:lnTo>
                  <a:pt x="365760" y="182880"/>
                </a:lnTo>
                <a:lnTo>
                  <a:pt x="359224" y="134276"/>
                </a:lnTo>
                <a:lnTo>
                  <a:pt x="340783" y="90593"/>
                </a:lnTo>
                <a:lnTo>
                  <a:pt x="312181" y="53578"/>
                </a:lnTo>
                <a:lnTo>
                  <a:pt x="275166" y="24976"/>
                </a:lnTo>
                <a:lnTo>
                  <a:pt x="231483" y="6535"/>
                </a:lnTo>
                <a:lnTo>
                  <a:pt x="182880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4596129" y="2501645"/>
            <a:ext cx="118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4491228" y="3186683"/>
            <a:ext cx="329565" cy="365760"/>
          </a:xfrm>
          <a:custGeom>
            <a:avLst/>
            <a:gdLst/>
            <a:ahLst/>
            <a:cxnLst/>
            <a:rect l="l" t="t" r="r" b="b"/>
            <a:pathLst>
              <a:path w="329564" h="365760">
                <a:moveTo>
                  <a:pt x="164592" y="0"/>
                </a:moveTo>
                <a:lnTo>
                  <a:pt x="120826" y="6535"/>
                </a:lnTo>
                <a:lnTo>
                  <a:pt x="81505" y="24976"/>
                </a:lnTo>
                <a:lnTo>
                  <a:pt x="48196" y="53578"/>
                </a:lnTo>
                <a:lnTo>
                  <a:pt x="22464" y="90593"/>
                </a:lnTo>
                <a:lnTo>
                  <a:pt x="5877" y="134276"/>
                </a:lnTo>
                <a:lnTo>
                  <a:pt x="0" y="182879"/>
                </a:lnTo>
                <a:lnTo>
                  <a:pt x="5877" y="231483"/>
                </a:lnTo>
                <a:lnTo>
                  <a:pt x="22464" y="275166"/>
                </a:lnTo>
                <a:lnTo>
                  <a:pt x="48196" y="312181"/>
                </a:lnTo>
                <a:lnTo>
                  <a:pt x="81505" y="340783"/>
                </a:lnTo>
                <a:lnTo>
                  <a:pt x="120826" y="359224"/>
                </a:lnTo>
                <a:lnTo>
                  <a:pt x="164592" y="365760"/>
                </a:lnTo>
                <a:lnTo>
                  <a:pt x="208357" y="359224"/>
                </a:lnTo>
                <a:lnTo>
                  <a:pt x="247678" y="340783"/>
                </a:lnTo>
                <a:lnTo>
                  <a:pt x="280987" y="312181"/>
                </a:lnTo>
                <a:lnTo>
                  <a:pt x="306719" y="275166"/>
                </a:lnTo>
                <a:lnTo>
                  <a:pt x="323306" y="231483"/>
                </a:lnTo>
                <a:lnTo>
                  <a:pt x="329184" y="182879"/>
                </a:lnTo>
                <a:lnTo>
                  <a:pt x="323306" y="134276"/>
                </a:lnTo>
                <a:lnTo>
                  <a:pt x="306719" y="90593"/>
                </a:lnTo>
                <a:lnTo>
                  <a:pt x="280987" y="53578"/>
                </a:lnTo>
                <a:lnTo>
                  <a:pt x="247678" y="24976"/>
                </a:lnTo>
                <a:lnTo>
                  <a:pt x="208357" y="6535"/>
                </a:lnTo>
                <a:lnTo>
                  <a:pt x="164592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4596510" y="3232530"/>
            <a:ext cx="118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solidFill>
                  <a:srgbClr val="FFFFFF"/>
                </a:solidFill>
                <a:latin typeface="Arial Narrow"/>
                <a:cs typeface="Arial Narrow"/>
              </a:rPr>
              <a:t>3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4472940" y="3918203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60" h="365760">
                <a:moveTo>
                  <a:pt x="182880" y="0"/>
                </a:moveTo>
                <a:lnTo>
                  <a:pt x="134276" y="6535"/>
                </a:lnTo>
                <a:lnTo>
                  <a:pt x="90593" y="24976"/>
                </a:lnTo>
                <a:lnTo>
                  <a:pt x="53578" y="53578"/>
                </a:lnTo>
                <a:lnTo>
                  <a:pt x="24976" y="90593"/>
                </a:lnTo>
                <a:lnTo>
                  <a:pt x="6535" y="134276"/>
                </a:lnTo>
                <a:lnTo>
                  <a:pt x="0" y="182880"/>
                </a:lnTo>
                <a:lnTo>
                  <a:pt x="6535" y="231483"/>
                </a:lnTo>
                <a:lnTo>
                  <a:pt x="24976" y="275166"/>
                </a:lnTo>
                <a:lnTo>
                  <a:pt x="53578" y="312181"/>
                </a:lnTo>
                <a:lnTo>
                  <a:pt x="90593" y="340783"/>
                </a:lnTo>
                <a:lnTo>
                  <a:pt x="134276" y="359224"/>
                </a:lnTo>
                <a:lnTo>
                  <a:pt x="182880" y="365760"/>
                </a:lnTo>
                <a:lnTo>
                  <a:pt x="231483" y="359224"/>
                </a:lnTo>
                <a:lnTo>
                  <a:pt x="275166" y="340783"/>
                </a:lnTo>
                <a:lnTo>
                  <a:pt x="312181" y="312181"/>
                </a:lnTo>
                <a:lnTo>
                  <a:pt x="340783" y="275166"/>
                </a:lnTo>
                <a:lnTo>
                  <a:pt x="359224" y="231483"/>
                </a:lnTo>
                <a:lnTo>
                  <a:pt x="365760" y="182880"/>
                </a:lnTo>
                <a:lnTo>
                  <a:pt x="359224" y="134276"/>
                </a:lnTo>
                <a:lnTo>
                  <a:pt x="340783" y="90593"/>
                </a:lnTo>
                <a:lnTo>
                  <a:pt x="312181" y="53578"/>
                </a:lnTo>
                <a:lnTo>
                  <a:pt x="275166" y="24976"/>
                </a:lnTo>
                <a:lnTo>
                  <a:pt x="231483" y="6535"/>
                </a:lnTo>
                <a:lnTo>
                  <a:pt x="182880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4596129" y="3963670"/>
            <a:ext cx="118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solidFill>
                  <a:srgbClr val="FFFFFF"/>
                </a:solidFill>
                <a:latin typeface="Arial Narrow"/>
                <a:cs typeface="Arial Narrow"/>
              </a:rPr>
              <a:t>4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4472940" y="5013959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60" h="365760">
                <a:moveTo>
                  <a:pt x="182880" y="0"/>
                </a:moveTo>
                <a:lnTo>
                  <a:pt x="134276" y="6535"/>
                </a:lnTo>
                <a:lnTo>
                  <a:pt x="90593" y="24976"/>
                </a:lnTo>
                <a:lnTo>
                  <a:pt x="53578" y="53578"/>
                </a:lnTo>
                <a:lnTo>
                  <a:pt x="24976" y="90593"/>
                </a:lnTo>
                <a:lnTo>
                  <a:pt x="6535" y="134276"/>
                </a:lnTo>
                <a:lnTo>
                  <a:pt x="0" y="182879"/>
                </a:lnTo>
                <a:lnTo>
                  <a:pt x="6535" y="231483"/>
                </a:lnTo>
                <a:lnTo>
                  <a:pt x="24976" y="275166"/>
                </a:lnTo>
                <a:lnTo>
                  <a:pt x="53578" y="312181"/>
                </a:lnTo>
                <a:lnTo>
                  <a:pt x="90593" y="340783"/>
                </a:lnTo>
                <a:lnTo>
                  <a:pt x="134276" y="359224"/>
                </a:lnTo>
                <a:lnTo>
                  <a:pt x="182880" y="365759"/>
                </a:lnTo>
                <a:lnTo>
                  <a:pt x="231483" y="359224"/>
                </a:lnTo>
                <a:lnTo>
                  <a:pt x="275166" y="340783"/>
                </a:lnTo>
                <a:lnTo>
                  <a:pt x="312181" y="312181"/>
                </a:lnTo>
                <a:lnTo>
                  <a:pt x="340783" y="275166"/>
                </a:lnTo>
                <a:lnTo>
                  <a:pt x="359224" y="231483"/>
                </a:lnTo>
                <a:lnTo>
                  <a:pt x="365760" y="182879"/>
                </a:lnTo>
                <a:lnTo>
                  <a:pt x="359224" y="134276"/>
                </a:lnTo>
                <a:lnTo>
                  <a:pt x="340783" y="90593"/>
                </a:lnTo>
                <a:lnTo>
                  <a:pt x="312181" y="53578"/>
                </a:lnTo>
                <a:lnTo>
                  <a:pt x="275166" y="24976"/>
                </a:lnTo>
                <a:lnTo>
                  <a:pt x="231483" y="6535"/>
                </a:lnTo>
                <a:lnTo>
                  <a:pt x="182880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4596129" y="5059502"/>
            <a:ext cx="118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solidFill>
                  <a:srgbClr val="FFFFFF"/>
                </a:solidFill>
                <a:latin typeface="Arial Narrow"/>
                <a:cs typeface="Arial Narrow"/>
              </a:rPr>
              <a:t>5</a:t>
            </a:r>
            <a:endParaRPr sz="16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374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4037329" cy="6858000"/>
            <a:chOff x="0" y="0"/>
            <a:chExt cx="4037329" cy="6858000"/>
          </a:xfrm>
        </p:grpSpPr>
        <p:sp>
          <p:nvSpPr>
            <p:cNvPr id="4" name="object 4" descr=""/>
            <p:cNvSpPr/>
            <p:nvPr/>
          </p:nvSpPr>
          <p:spPr>
            <a:xfrm>
              <a:off x="1039367" y="0"/>
              <a:ext cx="2997835" cy="6858000"/>
            </a:xfrm>
            <a:custGeom>
              <a:avLst/>
              <a:gdLst/>
              <a:ahLst/>
              <a:cxnLst/>
              <a:rect l="l" t="t" r="r" b="b"/>
              <a:pathLst>
                <a:path w="2997835" h="6858000">
                  <a:moveTo>
                    <a:pt x="40106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527812" y="6857999"/>
                  </a:lnTo>
                  <a:lnTo>
                    <a:pt x="2997708" y="3514725"/>
                  </a:lnTo>
                  <a:lnTo>
                    <a:pt x="401066" y="0"/>
                  </a:lnTo>
                  <a:close/>
                </a:path>
              </a:pathLst>
            </a:custGeom>
            <a:solidFill>
              <a:srgbClr val="172E3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808476" cy="6858000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0" y="0"/>
              <a:ext cx="4037329" cy="6858000"/>
            </a:xfrm>
            <a:custGeom>
              <a:avLst/>
              <a:gdLst/>
              <a:ahLst/>
              <a:cxnLst/>
              <a:rect l="l" t="t" r="r" b="b"/>
              <a:pathLst>
                <a:path w="4037329" h="6858000">
                  <a:moveTo>
                    <a:pt x="40370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037076" y="6858000"/>
                  </a:lnTo>
                  <a:lnTo>
                    <a:pt x="4037076" y="0"/>
                  </a:lnTo>
                  <a:close/>
                </a:path>
              </a:pathLst>
            </a:custGeom>
            <a:solidFill>
              <a:srgbClr val="1B3844">
                <a:alpha val="3803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1792" rIns="0" bIns="0" rtlCol="0" vert="horz">
            <a:spAutoFit/>
          </a:bodyPr>
          <a:lstStyle/>
          <a:p>
            <a:pPr marL="3375025">
              <a:lnSpc>
                <a:spcPct val="100000"/>
              </a:lnSpc>
              <a:spcBef>
                <a:spcPts val="95"/>
              </a:spcBef>
            </a:pPr>
            <a:r>
              <a:rPr dirty="0" spc="-20"/>
              <a:t>RECOMMENDATIONS</a:t>
            </a:r>
          </a:p>
        </p:txBody>
      </p:sp>
      <p:sp>
        <p:nvSpPr>
          <p:cNvPr id="8" name="object 8" descr=""/>
          <p:cNvSpPr/>
          <p:nvPr/>
        </p:nvSpPr>
        <p:spPr>
          <a:xfrm>
            <a:off x="3937253" y="1373886"/>
            <a:ext cx="492125" cy="0"/>
          </a:xfrm>
          <a:custGeom>
            <a:avLst/>
            <a:gdLst/>
            <a:ahLst/>
            <a:cxnLst/>
            <a:rect l="l" t="t" r="r" b="b"/>
            <a:pathLst>
              <a:path w="492125" h="0">
                <a:moveTo>
                  <a:pt x="0" y="0"/>
                </a:moveTo>
                <a:lnTo>
                  <a:pt x="492125" y="0"/>
                </a:lnTo>
              </a:path>
            </a:pathLst>
          </a:custGeom>
          <a:ln w="19050">
            <a:solidFill>
              <a:srgbClr val="6AAAC4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" name="object 9" descr=""/>
          <p:cNvGrpSpPr/>
          <p:nvPr/>
        </p:nvGrpSpPr>
        <p:grpSpPr>
          <a:xfrm>
            <a:off x="4491228" y="2350007"/>
            <a:ext cx="365760" cy="1645920"/>
            <a:chOff x="4491228" y="2350007"/>
            <a:chExt cx="365760" cy="1645920"/>
          </a:xfrm>
        </p:grpSpPr>
        <p:sp>
          <p:nvSpPr>
            <p:cNvPr id="10" name="object 10" descr=""/>
            <p:cNvSpPr/>
            <p:nvPr/>
          </p:nvSpPr>
          <p:spPr>
            <a:xfrm>
              <a:off x="4674870" y="2716529"/>
              <a:ext cx="0" cy="1270000"/>
            </a:xfrm>
            <a:custGeom>
              <a:avLst/>
              <a:gdLst/>
              <a:ahLst/>
              <a:cxnLst/>
              <a:rect l="l" t="t" r="r" b="b"/>
              <a:pathLst>
                <a:path w="0" h="1270000">
                  <a:moveTo>
                    <a:pt x="0" y="0"/>
                  </a:moveTo>
                  <a:lnTo>
                    <a:pt x="0" y="1269492"/>
                  </a:lnTo>
                </a:path>
              </a:pathLst>
            </a:custGeom>
            <a:ln w="19050">
              <a:solidFill>
                <a:srgbClr val="B8C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491228" y="2350007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365760" h="365760">
                  <a:moveTo>
                    <a:pt x="182880" y="0"/>
                  </a:moveTo>
                  <a:lnTo>
                    <a:pt x="134276" y="6535"/>
                  </a:lnTo>
                  <a:lnTo>
                    <a:pt x="90593" y="24976"/>
                  </a:lnTo>
                  <a:lnTo>
                    <a:pt x="53578" y="53578"/>
                  </a:lnTo>
                  <a:lnTo>
                    <a:pt x="24976" y="90593"/>
                  </a:lnTo>
                  <a:lnTo>
                    <a:pt x="6535" y="134276"/>
                  </a:lnTo>
                  <a:lnTo>
                    <a:pt x="0" y="182879"/>
                  </a:lnTo>
                  <a:lnTo>
                    <a:pt x="6535" y="231483"/>
                  </a:lnTo>
                  <a:lnTo>
                    <a:pt x="24976" y="275166"/>
                  </a:lnTo>
                  <a:lnTo>
                    <a:pt x="53578" y="312181"/>
                  </a:lnTo>
                  <a:lnTo>
                    <a:pt x="90593" y="340783"/>
                  </a:lnTo>
                  <a:lnTo>
                    <a:pt x="134276" y="359224"/>
                  </a:lnTo>
                  <a:lnTo>
                    <a:pt x="182880" y="365759"/>
                  </a:lnTo>
                  <a:lnTo>
                    <a:pt x="231483" y="359224"/>
                  </a:lnTo>
                  <a:lnTo>
                    <a:pt x="275166" y="340783"/>
                  </a:lnTo>
                  <a:lnTo>
                    <a:pt x="312181" y="312181"/>
                  </a:lnTo>
                  <a:lnTo>
                    <a:pt x="340783" y="275166"/>
                  </a:lnTo>
                  <a:lnTo>
                    <a:pt x="359224" y="231483"/>
                  </a:lnTo>
                  <a:lnTo>
                    <a:pt x="365760" y="182879"/>
                  </a:lnTo>
                  <a:lnTo>
                    <a:pt x="359224" y="134276"/>
                  </a:lnTo>
                  <a:lnTo>
                    <a:pt x="340783" y="90593"/>
                  </a:lnTo>
                  <a:lnTo>
                    <a:pt x="312181" y="53578"/>
                  </a:lnTo>
                  <a:lnTo>
                    <a:pt x="275166" y="24976"/>
                  </a:lnTo>
                  <a:lnTo>
                    <a:pt x="231483" y="6535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4614417" y="2394661"/>
            <a:ext cx="118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657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dirty="0"/>
              <a:t>Continue</a:t>
            </a:r>
            <a:r>
              <a:rPr dirty="0" spc="-45"/>
              <a:t> </a:t>
            </a:r>
            <a:r>
              <a:rPr dirty="0"/>
              <a:t>to</a:t>
            </a:r>
            <a:r>
              <a:rPr dirty="0" spc="-45"/>
              <a:t> </a:t>
            </a:r>
            <a:r>
              <a:rPr dirty="0"/>
              <a:t>focus</a:t>
            </a:r>
            <a:r>
              <a:rPr dirty="0" spc="-30"/>
              <a:t> </a:t>
            </a:r>
            <a:r>
              <a:rPr dirty="0"/>
              <a:t>on</a:t>
            </a:r>
            <a:r>
              <a:rPr dirty="0" spc="-35"/>
              <a:t> </a:t>
            </a:r>
            <a:r>
              <a:rPr dirty="0"/>
              <a:t>key</a:t>
            </a:r>
            <a:r>
              <a:rPr dirty="0" spc="-30"/>
              <a:t> </a:t>
            </a:r>
            <a:r>
              <a:rPr dirty="0"/>
              <a:t>content</a:t>
            </a:r>
            <a:r>
              <a:rPr dirty="0" spc="-35"/>
              <a:t> </a:t>
            </a:r>
            <a:r>
              <a:rPr dirty="0"/>
              <a:t>of</a:t>
            </a:r>
            <a:r>
              <a:rPr dirty="0" spc="-45"/>
              <a:t> </a:t>
            </a:r>
            <a:r>
              <a:rPr dirty="0"/>
              <a:t>News,</a:t>
            </a:r>
            <a:r>
              <a:rPr dirty="0" spc="-25"/>
              <a:t> </a:t>
            </a:r>
            <a:r>
              <a:rPr dirty="0"/>
              <a:t>markets,</a:t>
            </a:r>
            <a:r>
              <a:rPr dirty="0" spc="-40"/>
              <a:t> </a:t>
            </a:r>
            <a:r>
              <a:rPr dirty="0"/>
              <a:t>and</a:t>
            </a:r>
            <a:r>
              <a:rPr dirty="0" spc="-35"/>
              <a:t> </a:t>
            </a:r>
            <a:r>
              <a:rPr dirty="0" spc="-10"/>
              <a:t>weather</a:t>
            </a: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/>
              <a:t>Focus</a:t>
            </a:r>
            <a:r>
              <a:rPr dirty="0" spc="-55"/>
              <a:t> </a:t>
            </a:r>
            <a:r>
              <a:rPr dirty="0"/>
              <a:t>ad</a:t>
            </a:r>
            <a:r>
              <a:rPr dirty="0" spc="-45"/>
              <a:t> </a:t>
            </a:r>
            <a:r>
              <a:rPr dirty="0"/>
              <a:t>sales</a:t>
            </a:r>
            <a:r>
              <a:rPr dirty="0" spc="-45"/>
              <a:t> </a:t>
            </a:r>
            <a:r>
              <a:rPr dirty="0"/>
              <a:t>message</a:t>
            </a:r>
            <a:r>
              <a:rPr dirty="0" spc="-40"/>
              <a:t> </a:t>
            </a:r>
            <a:r>
              <a:rPr dirty="0"/>
              <a:t>on</a:t>
            </a:r>
            <a:r>
              <a:rPr dirty="0" spc="-45"/>
              <a:t> </a:t>
            </a:r>
            <a:r>
              <a:rPr dirty="0"/>
              <a:t>broadcast</a:t>
            </a:r>
            <a:r>
              <a:rPr dirty="0" spc="-45"/>
              <a:t> </a:t>
            </a:r>
            <a:r>
              <a:rPr dirty="0"/>
              <a:t>radio’s</a:t>
            </a:r>
            <a:r>
              <a:rPr dirty="0" spc="-55"/>
              <a:t> </a:t>
            </a:r>
            <a:r>
              <a:rPr dirty="0"/>
              <a:t>unique</a:t>
            </a:r>
            <a:r>
              <a:rPr dirty="0" spc="-55"/>
              <a:t> </a:t>
            </a:r>
            <a:r>
              <a:rPr dirty="0" spc="-10"/>
              <a:t>physical</a:t>
            </a:r>
          </a:p>
          <a:p>
            <a:pPr marL="12700">
              <a:lnSpc>
                <a:spcPct val="100000"/>
              </a:lnSpc>
            </a:pPr>
            <a:r>
              <a:rPr dirty="0"/>
              <a:t>reach</a:t>
            </a:r>
            <a:r>
              <a:rPr dirty="0" spc="-40"/>
              <a:t> </a:t>
            </a:r>
            <a:r>
              <a:rPr dirty="0"/>
              <a:t>and</a:t>
            </a:r>
            <a:r>
              <a:rPr dirty="0" spc="-35"/>
              <a:t> </a:t>
            </a:r>
            <a:r>
              <a:rPr dirty="0"/>
              <a:t>the</a:t>
            </a:r>
            <a:r>
              <a:rPr dirty="0" spc="-45"/>
              <a:t> </a:t>
            </a:r>
            <a:r>
              <a:rPr dirty="0"/>
              <a:t>routine</a:t>
            </a:r>
            <a:r>
              <a:rPr dirty="0" spc="-40"/>
              <a:t> </a:t>
            </a:r>
            <a:r>
              <a:rPr dirty="0"/>
              <a:t>nature</a:t>
            </a:r>
            <a:r>
              <a:rPr dirty="0" spc="-35"/>
              <a:t> </a:t>
            </a:r>
            <a:r>
              <a:rPr dirty="0"/>
              <a:t>of</a:t>
            </a:r>
            <a:r>
              <a:rPr dirty="0" spc="-45"/>
              <a:t> </a:t>
            </a:r>
            <a:r>
              <a:rPr dirty="0"/>
              <a:t>its</a:t>
            </a:r>
            <a:r>
              <a:rPr dirty="0" spc="-40"/>
              <a:t> </a:t>
            </a:r>
            <a:r>
              <a:rPr dirty="0" spc="-10"/>
              <a:t>listenership.</a:t>
            </a: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/>
              <a:t>Be</a:t>
            </a:r>
            <a:r>
              <a:rPr dirty="0" spc="-50"/>
              <a:t> </a:t>
            </a:r>
            <a:r>
              <a:rPr dirty="0"/>
              <a:t>mindful</a:t>
            </a:r>
            <a:r>
              <a:rPr dirty="0" spc="-55"/>
              <a:t> </a:t>
            </a:r>
            <a:r>
              <a:rPr dirty="0"/>
              <a:t>that</a:t>
            </a:r>
            <a:r>
              <a:rPr dirty="0" spc="-60"/>
              <a:t> </a:t>
            </a:r>
            <a:r>
              <a:rPr dirty="0"/>
              <a:t>younger</a:t>
            </a:r>
            <a:r>
              <a:rPr dirty="0" spc="-35"/>
              <a:t> </a:t>
            </a:r>
            <a:r>
              <a:rPr dirty="0"/>
              <a:t>listeners</a:t>
            </a:r>
            <a:r>
              <a:rPr dirty="0" spc="-35"/>
              <a:t> </a:t>
            </a:r>
            <a:r>
              <a:rPr dirty="0"/>
              <a:t>are</a:t>
            </a:r>
            <a:r>
              <a:rPr dirty="0" spc="-55"/>
              <a:t> </a:t>
            </a:r>
            <a:r>
              <a:rPr dirty="0"/>
              <a:t>more</a:t>
            </a:r>
            <a:r>
              <a:rPr dirty="0" spc="-50"/>
              <a:t> </a:t>
            </a:r>
            <a:r>
              <a:rPr dirty="0"/>
              <a:t>digitally</a:t>
            </a:r>
            <a:r>
              <a:rPr dirty="0" spc="-40"/>
              <a:t> </a:t>
            </a:r>
            <a:r>
              <a:rPr dirty="0"/>
              <a:t>engaged</a:t>
            </a:r>
            <a:r>
              <a:rPr dirty="0" spc="-45"/>
              <a:t> </a:t>
            </a:r>
            <a:r>
              <a:rPr dirty="0" spc="-20"/>
              <a:t>than</a:t>
            </a:r>
          </a:p>
          <a:p>
            <a:pPr marL="12700">
              <a:lnSpc>
                <a:spcPct val="100000"/>
              </a:lnSpc>
            </a:pPr>
            <a:r>
              <a:rPr dirty="0"/>
              <a:t>their</a:t>
            </a:r>
            <a:r>
              <a:rPr dirty="0" spc="-35"/>
              <a:t> </a:t>
            </a:r>
            <a:r>
              <a:rPr dirty="0"/>
              <a:t>older</a:t>
            </a:r>
            <a:r>
              <a:rPr dirty="0" spc="-15"/>
              <a:t> </a:t>
            </a:r>
            <a:r>
              <a:rPr dirty="0" spc="-10"/>
              <a:t>counterparts.</a:t>
            </a:r>
          </a:p>
        </p:txBody>
      </p:sp>
      <p:sp>
        <p:nvSpPr>
          <p:cNvPr id="14" name="object 14" descr=""/>
          <p:cNvSpPr/>
          <p:nvPr/>
        </p:nvSpPr>
        <p:spPr>
          <a:xfrm>
            <a:off x="4491228" y="2872739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60" h="365760">
                <a:moveTo>
                  <a:pt x="182880" y="0"/>
                </a:moveTo>
                <a:lnTo>
                  <a:pt x="134276" y="6535"/>
                </a:lnTo>
                <a:lnTo>
                  <a:pt x="90593" y="24976"/>
                </a:lnTo>
                <a:lnTo>
                  <a:pt x="53578" y="53578"/>
                </a:lnTo>
                <a:lnTo>
                  <a:pt x="24976" y="90593"/>
                </a:lnTo>
                <a:lnTo>
                  <a:pt x="6535" y="134276"/>
                </a:lnTo>
                <a:lnTo>
                  <a:pt x="0" y="182880"/>
                </a:lnTo>
                <a:lnTo>
                  <a:pt x="6535" y="231483"/>
                </a:lnTo>
                <a:lnTo>
                  <a:pt x="24976" y="275166"/>
                </a:lnTo>
                <a:lnTo>
                  <a:pt x="53578" y="312181"/>
                </a:lnTo>
                <a:lnTo>
                  <a:pt x="90593" y="340783"/>
                </a:lnTo>
                <a:lnTo>
                  <a:pt x="134276" y="359224"/>
                </a:lnTo>
                <a:lnTo>
                  <a:pt x="182880" y="365760"/>
                </a:lnTo>
                <a:lnTo>
                  <a:pt x="231483" y="359224"/>
                </a:lnTo>
                <a:lnTo>
                  <a:pt x="275166" y="340783"/>
                </a:lnTo>
                <a:lnTo>
                  <a:pt x="312181" y="312181"/>
                </a:lnTo>
                <a:lnTo>
                  <a:pt x="340783" y="275166"/>
                </a:lnTo>
                <a:lnTo>
                  <a:pt x="359224" y="231483"/>
                </a:lnTo>
                <a:lnTo>
                  <a:pt x="365760" y="182880"/>
                </a:lnTo>
                <a:lnTo>
                  <a:pt x="359224" y="134276"/>
                </a:lnTo>
                <a:lnTo>
                  <a:pt x="340783" y="90593"/>
                </a:lnTo>
                <a:lnTo>
                  <a:pt x="312181" y="53578"/>
                </a:lnTo>
                <a:lnTo>
                  <a:pt x="275166" y="24976"/>
                </a:lnTo>
                <a:lnTo>
                  <a:pt x="231483" y="6535"/>
                </a:lnTo>
                <a:lnTo>
                  <a:pt x="182880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4614417" y="2919475"/>
            <a:ext cx="118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4491228" y="3619500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60" h="365760">
                <a:moveTo>
                  <a:pt x="182880" y="0"/>
                </a:moveTo>
                <a:lnTo>
                  <a:pt x="134276" y="6535"/>
                </a:lnTo>
                <a:lnTo>
                  <a:pt x="90593" y="24976"/>
                </a:lnTo>
                <a:lnTo>
                  <a:pt x="53578" y="53578"/>
                </a:lnTo>
                <a:lnTo>
                  <a:pt x="24976" y="90593"/>
                </a:lnTo>
                <a:lnTo>
                  <a:pt x="6535" y="134276"/>
                </a:lnTo>
                <a:lnTo>
                  <a:pt x="0" y="182880"/>
                </a:lnTo>
                <a:lnTo>
                  <a:pt x="6535" y="231483"/>
                </a:lnTo>
                <a:lnTo>
                  <a:pt x="24976" y="275166"/>
                </a:lnTo>
                <a:lnTo>
                  <a:pt x="53578" y="312181"/>
                </a:lnTo>
                <a:lnTo>
                  <a:pt x="90593" y="340783"/>
                </a:lnTo>
                <a:lnTo>
                  <a:pt x="134276" y="359224"/>
                </a:lnTo>
                <a:lnTo>
                  <a:pt x="182880" y="365760"/>
                </a:lnTo>
                <a:lnTo>
                  <a:pt x="231483" y="359224"/>
                </a:lnTo>
                <a:lnTo>
                  <a:pt x="275166" y="340783"/>
                </a:lnTo>
                <a:lnTo>
                  <a:pt x="312181" y="312181"/>
                </a:lnTo>
                <a:lnTo>
                  <a:pt x="340783" y="275166"/>
                </a:lnTo>
                <a:lnTo>
                  <a:pt x="359224" y="231483"/>
                </a:lnTo>
                <a:lnTo>
                  <a:pt x="365760" y="182880"/>
                </a:lnTo>
                <a:lnTo>
                  <a:pt x="359224" y="134276"/>
                </a:lnTo>
                <a:lnTo>
                  <a:pt x="340783" y="90593"/>
                </a:lnTo>
                <a:lnTo>
                  <a:pt x="312181" y="53578"/>
                </a:lnTo>
                <a:lnTo>
                  <a:pt x="275166" y="24976"/>
                </a:lnTo>
                <a:lnTo>
                  <a:pt x="231483" y="6535"/>
                </a:lnTo>
                <a:lnTo>
                  <a:pt x="182880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4614417" y="3664711"/>
            <a:ext cx="118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solidFill>
                  <a:srgbClr val="FFFFFF"/>
                </a:solidFill>
                <a:latin typeface="Arial Narrow"/>
                <a:cs typeface="Arial Narrow"/>
              </a:rPr>
              <a:t>3</a:t>
            </a:r>
            <a:endParaRPr sz="16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634"/>
            <a:chOff x="0" y="0"/>
            <a:chExt cx="12192000" cy="685863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79776" y="0"/>
              <a:ext cx="9412224" cy="6857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743199" y="0"/>
              <a:ext cx="9448800" cy="6858000"/>
            </a:xfrm>
            <a:custGeom>
              <a:avLst/>
              <a:gdLst/>
              <a:ahLst/>
              <a:cxnLst/>
              <a:rect l="l" t="t" r="r" b="b"/>
              <a:pathLst>
                <a:path w="9448800" h="6858000">
                  <a:moveTo>
                    <a:pt x="0" y="0"/>
                  </a:moveTo>
                  <a:lnTo>
                    <a:pt x="6408058" y="6858000"/>
                  </a:lnTo>
                  <a:lnTo>
                    <a:pt x="9448800" y="6858000"/>
                  </a:lnTo>
                  <a:lnTo>
                    <a:pt x="9444101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3743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2302" y="4542866"/>
            <a:ext cx="4244340" cy="1590040"/>
          </a:xfrm>
          <a:prstGeom prst="rect"/>
        </p:spPr>
        <p:txBody>
          <a:bodyPr wrap="square" lIns="0" tIns="106045" rIns="0" bIns="0" rtlCol="0" vert="horz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dirty="0" sz="5400">
                <a:solidFill>
                  <a:srgbClr val="FFFFFF"/>
                </a:solidFill>
              </a:rPr>
              <a:t>CONTENT </a:t>
            </a:r>
            <a:r>
              <a:rPr dirty="0" sz="5400" spc="-50">
                <a:solidFill>
                  <a:srgbClr val="FFFFFF"/>
                </a:solidFill>
              </a:rPr>
              <a:t>&amp; </a:t>
            </a:r>
            <a:r>
              <a:rPr dirty="0" sz="5400" spc="-10">
                <a:solidFill>
                  <a:srgbClr val="FFFFFF"/>
                </a:solidFill>
              </a:rPr>
              <a:t>CONSUMPTION</a:t>
            </a:r>
            <a:endParaRPr sz="5400"/>
          </a:p>
        </p:txBody>
      </p:sp>
      <p:sp>
        <p:nvSpPr>
          <p:cNvPr id="6" name="object 6" descr=""/>
          <p:cNvSpPr/>
          <p:nvPr/>
        </p:nvSpPr>
        <p:spPr>
          <a:xfrm>
            <a:off x="3252215" y="0"/>
            <a:ext cx="6423025" cy="6858000"/>
          </a:xfrm>
          <a:custGeom>
            <a:avLst/>
            <a:gdLst/>
            <a:ahLst/>
            <a:cxnLst/>
            <a:rect l="l" t="t" r="r" b="b"/>
            <a:pathLst>
              <a:path w="6423025" h="6858000">
                <a:moveTo>
                  <a:pt x="0" y="0"/>
                </a:moveTo>
                <a:lnTo>
                  <a:pt x="6422644" y="6857574"/>
                </a:lnTo>
              </a:path>
            </a:pathLst>
          </a:custGeom>
          <a:ln w="15875">
            <a:solidFill>
              <a:srgbClr val="8D9CA1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334500" cy="6760845"/>
            <a:chOff x="0" y="0"/>
            <a:chExt cx="9334500" cy="6760845"/>
          </a:xfrm>
        </p:grpSpPr>
        <p:sp>
          <p:nvSpPr>
            <p:cNvPr id="3" name="object 3" descr=""/>
            <p:cNvSpPr/>
            <p:nvPr/>
          </p:nvSpPr>
          <p:spPr>
            <a:xfrm>
              <a:off x="7130795" y="5824728"/>
              <a:ext cx="1487805" cy="309880"/>
            </a:xfrm>
            <a:custGeom>
              <a:avLst/>
              <a:gdLst/>
              <a:ahLst/>
              <a:cxnLst/>
              <a:rect l="l" t="t" r="r" b="b"/>
              <a:pathLst>
                <a:path w="1487804" h="309879">
                  <a:moveTo>
                    <a:pt x="1487424" y="0"/>
                  </a:moveTo>
                  <a:lnTo>
                    <a:pt x="0" y="0"/>
                  </a:lnTo>
                  <a:lnTo>
                    <a:pt x="0" y="309372"/>
                  </a:lnTo>
                  <a:lnTo>
                    <a:pt x="1487424" y="309372"/>
                  </a:lnTo>
                  <a:lnTo>
                    <a:pt x="1487424" y="0"/>
                  </a:lnTo>
                  <a:close/>
                </a:path>
              </a:pathLst>
            </a:custGeom>
            <a:solidFill>
              <a:srgbClr val="1A3C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9334500" cy="6456045"/>
            </a:xfrm>
            <a:custGeom>
              <a:avLst/>
              <a:gdLst/>
              <a:ahLst/>
              <a:cxnLst/>
              <a:rect l="l" t="t" r="r" b="b"/>
              <a:pathLst>
                <a:path w="9334500" h="6456045">
                  <a:moveTo>
                    <a:pt x="9334500" y="0"/>
                  </a:moveTo>
                  <a:lnTo>
                    <a:pt x="0" y="7620"/>
                  </a:lnTo>
                  <a:lnTo>
                    <a:pt x="0" y="3157982"/>
                  </a:lnTo>
                  <a:lnTo>
                    <a:pt x="3154045" y="6455664"/>
                  </a:lnTo>
                  <a:lnTo>
                    <a:pt x="9175369" y="160020"/>
                  </a:lnTo>
                  <a:lnTo>
                    <a:pt x="9334500" y="0"/>
                  </a:lnTo>
                  <a:close/>
                </a:path>
              </a:pathLst>
            </a:custGeom>
            <a:solidFill>
              <a:srgbClr val="1B4155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115" y="6394703"/>
              <a:ext cx="318516" cy="365757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10839450" y="6562445"/>
            <a:ext cx="11455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3935" algn="l"/>
              </a:tabLst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r>
              <a:rPr dirty="0" sz="1100" b="1" i="1">
                <a:solidFill>
                  <a:srgbClr val="A6A6A6"/>
                </a:solidFill>
                <a:latin typeface="Arial Narrow"/>
                <a:cs typeface="Arial Narrow"/>
              </a:rPr>
              <a:t>	</a:t>
            </a:r>
            <a:r>
              <a:rPr dirty="0" sz="1100" spc="-25" i="1">
                <a:solidFill>
                  <a:srgbClr val="A6A6A6"/>
                </a:solidFill>
                <a:latin typeface="Arial Narrow"/>
                <a:cs typeface="Arial Narrow"/>
              </a:rPr>
              <a:t>30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105268" y="2663697"/>
            <a:ext cx="4347845" cy="3043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Sometimes</a:t>
            </a:r>
            <a:r>
              <a:rPr dirty="0" sz="1800" spc="-2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guys</a:t>
            </a:r>
            <a:r>
              <a:rPr dirty="0" sz="18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like</a:t>
            </a:r>
            <a:r>
              <a:rPr dirty="0" sz="1800" spc="-4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me</a:t>
            </a:r>
            <a:r>
              <a:rPr dirty="0" sz="1800" spc="-4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are</a:t>
            </a:r>
            <a:r>
              <a:rPr dirty="0" sz="1800" spc="-5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working</a:t>
            </a:r>
            <a:r>
              <a:rPr dirty="0" sz="18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alone</a:t>
            </a:r>
            <a:r>
              <a:rPr dirty="0" sz="1800" spc="-2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in</a:t>
            </a:r>
            <a:r>
              <a:rPr dirty="0" sz="1800" spc="-5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the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shop</a:t>
            </a:r>
            <a:r>
              <a:rPr dirty="0" sz="18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or</a:t>
            </a:r>
            <a:r>
              <a:rPr dirty="0" sz="18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you're</a:t>
            </a:r>
            <a:r>
              <a:rPr dirty="0" sz="1800" spc="-4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in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the</a:t>
            </a:r>
            <a:r>
              <a:rPr dirty="0" sz="1800" spc="-3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tractor</a:t>
            </a:r>
            <a:r>
              <a:rPr dirty="0" sz="18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wondering</a:t>
            </a:r>
            <a:r>
              <a:rPr dirty="0" sz="1800" spc="-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if</a:t>
            </a:r>
            <a:r>
              <a:rPr dirty="0" sz="1800" spc="-4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you're</a:t>
            </a:r>
            <a:r>
              <a:rPr dirty="0" sz="1800" spc="-3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the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only</a:t>
            </a:r>
            <a:r>
              <a:rPr dirty="0" sz="18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one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having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the</a:t>
            </a:r>
            <a:r>
              <a:rPr dirty="0" sz="18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problems</a:t>
            </a:r>
            <a:r>
              <a:rPr dirty="0" sz="1800" spc="-1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or</a:t>
            </a:r>
            <a:r>
              <a:rPr dirty="0" sz="1800" spc="-4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facing</a:t>
            </a:r>
            <a:r>
              <a:rPr dirty="0" sz="18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the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challenges</a:t>
            </a:r>
            <a:r>
              <a:rPr dirty="0" sz="1800" spc="-1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you're</a:t>
            </a:r>
            <a:r>
              <a:rPr dirty="0" sz="18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facing.</a:t>
            </a:r>
            <a:r>
              <a:rPr dirty="0" sz="1800" spc="-5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Then</a:t>
            </a:r>
            <a:r>
              <a:rPr dirty="0" sz="18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you</a:t>
            </a:r>
            <a:r>
              <a:rPr dirty="0" sz="18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tune</a:t>
            </a:r>
            <a:r>
              <a:rPr dirty="0" sz="1800" spc="-3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in</a:t>
            </a:r>
            <a:r>
              <a:rPr dirty="0" sz="1800" spc="-5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to</a:t>
            </a:r>
            <a:r>
              <a:rPr dirty="0" sz="18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ag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media</a:t>
            </a:r>
            <a:r>
              <a:rPr dirty="0" sz="18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(radio)</a:t>
            </a:r>
            <a:r>
              <a:rPr dirty="0" sz="1800" spc="-4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1800" spc="-3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you</a:t>
            </a:r>
            <a:r>
              <a:rPr dirty="0" sz="1800" spc="-4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hear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other</a:t>
            </a:r>
            <a:r>
              <a:rPr dirty="0" sz="18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people</a:t>
            </a:r>
            <a:r>
              <a:rPr dirty="0" sz="1800" spc="-2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like</a:t>
            </a:r>
            <a:r>
              <a:rPr dirty="0" sz="1800" spc="-4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you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talking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about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having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the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same</a:t>
            </a:r>
            <a:r>
              <a:rPr dirty="0" sz="1800" spc="-5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problems</a:t>
            </a:r>
            <a:r>
              <a:rPr dirty="0" sz="1800" spc="-1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18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it</a:t>
            </a:r>
            <a:r>
              <a:rPr dirty="0" sz="1800" spc="-4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10" i="1">
                <a:solidFill>
                  <a:srgbClr val="F1F1F1"/>
                </a:solidFill>
                <a:latin typeface="Arial Narrow"/>
                <a:cs typeface="Arial Narrow"/>
              </a:rPr>
              <a:t>gives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me</a:t>
            </a:r>
            <a:r>
              <a:rPr dirty="0" sz="1800" spc="-5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comfort</a:t>
            </a:r>
            <a:r>
              <a:rPr dirty="0" sz="1800" spc="-2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knowing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I'm</a:t>
            </a:r>
            <a:r>
              <a:rPr dirty="0" sz="18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not</a:t>
            </a:r>
            <a:r>
              <a:rPr dirty="0" sz="1800" spc="-10" i="1">
                <a:solidFill>
                  <a:srgbClr val="F1F1F1"/>
                </a:solidFill>
                <a:latin typeface="Arial Narrow"/>
                <a:cs typeface="Arial Narrow"/>
              </a:rPr>
              <a:t> alone.</a:t>
            </a:r>
            <a:r>
              <a:rPr dirty="0" sz="1800" spc="-9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they</a:t>
            </a:r>
            <a:r>
              <a:rPr dirty="0" sz="1800" spc="-1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20" i="1">
                <a:solidFill>
                  <a:srgbClr val="F1F1F1"/>
                </a:solidFill>
                <a:latin typeface="Arial Narrow"/>
                <a:cs typeface="Arial Narrow"/>
              </a:rPr>
              <a:t>have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advice</a:t>
            </a:r>
            <a:r>
              <a:rPr dirty="0" sz="18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1800" spc="-4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information</a:t>
            </a:r>
            <a:r>
              <a:rPr dirty="0" sz="1800" spc="-1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that</a:t>
            </a:r>
            <a:r>
              <a:rPr dirty="0" sz="1800" spc="-3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helps</a:t>
            </a:r>
            <a:r>
              <a:rPr dirty="0" sz="18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me.</a:t>
            </a:r>
            <a:r>
              <a:rPr dirty="0" sz="1800" spc="-6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Maybe</a:t>
            </a:r>
            <a:r>
              <a:rPr dirty="0" sz="18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I'm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thinking</a:t>
            </a:r>
            <a:r>
              <a:rPr dirty="0" sz="1800" spc="-4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about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biologicals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1800" spc="-5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whether</a:t>
            </a:r>
            <a:r>
              <a:rPr dirty="0" sz="18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I</a:t>
            </a:r>
            <a:r>
              <a:rPr dirty="0" sz="1800" spc="-6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should</a:t>
            </a:r>
            <a:r>
              <a:rPr dirty="0" sz="18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try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them,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I</a:t>
            </a:r>
            <a:r>
              <a:rPr dirty="0" sz="1800" spc="-4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can</a:t>
            </a:r>
            <a:r>
              <a:rPr dirty="0" sz="18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go</a:t>
            </a:r>
            <a:r>
              <a:rPr dirty="0" sz="1800" spc="-3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look</a:t>
            </a:r>
            <a:r>
              <a:rPr dirty="0" sz="18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up</a:t>
            </a:r>
            <a:r>
              <a:rPr dirty="0" sz="18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recent</a:t>
            </a:r>
            <a:r>
              <a:rPr dirty="0" sz="1800" spc="-3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podcasts</a:t>
            </a:r>
            <a:r>
              <a:rPr dirty="0" sz="1800" spc="-2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or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broadcasts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or</a:t>
            </a:r>
            <a:r>
              <a:rPr dirty="0" sz="1800" spc="-3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articles</a:t>
            </a:r>
            <a:r>
              <a:rPr dirty="0" sz="18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1800" spc="-1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that</a:t>
            </a:r>
            <a:r>
              <a:rPr dirty="0" sz="18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gives</a:t>
            </a:r>
            <a:r>
              <a:rPr dirty="0" sz="18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me</a:t>
            </a:r>
            <a:r>
              <a:rPr dirty="0" sz="1800" spc="-3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i="1">
                <a:solidFill>
                  <a:srgbClr val="F1F1F1"/>
                </a:solidFill>
                <a:latin typeface="Arial Narrow"/>
                <a:cs typeface="Arial Narrow"/>
              </a:rPr>
              <a:t>a</a:t>
            </a:r>
            <a:r>
              <a:rPr dirty="0" sz="18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10" i="1">
                <a:solidFill>
                  <a:srgbClr val="F1F1F1"/>
                </a:solidFill>
                <a:latin typeface="Arial Narrow"/>
                <a:cs typeface="Arial Narrow"/>
              </a:rPr>
              <a:t>start.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-7937" y="-7937"/>
            <a:ext cx="9166225" cy="6303645"/>
            <a:chOff x="-7937" y="-7937"/>
            <a:chExt cx="9166225" cy="6303645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22490" y="5902159"/>
              <a:ext cx="1291208" cy="1501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57715" cy="6295644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-1524" y="0"/>
              <a:ext cx="9159240" cy="6296025"/>
            </a:xfrm>
            <a:custGeom>
              <a:avLst/>
              <a:gdLst/>
              <a:ahLst/>
              <a:cxnLst/>
              <a:rect l="l" t="t" r="r" b="b"/>
              <a:pathLst>
                <a:path w="9159240" h="6296025">
                  <a:moveTo>
                    <a:pt x="9159240" y="0"/>
                  </a:moveTo>
                  <a:lnTo>
                    <a:pt x="0" y="0"/>
                  </a:lnTo>
                  <a:lnTo>
                    <a:pt x="0" y="2997962"/>
                  </a:lnTo>
                  <a:lnTo>
                    <a:pt x="3148457" y="6295644"/>
                  </a:lnTo>
                  <a:lnTo>
                    <a:pt x="9159240" y="0"/>
                  </a:lnTo>
                  <a:close/>
                </a:path>
              </a:pathLst>
            </a:custGeom>
            <a:solidFill>
              <a:srgbClr val="1A3743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0" y="0"/>
              <a:ext cx="8962390" cy="6105525"/>
            </a:xfrm>
            <a:custGeom>
              <a:avLst/>
              <a:gdLst/>
              <a:ahLst/>
              <a:cxnLst/>
              <a:rect l="l" t="t" r="r" b="b"/>
              <a:pathLst>
                <a:path w="8962390" h="6105525">
                  <a:moveTo>
                    <a:pt x="8962204" y="0"/>
                  </a:moveTo>
                  <a:lnTo>
                    <a:pt x="3146806" y="6105144"/>
                  </a:lnTo>
                  <a:lnTo>
                    <a:pt x="0" y="2809059"/>
                  </a:lnTo>
                </a:path>
              </a:pathLst>
            </a:custGeom>
            <a:ln w="15875">
              <a:solidFill>
                <a:srgbClr val="8D9CA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751319" y="1639823"/>
              <a:ext cx="807720" cy="807720"/>
            </a:xfrm>
            <a:custGeom>
              <a:avLst/>
              <a:gdLst/>
              <a:ahLst/>
              <a:cxnLst/>
              <a:rect l="l" t="t" r="r" b="b"/>
              <a:pathLst>
                <a:path w="807720" h="807719">
                  <a:moveTo>
                    <a:pt x="403859" y="0"/>
                  </a:moveTo>
                  <a:lnTo>
                    <a:pt x="356767" y="2717"/>
                  </a:lnTo>
                  <a:lnTo>
                    <a:pt x="311269" y="10668"/>
                  </a:lnTo>
                  <a:lnTo>
                    <a:pt x="267668" y="23548"/>
                  </a:lnTo>
                  <a:lnTo>
                    <a:pt x="226267" y="41054"/>
                  </a:lnTo>
                  <a:lnTo>
                    <a:pt x="187370" y="62884"/>
                  </a:lnTo>
                  <a:lnTo>
                    <a:pt x="151280" y="88734"/>
                  </a:lnTo>
                  <a:lnTo>
                    <a:pt x="118300" y="118300"/>
                  </a:lnTo>
                  <a:lnTo>
                    <a:pt x="88734" y="151280"/>
                  </a:lnTo>
                  <a:lnTo>
                    <a:pt x="62884" y="187370"/>
                  </a:lnTo>
                  <a:lnTo>
                    <a:pt x="41054" y="226267"/>
                  </a:lnTo>
                  <a:lnTo>
                    <a:pt x="23548" y="267668"/>
                  </a:lnTo>
                  <a:lnTo>
                    <a:pt x="10668" y="311269"/>
                  </a:lnTo>
                  <a:lnTo>
                    <a:pt x="2717" y="356767"/>
                  </a:lnTo>
                  <a:lnTo>
                    <a:pt x="0" y="403860"/>
                  </a:lnTo>
                  <a:lnTo>
                    <a:pt x="2717" y="450952"/>
                  </a:lnTo>
                  <a:lnTo>
                    <a:pt x="10667" y="496450"/>
                  </a:lnTo>
                  <a:lnTo>
                    <a:pt x="23548" y="540051"/>
                  </a:lnTo>
                  <a:lnTo>
                    <a:pt x="41054" y="581452"/>
                  </a:lnTo>
                  <a:lnTo>
                    <a:pt x="62884" y="620349"/>
                  </a:lnTo>
                  <a:lnTo>
                    <a:pt x="88734" y="656439"/>
                  </a:lnTo>
                  <a:lnTo>
                    <a:pt x="118300" y="689419"/>
                  </a:lnTo>
                  <a:lnTo>
                    <a:pt x="151280" y="718985"/>
                  </a:lnTo>
                  <a:lnTo>
                    <a:pt x="187370" y="744835"/>
                  </a:lnTo>
                  <a:lnTo>
                    <a:pt x="226267" y="766665"/>
                  </a:lnTo>
                  <a:lnTo>
                    <a:pt x="267668" y="784171"/>
                  </a:lnTo>
                  <a:lnTo>
                    <a:pt x="311269" y="797052"/>
                  </a:lnTo>
                  <a:lnTo>
                    <a:pt x="356767" y="805002"/>
                  </a:lnTo>
                  <a:lnTo>
                    <a:pt x="403859" y="807720"/>
                  </a:lnTo>
                  <a:lnTo>
                    <a:pt x="450952" y="805002"/>
                  </a:lnTo>
                  <a:lnTo>
                    <a:pt x="496450" y="797051"/>
                  </a:lnTo>
                  <a:lnTo>
                    <a:pt x="540051" y="784171"/>
                  </a:lnTo>
                  <a:lnTo>
                    <a:pt x="581452" y="766665"/>
                  </a:lnTo>
                  <a:lnTo>
                    <a:pt x="620349" y="744835"/>
                  </a:lnTo>
                  <a:lnTo>
                    <a:pt x="656439" y="718985"/>
                  </a:lnTo>
                  <a:lnTo>
                    <a:pt x="689419" y="689419"/>
                  </a:lnTo>
                  <a:lnTo>
                    <a:pt x="718985" y="656439"/>
                  </a:lnTo>
                  <a:lnTo>
                    <a:pt x="744835" y="620349"/>
                  </a:lnTo>
                  <a:lnTo>
                    <a:pt x="766665" y="581452"/>
                  </a:lnTo>
                  <a:lnTo>
                    <a:pt x="784171" y="540051"/>
                  </a:lnTo>
                  <a:lnTo>
                    <a:pt x="797051" y="496450"/>
                  </a:lnTo>
                  <a:lnTo>
                    <a:pt x="805002" y="450952"/>
                  </a:lnTo>
                  <a:lnTo>
                    <a:pt x="807720" y="403860"/>
                  </a:lnTo>
                  <a:lnTo>
                    <a:pt x="805002" y="356767"/>
                  </a:lnTo>
                  <a:lnTo>
                    <a:pt x="797051" y="311269"/>
                  </a:lnTo>
                  <a:lnTo>
                    <a:pt x="784171" y="267668"/>
                  </a:lnTo>
                  <a:lnTo>
                    <a:pt x="766665" y="226267"/>
                  </a:lnTo>
                  <a:lnTo>
                    <a:pt x="744835" y="187370"/>
                  </a:lnTo>
                  <a:lnTo>
                    <a:pt x="718985" y="151280"/>
                  </a:lnTo>
                  <a:lnTo>
                    <a:pt x="689419" y="118300"/>
                  </a:lnTo>
                  <a:lnTo>
                    <a:pt x="656439" y="88734"/>
                  </a:lnTo>
                  <a:lnTo>
                    <a:pt x="620349" y="62884"/>
                  </a:lnTo>
                  <a:lnTo>
                    <a:pt x="581452" y="41054"/>
                  </a:lnTo>
                  <a:lnTo>
                    <a:pt x="540051" y="23548"/>
                  </a:lnTo>
                  <a:lnTo>
                    <a:pt x="496450" y="10667"/>
                  </a:lnTo>
                  <a:lnTo>
                    <a:pt x="450952" y="2717"/>
                  </a:lnTo>
                  <a:lnTo>
                    <a:pt x="403859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6957186" y="1581988"/>
            <a:ext cx="397510" cy="1366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800" spc="-50">
                <a:solidFill>
                  <a:srgbClr val="FFFFFF"/>
                </a:solidFill>
                <a:latin typeface="Arial"/>
                <a:cs typeface="Arial"/>
              </a:rPr>
              <a:t>“</a:t>
            </a:r>
            <a:endParaRPr sz="8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8527" y="3046"/>
            <a:ext cx="10253472" cy="6851902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-126"/>
            <a:ext cx="12192000" cy="6858634"/>
          </a:xfrm>
          <a:custGeom>
            <a:avLst/>
            <a:gdLst/>
            <a:ahLst/>
            <a:cxnLst/>
            <a:rect l="l" t="t" r="r" b="b"/>
            <a:pathLst>
              <a:path w="12192000" h="6858634">
                <a:moveTo>
                  <a:pt x="12192000" y="126"/>
                </a:moveTo>
                <a:lnTo>
                  <a:pt x="0" y="0"/>
                </a:lnTo>
                <a:lnTo>
                  <a:pt x="0" y="6858126"/>
                </a:lnTo>
                <a:lnTo>
                  <a:pt x="12192000" y="6858126"/>
                </a:lnTo>
                <a:lnTo>
                  <a:pt x="12192000" y="126"/>
                </a:lnTo>
                <a:close/>
              </a:path>
            </a:pathLst>
          </a:custGeom>
          <a:solidFill>
            <a:srgbClr val="1A3743">
              <a:alpha val="74900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0" y="-7937"/>
            <a:ext cx="9683115" cy="6873875"/>
            <a:chOff x="0" y="-7937"/>
            <a:chExt cx="9683115" cy="6873875"/>
          </a:xfrm>
        </p:grpSpPr>
        <p:sp>
          <p:nvSpPr>
            <p:cNvPr id="5" name="object 5" descr=""/>
            <p:cNvSpPr/>
            <p:nvPr/>
          </p:nvSpPr>
          <p:spPr>
            <a:xfrm>
              <a:off x="0" y="0"/>
              <a:ext cx="9219565" cy="6858634"/>
            </a:xfrm>
            <a:custGeom>
              <a:avLst/>
              <a:gdLst/>
              <a:ahLst/>
              <a:cxnLst/>
              <a:rect l="l" t="t" r="r" b="b"/>
              <a:pathLst>
                <a:path w="9219565" h="6858634">
                  <a:moveTo>
                    <a:pt x="2799461" y="0"/>
                  </a:moveTo>
                  <a:lnTo>
                    <a:pt x="0" y="0"/>
                  </a:lnTo>
                  <a:lnTo>
                    <a:pt x="0" y="6858079"/>
                  </a:lnTo>
                  <a:lnTo>
                    <a:pt x="9219140" y="6858079"/>
                  </a:lnTo>
                  <a:lnTo>
                    <a:pt x="2799461" y="0"/>
                  </a:lnTo>
                  <a:close/>
                </a:path>
              </a:pathLst>
            </a:custGeom>
            <a:solidFill>
              <a:srgbClr val="1A37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252216" y="0"/>
              <a:ext cx="6423025" cy="6858000"/>
            </a:xfrm>
            <a:custGeom>
              <a:avLst/>
              <a:gdLst/>
              <a:ahLst/>
              <a:cxnLst/>
              <a:rect l="l" t="t" r="r" b="b"/>
              <a:pathLst>
                <a:path w="6423025" h="6858000">
                  <a:moveTo>
                    <a:pt x="0" y="0"/>
                  </a:moveTo>
                  <a:lnTo>
                    <a:pt x="6422644" y="6857574"/>
                  </a:lnTo>
                </a:path>
              </a:pathLst>
            </a:custGeom>
            <a:ln w="15875">
              <a:solidFill>
                <a:srgbClr val="8D9CA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92302" y="4542866"/>
            <a:ext cx="4180840" cy="1590040"/>
          </a:xfrm>
          <a:prstGeom prst="rect"/>
        </p:spPr>
        <p:txBody>
          <a:bodyPr wrap="square" lIns="0" tIns="106045" rIns="0" bIns="0" rtlCol="0" vert="horz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dirty="0" sz="5400" spc="-10">
                <a:solidFill>
                  <a:srgbClr val="FFFFFF"/>
                </a:solidFill>
              </a:rPr>
              <a:t>CURRENT ENVIRONMENT</a:t>
            </a:r>
            <a:endParaRPr sz="5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3924" y="2970978"/>
            <a:ext cx="4659518" cy="27600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6547" y="5990877"/>
            <a:ext cx="2887472" cy="151180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3947159" y="1139952"/>
            <a:ext cx="4408805" cy="0"/>
          </a:xfrm>
          <a:custGeom>
            <a:avLst/>
            <a:gdLst/>
            <a:ahLst/>
            <a:cxnLst/>
            <a:rect l="l" t="t" r="r" b="b"/>
            <a:pathLst>
              <a:path w="4408805" h="0">
                <a:moveTo>
                  <a:pt x="0" y="0"/>
                </a:moveTo>
                <a:lnTo>
                  <a:pt x="4408296" y="0"/>
                </a:lnTo>
              </a:path>
            </a:pathLst>
          </a:custGeom>
          <a:ln w="57150">
            <a:solidFill>
              <a:srgbClr val="A3531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46982" y="466089"/>
            <a:ext cx="389255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70">
                <a:solidFill>
                  <a:srgbClr val="56585C"/>
                </a:solidFill>
              </a:rPr>
              <a:t>Newspapers</a:t>
            </a:r>
            <a:r>
              <a:rPr dirty="0" sz="3200" spc="245">
                <a:solidFill>
                  <a:srgbClr val="56585C"/>
                </a:solidFill>
              </a:rPr>
              <a:t> </a:t>
            </a:r>
            <a:r>
              <a:rPr dirty="0" sz="3200" spc="50">
                <a:solidFill>
                  <a:srgbClr val="56585C"/>
                </a:solidFill>
              </a:rPr>
              <a:t>Vanishing</a:t>
            </a:r>
            <a:endParaRPr sz="3200"/>
          </a:p>
        </p:txBody>
      </p:sp>
      <p:sp>
        <p:nvSpPr>
          <p:cNvPr id="6" name="object 6" descr=""/>
          <p:cNvSpPr txBox="1"/>
          <p:nvPr/>
        </p:nvSpPr>
        <p:spPr>
          <a:xfrm>
            <a:off x="1957197" y="2552826"/>
            <a:ext cx="3356610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Urban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and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suburban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areas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have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digital </a:t>
            </a:r>
            <a:r>
              <a:rPr dirty="0" sz="1600">
                <a:latin typeface="Calibri"/>
                <a:cs typeface="Calibri"/>
              </a:rPr>
              <a:t>news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replacing</a:t>
            </a:r>
            <a:r>
              <a:rPr dirty="0" sz="1600" spc="-6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traditional</a:t>
            </a:r>
            <a:r>
              <a:rPr dirty="0" sz="1600" spc="-8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newspapers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50">
                <a:latin typeface="Calibri"/>
                <a:cs typeface="Calibri"/>
              </a:rPr>
              <a:t>– </a:t>
            </a:r>
            <a:r>
              <a:rPr dirty="0" sz="1600">
                <a:latin typeface="Calibri"/>
                <a:cs typeface="Calibri"/>
              </a:rPr>
              <a:t>this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is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less</a:t>
            </a:r>
            <a:r>
              <a:rPr dirty="0" sz="1600" spc="-3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common</a:t>
            </a:r>
            <a:r>
              <a:rPr dirty="0" sz="1600" spc="-10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in</a:t>
            </a:r>
            <a:r>
              <a:rPr dirty="0" sz="1600" spc="-2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rural </a:t>
            </a:r>
            <a:r>
              <a:rPr dirty="0" sz="1600" spc="-10" b="1">
                <a:latin typeface="Calibri"/>
                <a:cs typeface="Calibri"/>
              </a:rPr>
              <a:t>areas</a:t>
            </a:r>
            <a:r>
              <a:rPr dirty="0" sz="1600" spc="-10"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957197" y="3528186"/>
            <a:ext cx="3478529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Since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2005, </a:t>
            </a:r>
            <a:r>
              <a:rPr dirty="0" sz="1600" b="1">
                <a:latin typeface="Calibri"/>
                <a:cs typeface="Calibri"/>
              </a:rPr>
              <a:t>over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a</a:t>
            </a:r>
            <a:r>
              <a:rPr dirty="0" sz="1600" spc="-40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quarter</a:t>
            </a:r>
            <a:r>
              <a:rPr dirty="0" sz="1600" spc="-5" b="1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of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newspapers </a:t>
            </a:r>
            <a:r>
              <a:rPr dirty="0" sz="1600">
                <a:latin typeface="Calibri"/>
                <a:cs typeface="Calibri"/>
              </a:rPr>
              <a:t>that</a:t>
            </a:r>
            <a:r>
              <a:rPr dirty="0" sz="1600" spc="-5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have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been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permanently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shut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20" b="1">
                <a:latin typeface="Calibri"/>
                <a:cs typeface="Calibri"/>
              </a:rPr>
              <a:t>down </a:t>
            </a:r>
            <a:r>
              <a:rPr dirty="0" sz="1600">
                <a:latin typeface="Calibri"/>
                <a:cs typeface="Calibri"/>
              </a:rPr>
              <a:t>were</a:t>
            </a:r>
            <a:r>
              <a:rPr dirty="0" sz="1600" spc="-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in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mostly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rural</a:t>
            </a:r>
            <a:r>
              <a:rPr dirty="0" sz="1600" spc="-10" b="1">
                <a:latin typeface="Calibri"/>
                <a:cs typeface="Calibri"/>
              </a:rPr>
              <a:t> counties.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463410" y="2704846"/>
            <a:ext cx="37814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US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is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losing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2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newspapers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per</a:t>
            </a:r>
            <a:r>
              <a:rPr dirty="0" sz="1800" spc="-4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week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238371" y="1256157"/>
            <a:ext cx="3529329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i="1">
                <a:latin typeface="Calibri"/>
                <a:cs typeface="Calibri"/>
              </a:rPr>
              <a:t>Rural</a:t>
            </a:r>
            <a:r>
              <a:rPr dirty="0" sz="2000" spc="-15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areas</a:t>
            </a:r>
            <a:r>
              <a:rPr dirty="0" sz="2000" spc="-35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are</a:t>
            </a:r>
            <a:r>
              <a:rPr dirty="0" sz="2000" spc="-15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the</a:t>
            </a:r>
            <a:r>
              <a:rPr dirty="0" sz="2000" spc="-2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most </a:t>
            </a:r>
            <a:r>
              <a:rPr dirty="0" sz="2000" spc="-10" i="1">
                <a:latin typeface="Calibri"/>
                <a:cs typeface="Calibri"/>
              </a:rPr>
              <a:t>affected.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505961" y="5156072"/>
            <a:ext cx="1818005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The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U.S.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is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on</a:t>
            </a:r>
            <a:r>
              <a:rPr dirty="0" sz="1600" spc="-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track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25">
                <a:latin typeface="Calibri"/>
                <a:cs typeface="Calibri"/>
              </a:rPr>
              <a:t>to </a:t>
            </a:r>
            <a:r>
              <a:rPr dirty="0" sz="1600">
                <a:latin typeface="Calibri"/>
                <a:cs typeface="Calibri"/>
              </a:rPr>
              <a:t>lose</a:t>
            </a:r>
            <a:r>
              <a:rPr dirty="0" sz="1600" spc="-10">
                <a:latin typeface="Calibri"/>
                <a:cs typeface="Calibri"/>
              </a:rPr>
              <a:t> one-</a:t>
            </a:r>
            <a:r>
              <a:rPr dirty="0" sz="1600">
                <a:latin typeface="Calibri"/>
                <a:cs typeface="Calibri"/>
              </a:rPr>
              <a:t>third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of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25">
                <a:latin typeface="Calibri"/>
                <a:cs typeface="Calibri"/>
              </a:rPr>
              <a:t>its </a:t>
            </a:r>
            <a:r>
              <a:rPr dirty="0" sz="1600">
                <a:latin typeface="Calibri"/>
                <a:cs typeface="Calibri"/>
              </a:rPr>
              <a:t>newspapers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by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2025.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147442" y="4941214"/>
            <a:ext cx="1236345" cy="1031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-25" b="1">
                <a:solidFill>
                  <a:srgbClr val="2E5496"/>
                </a:solidFill>
                <a:latin typeface="Calibri"/>
                <a:cs typeface="Calibri"/>
              </a:rPr>
              <a:t>1/3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94436" y="6406083"/>
            <a:ext cx="491490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 Study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and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Northwestern</a:t>
            </a:r>
            <a:r>
              <a:rPr dirty="0" sz="900" spc="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University-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Medill</a:t>
            </a:r>
            <a:r>
              <a:rPr dirty="0" sz="900" spc="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School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of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Journalism,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Media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and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Integrated</a:t>
            </a:r>
            <a:r>
              <a:rPr dirty="0" sz="900" spc="4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Marketing</a:t>
            </a:r>
            <a:r>
              <a:rPr dirty="0" sz="900" spc="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Communications</a:t>
            </a:r>
            <a:endParaRPr sz="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8527" y="3046"/>
            <a:ext cx="10253472" cy="6851902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-126"/>
            <a:ext cx="12192000" cy="6858634"/>
          </a:xfrm>
          <a:custGeom>
            <a:avLst/>
            <a:gdLst/>
            <a:ahLst/>
            <a:cxnLst/>
            <a:rect l="l" t="t" r="r" b="b"/>
            <a:pathLst>
              <a:path w="12192000" h="6858634">
                <a:moveTo>
                  <a:pt x="12192000" y="126"/>
                </a:moveTo>
                <a:lnTo>
                  <a:pt x="0" y="0"/>
                </a:lnTo>
                <a:lnTo>
                  <a:pt x="0" y="6858126"/>
                </a:lnTo>
                <a:lnTo>
                  <a:pt x="12192000" y="6858126"/>
                </a:lnTo>
                <a:lnTo>
                  <a:pt x="12192000" y="126"/>
                </a:lnTo>
                <a:close/>
              </a:path>
            </a:pathLst>
          </a:custGeom>
          <a:solidFill>
            <a:srgbClr val="1A3743">
              <a:alpha val="74900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0" y="-7937"/>
            <a:ext cx="9683115" cy="6873875"/>
            <a:chOff x="0" y="-7937"/>
            <a:chExt cx="9683115" cy="6873875"/>
          </a:xfrm>
        </p:grpSpPr>
        <p:sp>
          <p:nvSpPr>
            <p:cNvPr id="5" name="object 5" descr=""/>
            <p:cNvSpPr/>
            <p:nvPr/>
          </p:nvSpPr>
          <p:spPr>
            <a:xfrm>
              <a:off x="0" y="0"/>
              <a:ext cx="9219565" cy="6858634"/>
            </a:xfrm>
            <a:custGeom>
              <a:avLst/>
              <a:gdLst/>
              <a:ahLst/>
              <a:cxnLst/>
              <a:rect l="l" t="t" r="r" b="b"/>
              <a:pathLst>
                <a:path w="9219565" h="6858634">
                  <a:moveTo>
                    <a:pt x="2799461" y="0"/>
                  </a:moveTo>
                  <a:lnTo>
                    <a:pt x="0" y="0"/>
                  </a:lnTo>
                  <a:lnTo>
                    <a:pt x="0" y="6858079"/>
                  </a:lnTo>
                  <a:lnTo>
                    <a:pt x="9219140" y="6858079"/>
                  </a:lnTo>
                  <a:lnTo>
                    <a:pt x="2799461" y="0"/>
                  </a:lnTo>
                  <a:close/>
                </a:path>
              </a:pathLst>
            </a:custGeom>
            <a:solidFill>
              <a:srgbClr val="1A37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252216" y="0"/>
              <a:ext cx="6423025" cy="6858000"/>
            </a:xfrm>
            <a:custGeom>
              <a:avLst/>
              <a:gdLst/>
              <a:ahLst/>
              <a:cxnLst/>
              <a:rect l="l" t="t" r="r" b="b"/>
              <a:pathLst>
                <a:path w="6423025" h="6858000">
                  <a:moveTo>
                    <a:pt x="0" y="0"/>
                  </a:moveTo>
                  <a:lnTo>
                    <a:pt x="6422644" y="6857574"/>
                  </a:lnTo>
                </a:path>
              </a:pathLst>
            </a:custGeom>
            <a:ln w="15875">
              <a:solidFill>
                <a:srgbClr val="8D9CA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92302" y="4913172"/>
            <a:ext cx="5124450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10">
                <a:solidFill>
                  <a:srgbClr val="FFFFFF"/>
                </a:solidFill>
              </a:rPr>
              <a:t>ADDITIONAL</a:t>
            </a:r>
            <a:r>
              <a:rPr dirty="0" sz="5400" spc="-215">
                <a:solidFill>
                  <a:srgbClr val="FFFFFF"/>
                </a:solidFill>
              </a:rPr>
              <a:t> </a:t>
            </a:r>
            <a:r>
              <a:rPr dirty="0" sz="5400" spc="-95">
                <a:solidFill>
                  <a:srgbClr val="FFFFFF"/>
                </a:solidFill>
              </a:rPr>
              <a:t>DATA</a:t>
            </a:r>
            <a:endParaRPr sz="5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839450" y="6562445"/>
            <a:ext cx="11455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3935" algn="l"/>
              </a:tabLst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r>
              <a:rPr dirty="0" sz="1100" b="1" i="1">
                <a:solidFill>
                  <a:srgbClr val="A6A6A6"/>
                </a:solidFill>
                <a:latin typeface="Arial Narrow"/>
                <a:cs typeface="Arial Narrow"/>
              </a:rPr>
              <a:t>	</a:t>
            </a:r>
            <a:r>
              <a:rPr dirty="0" sz="1100" spc="-25" i="1">
                <a:solidFill>
                  <a:srgbClr val="A6A6A6"/>
                </a:solidFill>
                <a:latin typeface="Arial Narrow"/>
                <a:cs typeface="Arial Narrow"/>
              </a:rPr>
              <a:t>34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6922134" cy="6858000"/>
            <a:chOff x="0" y="0"/>
            <a:chExt cx="6922134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716" y="6439187"/>
              <a:ext cx="279314" cy="27678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0"/>
              <a:ext cx="6922134" cy="6858000"/>
            </a:xfrm>
            <a:custGeom>
              <a:avLst/>
              <a:gdLst/>
              <a:ahLst/>
              <a:cxnLst/>
              <a:rect l="l" t="t" r="r" b="b"/>
              <a:pathLst>
                <a:path w="6922134" h="6858000">
                  <a:moveTo>
                    <a:pt x="692200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922008" y="6858000"/>
                  </a:lnTo>
                  <a:lnTo>
                    <a:pt x="6922008" y="0"/>
                  </a:lnTo>
                  <a:close/>
                </a:path>
              </a:pathLst>
            </a:custGeom>
            <a:solidFill>
              <a:srgbClr val="1A374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115" y="6394703"/>
              <a:ext cx="318516" cy="365757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633476" y="6451803"/>
            <a:ext cx="60337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Total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respondents</a:t>
            </a:r>
            <a:r>
              <a:rPr dirty="0" sz="900" spc="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(n=357);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Pay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for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satellite</a:t>
            </a:r>
            <a:r>
              <a:rPr dirty="0" sz="900" spc="-4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radio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(n=108);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to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AM/FM</a:t>
            </a:r>
            <a:r>
              <a:rPr dirty="0" sz="900" spc="-4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radio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(n=317)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Study,</a:t>
            </a:r>
            <a:r>
              <a:rPr dirty="0" sz="900" spc="50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Research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699897" y="2155317"/>
            <a:ext cx="1182370" cy="2677795"/>
            <a:chOff x="699897" y="2155317"/>
            <a:chExt cx="1182370" cy="2677795"/>
          </a:xfrm>
        </p:grpSpPr>
        <p:sp>
          <p:nvSpPr>
            <p:cNvPr id="9" name="object 9" descr=""/>
            <p:cNvSpPr/>
            <p:nvPr/>
          </p:nvSpPr>
          <p:spPr>
            <a:xfrm>
              <a:off x="810818" y="3761994"/>
              <a:ext cx="1071245" cy="1071245"/>
            </a:xfrm>
            <a:custGeom>
              <a:avLst/>
              <a:gdLst/>
              <a:ahLst/>
              <a:cxnLst/>
              <a:rect l="l" t="t" r="r" b="b"/>
              <a:pathLst>
                <a:path w="1071245" h="1071245">
                  <a:moveTo>
                    <a:pt x="535508" y="0"/>
                  </a:moveTo>
                  <a:lnTo>
                    <a:pt x="535508" y="535431"/>
                  </a:lnTo>
                  <a:lnTo>
                    <a:pt x="37604" y="338327"/>
                  </a:lnTo>
                  <a:lnTo>
                    <a:pt x="21249" y="386091"/>
                  </a:lnTo>
                  <a:lnTo>
                    <a:pt x="9486" y="435070"/>
                  </a:lnTo>
                  <a:lnTo>
                    <a:pt x="2382" y="484953"/>
                  </a:lnTo>
                  <a:lnTo>
                    <a:pt x="0" y="535431"/>
                  </a:lnTo>
                  <a:lnTo>
                    <a:pt x="2188" y="584159"/>
                  </a:lnTo>
                  <a:lnTo>
                    <a:pt x="8627" y="631662"/>
                  </a:lnTo>
                  <a:lnTo>
                    <a:pt x="19127" y="677751"/>
                  </a:lnTo>
                  <a:lnTo>
                    <a:pt x="33500" y="722239"/>
                  </a:lnTo>
                  <a:lnTo>
                    <a:pt x="51557" y="764935"/>
                  </a:lnTo>
                  <a:lnTo>
                    <a:pt x="73108" y="805650"/>
                  </a:lnTo>
                  <a:lnTo>
                    <a:pt x="97965" y="844195"/>
                  </a:lnTo>
                  <a:lnTo>
                    <a:pt x="125939" y="880381"/>
                  </a:lnTo>
                  <a:lnTo>
                    <a:pt x="156840" y="914018"/>
                  </a:lnTo>
                  <a:lnTo>
                    <a:pt x="190479" y="944919"/>
                  </a:lnTo>
                  <a:lnTo>
                    <a:pt x="226669" y="972892"/>
                  </a:lnTo>
                  <a:lnTo>
                    <a:pt x="265219" y="997749"/>
                  </a:lnTo>
                  <a:lnTo>
                    <a:pt x="305940" y="1019301"/>
                  </a:lnTo>
                  <a:lnTo>
                    <a:pt x="348645" y="1037359"/>
                  </a:lnTo>
                  <a:lnTo>
                    <a:pt x="393142" y="1051734"/>
                  </a:lnTo>
                  <a:lnTo>
                    <a:pt x="439245" y="1062235"/>
                  </a:lnTo>
                  <a:lnTo>
                    <a:pt x="486763" y="1068675"/>
                  </a:lnTo>
                  <a:lnTo>
                    <a:pt x="535508" y="1070863"/>
                  </a:lnTo>
                  <a:lnTo>
                    <a:pt x="584235" y="1068675"/>
                  </a:lnTo>
                  <a:lnTo>
                    <a:pt x="631738" y="1062235"/>
                  </a:lnTo>
                  <a:lnTo>
                    <a:pt x="677828" y="1051734"/>
                  </a:lnTo>
                  <a:lnTo>
                    <a:pt x="722315" y="1037359"/>
                  </a:lnTo>
                  <a:lnTo>
                    <a:pt x="765011" y="1019301"/>
                  </a:lnTo>
                  <a:lnTo>
                    <a:pt x="805726" y="997749"/>
                  </a:lnTo>
                  <a:lnTo>
                    <a:pt x="844271" y="972892"/>
                  </a:lnTo>
                  <a:lnTo>
                    <a:pt x="880457" y="944919"/>
                  </a:lnTo>
                  <a:lnTo>
                    <a:pt x="914095" y="914018"/>
                  </a:lnTo>
                  <a:lnTo>
                    <a:pt x="944995" y="880381"/>
                  </a:lnTo>
                  <a:lnTo>
                    <a:pt x="972968" y="844195"/>
                  </a:lnTo>
                  <a:lnTo>
                    <a:pt x="997825" y="805650"/>
                  </a:lnTo>
                  <a:lnTo>
                    <a:pt x="1019378" y="764935"/>
                  </a:lnTo>
                  <a:lnTo>
                    <a:pt x="1037435" y="722239"/>
                  </a:lnTo>
                  <a:lnTo>
                    <a:pt x="1051810" y="677751"/>
                  </a:lnTo>
                  <a:lnTo>
                    <a:pt x="1062311" y="631662"/>
                  </a:lnTo>
                  <a:lnTo>
                    <a:pt x="1068751" y="584159"/>
                  </a:lnTo>
                  <a:lnTo>
                    <a:pt x="1070940" y="535431"/>
                  </a:lnTo>
                  <a:lnTo>
                    <a:pt x="1068751" y="486686"/>
                  </a:lnTo>
                  <a:lnTo>
                    <a:pt x="1062311" y="439168"/>
                  </a:lnTo>
                  <a:lnTo>
                    <a:pt x="1051810" y="393067"/>
                  </a:lnTo>
                  <a:lnTo>
                    <a:pt x="1037435" y="348573"/>
                  </a:lnTo>
                  <a:lnTo>
                    <a:pt x="1019378" y="305873"/>
                  </a:lnTo>
                  <a:lnTo>
                    <a:pt x="997825" y="265157"/>
                  </a:lnTo>
                  <a:lnTo>
                    <a:pt x="972968" y="226613"/>
                  </a:lnTo>
                  <a:lnTo>
                    <a:pt x="944995" y="190430"/>
                  </a:lnTo>
                  <a:lnTo>
                    <a:pt x="914095" y="156797"/>
                  </a:lnTo>
                  <a:lnTo>
                    <a:pt x="880457" y="125903"/>
                  </a:lnTo>
                  <a:lnTo>
                    <a:pt x="844271" y="97936"/>
                  </a:lnTo>
                  <a:lnTo>
                    <a:pt x="805726" y="73086"/>
                  </a:lnTo>
                  <a:lnTo>
                    <a:pt x="765011" y="51540"/>
                  </a:lnTo>
                  <a:lnTo>
                    <a:pt x="722315" y="33489"/>
                  </a:lnTo>
                  <a:lnTo>
                    <a:pt x="677828" y="19121"/>
                  </a:lnTo>
                  <a:lnTo>
                    <a:pt x="631738" y="8624"/>
                  </a:lnTo>
                  <a:lnTo>
                    <a:pt x="584235" y="2187"/>
                  </a:lnTo>
                  <a:lnTo>
                    <a:pt x="535508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848423" y="3761994"/>
              <a:ext cx="498475" cy="535940"/>
            </a:xfrm>
            <a:custGeom>
              <a:avLst/>
              <a:gdLst/>
              <a:ahLst/>
              <a:cxnLst/>
              <a:rect l="l" t="t" r="r" b="b"/>
              <a:pathLst>
                <a:path w="498475" h="535939">
                  <a:moveTo>
                    <a:pt x="497903" y="0"/>
                  </a:moveTo>
                  <a:lnTo>
                    <a:pt x="447646" y="2351"/>
                  </a:lnTo>
                  <a:lnTo>
                    <a:pt x="398438" y="9289"/>
                  </a:lnTo>
                  <a:lnTo>
                    <a:pt x="350536" y="20639"/>
                  </a:lnTo>
                  <a:lnTo>
                    <a:pt x="304199" y="36226"/>
                  </a:lnTo>
                  <a:lnTo>
                    <a:pt x="259683" y="55875"/>
                  </a:lnTo>
                  <a:lnTo>
                    <a:pt x="217246" y="79411"/>
                  </a:lnTo>
                  <a:lnTo>
                    <a:pt x="177145" y="106660"/>
                  </a:lnTo>
                  <a:lnTo>
                    <a:pt x="139637" y="137447"/>
                  </a:lnTo>
                  <a:lnTo>
                    <a:pt x="104979" y="171596"/>
                  </a:lnTo>
                  <a:lnTo>
                    <a:pt x="73430" y="208934"/>
                  </a:lnTo>
                  <a:lnTo>
                    <a:pt x="45245" y="249285"/>
                  </a:lnTo>
                  <a:lnTo>
                    <a:pt x="20682" y="292474"/>
                  </a:lnTo>
                  <a:lnTo>
                    <a:pt x="0" y="338327"/>
                  </a:lnTo>
                  <a:lnTo>
                    <a:pt x="497903" y="535431"/>
                  </a:lnTo>
                  <a:lnTo>
                    <a:pt x="497903" y="0"/>
                  </a:lnTo>
                  <a:close/>
                </a:path>
              </a:pathLst>
            </a:custGeom>
            <a:solidFill>
              <a:srgbClr val="1D49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709422" y="2164842"/>
              <a:ext cx="492125" cy="0"/>
            </a:xfrm>
            <a:custGeom>
              <a:avLst/>
              <a:gdLst/>
              <a:ahLst/>
              <a:cxnLst/>
              <a:rect l="l" t="t" r="r" b="b"/>
              <a:pathLst>
                <a:path w="492125" h="0">
                  <a:moveTo>
                    <a:pt x="0" y="0"/>
                  </a:moveTo>
                  <a:lnTo>
                    <a:pt x="492125" y="0"/>
                  </a:lnTo>
                </a:path>
              </a:pathLst>
            </a:custGeom>
            <a:ln w="19050">
              <a:solidFill>
                <a:srgbClr val="6AAA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92607" y="639826"/>
            <a:ext cx="5122545" cy="1391920"/>
          </a:xfrm>
          <a:prstGeom prst="rect"/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spc="65"/>
              <a:t>Unlike</a:t>
            </a:r>
            <a:r>
              <a:rPr dirty="0" sz="3200" spc="195"/>
              <a:t> </a:t>
            </a:r>
            <a:r>
              <a:rPr dirty="0" sz="3200" spc="75"/>
              <a:t>broadcast</a:t>
            </a:r>
            <a:r>
              <a:rPr dirty="0" sz="3200" spc="204"/>
              <a:t> </a:t>
            </a:r>
            <a:r>
              <a:rPr dirty="0" sz="3200" spc="60"/>
              <a:t>radio, </a:t>
            </a:r>
            <a:r>
              <a:rPr dirty="0" sz="3200" spc="70"/>
              <a:t>satellite</a:t>
            </a:r>
            <a:r>
              <a:rPr dirty="0" sz="3200" spc="215"/>
              <a:t> </a:t>
            </a:r>
            <a:r>
              <a:rPr dirty="0" sz="3200" spc="65"/>
              <a:t>radio</a:t>
            </a:r>
            <a:r>
              <a:rPr dirty="0" sz="3200" spc="215"/>
              <a:t> </a:t>
            </a:r>
            <a:r>
              <a:rPr dirty="0" sz="3200" spc="75"/>
              <a:t>listenership</a:t>
            </a:r>
            <a:r>
              <a:rPr dirty="0" sz="3200" spc="215"/>
              <a:t> </a:t>
            </a:r>
            <a:r>
              <a:rPr dirty="0" sz="3200" spc="-25"/>
              <a:t>is </a:t>
            </a:r>
            <a:r>
              <a:rPr dirty="0" sz="3200" spc="70"/>
              <a:t>limited</a:t>
            </a:r>
            <a:r>
              <a:rPr dirty="0" sz="3200" spc="215"/>
              <a:t> </a:t>
            </a:r>
            <a:r>
              <a:rPr dirty="0" sz="3200"/>
              <a:t>to</a:t>
            </a:r>
            <a:r>
              <a:rPr dirty="0" sz="3200" spc="235"/>
              <a:t> </a:t>
            </a:r>
            <a:r>
              <a:rPr dirty="0" sz="3200" spc="70"/>
              <a:t>passenger</a:t>
            </a:r>
            <a:r>
              <a:rPr dirty="0" sz="3200" spc="225"/>
              <a:t> </a:t>
            </a:r>
            <a:r>
              <a:rPr dirty="0" sz="3200" spc="60"/>
              <a:t>vehicles.</a:t>
            </a:r>
            <a:endParaRPr sz="3200"/>
          </a:p>
        </p:txBody>
      </p:sp>
      <p:sp>
        <p:nvSpPr>
          <p:cNvPr id="13" name="object 13" descr=""/>
          <p:cNvSpPr txBox="1"/>
          <p:nvPr/>
        </p:nvSpPr>
        <p:spPr>
          <a:xfrm>
            <a:off x="692607" y="3009645"/>
            <a:ext cx="554355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Presence</a:t>
            </a:r>
            <a:r>
              <a:rPr dirty="0" sz="2000" spc="-35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of</a:t>
            </a:r>
            <a:r>
              <a:rPr dirty="0" sz="2000" spc="-40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r>
              <a:rPr dirty="0" sz="2000" spc="-40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Devices</a:t>
            </a:r>
            <a:r>
              <a:rPr dirty="0" sz="2000" spc="-35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in</a:t>
            </a:r>
            <a:r>
              <a:rPr dirty="0" sz="2000" spc="-90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Ag</a:t>
            </a:r>
            <a:r>
              <a:rPr dirty="0" sz="2000" spc="-30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Equipment</a:t>
            </a:r>
            <a:r>
              <a:rPr dirty="0" sz="2000" spc="380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F1F1F1"/>
                </a:solidFill>
                <a:latin typeface="Arial Narrow"/>
                <a:cs typeface="Arial Narrow"/>
              </a:rPr>
              <a:t>(combines, </a:t>
            </a:r>
            <a:r>
              <a:rPr dirty="0" sz="1400" spc="-10">
                <a:solidFill>
                  <a:srgbClr val="F1F1F1"/>
                </a:solidFill>
                <a:latin typeface="Arial Narrow"/>
                <a:cs typeface="Arial Narrow"/>
              </a:rPr>
              <a:t>etc.)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275333" y="3875913"/>
            <a:ext cx="1824989" cy="146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29310">
              <a:lnSpc>
                <a:spcPct val="100000"/>
              </a:lnSpc>
              <a:spcBef>
                <a:spcPts val="100"/>
              </a:spcBef>
            </a:pPr>
            <a:r>
              <a:rPr dirty="0" sz="5400" spc="25" b="1">
                <a:solidFill>
                  <a:srgbClr val="6AAAC4"/>
                </a:solidFill>
                <a:latin typeface="Arial Narrow"/>
                <a:cs typeface="Arial Narrow"/>
              </a:rPr>
              <a:t>81</a:t>
            </a:r>
            <a:r>
              <a:rPr dirty="0" sz="3600" spc="25" b="1">
                <a:solidFill>
                  <a:srgbClr val="6AAAC4"/>
                </a:solidFill>
                <a:latin typeface="Arial Narrow"/>
                <a:cs typeface="Arial Narrow"/>
              </a:rPr>
              <a:t>%</a:t>
            </a:r>
            <a:endParaRPr sz="36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440"/>
              </a:spcBef>
            </a:pP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AM/FM</a:t>
            </a:r>
            <a:r>
              <a:rPr dirty="0" sz="20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Radios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3846041" y="3761994"/>
            <a:ext cx="1071245" cy="1071245"/>
            <a:chOff x="3846041" y="3761994"/>
            <a:chExt cx="1071245" cy="1071245"/>
          </a:xfrm>
        </p:grpSpPr>
        <p:sp>
          <p:nvSpPr>
            <p:cNvPr id="16" name="object 16" descr=""/>
            <p:cNvSpPr/>
            <p:nvPr/>
          </p:nvSpPr>
          <p:spPr>
            <a:xfrm>
              <a:off x="4381626" y="3761994"/>
              <a:ext cx="526415" cy="535940"/>
            </a:xfrm>
            <a:custGeom>
              <a:avLst/>
              <a:gdLst/>
              <a:ahLst/>
              <a:cxnLst/>
              <a:rect l="l" t="t" r="r" b="b"/>
              <a:pathLst>
                <a:path w="526414" h="535939">
                  <a:moveTo>
                    <a:pt x="0" y="0"/>
                  </a:moveTo>
                  <a:lnTo>
                    <a:pt x="0" y="535431"/>
                  </a:lnTo>
                  <a:lnTo>
                    <a:pt x="525907" y="435101"/>
                  </a:lnTo>
                  <a:lnTo>
                    <a:pt x="514891" y="388608"/>
                  </a:lnTo>
                  <a:lnTo>
                    <a:pt x="500027" y="343917"/>
                  </a:lnTo>
                  <a:lnTo>
                    <a:pt x="481516" y="301194"/>
                  </a:lnTo>
                  <a:lnTo>
                    <a:pt x="459557" y="260603"/>
                  </a:lnTo>
                  <a:lnTo>
                    <a:pt x="434351" y="222311"/>
                  </a:lnTo>
                  <a:lnTo>
                    <a:pt x="406097" y="186481"/>
                  </a:lnTo>
                  <a:lnTo>
                    <a:pt x="374996" y="153280"/>
                  </a:lnTo>
                  <a:lnTo>
                    <a:pt x="341249" y="122872"/>
                  </a:lnTo>
                  <a:lnTo>
                    <a:pt x="305054" y="95423"/>
                  </a:lnTo>
                  <a:lnTo>
                    <a:pt x="266613" y="71098"/>
                  </a:lnTo>
                  <a:lnTo>
                    <a:pt x="226126" y="50062"/>
                  </a:lnTo>
                  <a:lnTo>
                    <a:pt x="183792" y="32480"/>
                  </a:lnTo>
                  <a:lnTo>
                    <a:pt x="139813" y="18517"/>
                  </a:lnTo>
                  <a:lnTo>
                    <a:pt x="94387" y="8340"/>
                  </a:lnTo>
                  <a:lnTo>
                    <a:pt x="47716" y="2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3846041" y="3761994"/>
              <a:ext cx="1071245" cy="1071245"/>
            </a:xfrm>
            <a:custGeom>
              <a:avLst/>
              <a:gdLst/>
              <a:ahLst/>
              <a:cxnLst/>
              <a:rect l="l" t="t" r="r" b="b"/>
              <a:pathLst>
                <a:path w="1071245" h="1071245">
                  <a:moveTo>
                    <a:pt x="535584" y="0"/>
                  </a:moveTo>
                  <a:lnTo>
                    <a:pt x="485134" y="2365"/>
                  </a:lnTo>
                  <a:lnTo>
                    <a:pt x="435254" y="9397"/>
                  </a:lnTo>
                  <a:lnTo>
                    <a:pt x="387777" y="20692"/>
                  </a:lnTo>
                  <a:lnTo>
                    <a:pt x="342302" y="35928"/>
                  </a:lnTo>
                  <a:lnTo>
                    <a:pt x="298981" y="54886"/>
                  </a:lnTo>
                  <a:lnTo>
                    <a:pt x="257963" y="77345"/>
                  </a:lnTo>
                  <a:lnTo>
                    <a:pt x="219398" y="103084"/>
                  </a:lnTo>
                  <a:lnTo>
                    <a:pt x="183437" y="131882"/>
                  </a:lnTo>
                  <a:lnTo>
                    <a:pt x="150229" y="163519"/>
                  </a:lnTo>
                  <a:lnTo>
                    <a:pt x="119924" y="197774"/>
                  </a:lnTo>
                  <a:lnTo>
                    <a:pt x="92672" y="234426"/>
                  </a:lnTo>
                  <a:lnTo>
                    <a:pt x="68623" y="273254"/>
                  </a:lnTo>
                  <a:lnTo>
                    <a:pt x="47928" y="314039"/>
                  </a:lnTo>
                  <a:lnTo>
                    <a:pt x="30736" y="356559"/>
                  </a:lnTo>
                  <a:lnTo>
                    <a:pt x="17197" y="400594"/>
                  </a:lnTo>
                  <a:lnTo>
                    <a:pt x="7461" y="445922"/>
                  </a:lnTo>
                  <a:lnTo>
                    <a:pt x="1679" y="492324"/>
                  </a:lnTo>
                  <a:lnTo>
                    <a:pt x="0" y="539578"/>
                  </a:lnTo>
                  <a:lnTo>
                    <a:pt x="2573" y="587464"/>
                  </a:lnTo>
                  <a:lnTo>
                    <a:pt x="9550" y="635761"/>
                  </a:lnTo>
                  <a:lnTo>
                    <a:pt x="20826" y="683220"/>
                  </a:lnTo>
                  <a:lnTo>
                    <a:pt x="36048" y="728680"/>
                  </a:lnTo>
                  <a:lnTo>
                    <a:pt x="54995" y="771990"/>
                  </a:lnTo>
                  <a:lnTo>
                    <a:pt x="77447" y="813000"/>
                  </a:lnTo>
                  <a:lnTo>
                    <a:pt x="103182" y="851560"/>
                  </a:lnTo>
                  <a:lnTo>
                    <a:pt x="131978" y="887518"/>
                  </a:lnTo>
                  <a:lnTo>
                    <a:pt x="163616" y="920724"/>
                  </a:lnTo>
                  <a:lnTo>
                    <a:pt x="197874" y="951029"/>
                  </a:lnTo>
                  <a:lnTo>
                    <a:pt x="234531" y="978280"/>
                  </a:lnTo>
                  <a:lnTo>
                    <a:pt x="273366" y="1002329"/>
                  </a:lnTo>
                  <a:lnTo>
                    <a:pt x="314157" y="1023024"/>
                  </a:lnTo>
                  <a:lnTo>
                    <a:pt x="356684" y="1040214"/>
                  </a:lnTo>
                  <a:lnTo>
                    <a:pt x="400725" y="1053750"/>
                  </a:lnTo>
                  <a:lnTo>
                    <a:pt x="446060" y="1063480"/>
                  </a:lnTo>
                  <a:lnTo>
                    <a:pt x="492468" y="1069255"/>
                  </a:lnTo>
                  <a:lnTo>
                    <a:pt x="539727" y="1070923"/>
                  </a:lnTo>
                  <a:lnTo>
                    <a:pt x="587616" y="1068334"/>
                  </a:lnTo>
                  <a:lnTo>
                    <a:pt x="635914" y="1061338"/>
                  </a:lnTo>
                  <a:lnTo>
                    <a:pt x="683372" y="1050063"/>
                  </a:lnTo>
                  <a:lnTo>
                    <a:pt x="728829" y="1034841"/>
                  </a:lnTo>
                  <a:lnTo>
                    <a:pt x="772134" y="1015894"/>
                  </a:lnTo>
                  <a:lnTo>
                    <a:pt x="813139" y="993443"/>
                  </a:lnTo>
                  <a:lnTo>
                    <a:pt x="851691" y="967710"/>
                  </a:lnTo>
                  <a:lnTo>
                    <a:pt x="887643" y="938915"/>
                  </a:lnTo>
                  <a:lnTo>
                    <a:pt x="920842" y="907280"/>
                  </a:lnTo>
                  <a:lnTo>
                    <a:pt x="951140" y="873026"/>
                  </a:lnTo>
                  <a:lnTo>
                    <a:pt x="978386" y="836374"/>
                  </a:lnTo>
                  <a:lnTo>
                    <a:pt x="1002430" y="797545"/>
                  </a:lnTo>
                  <a:lnTo>
                    <a:pt x="1023121" y="756761"/>
                  </a:lnTo>
                  <a:lnTo>
                    <a:pt x="1040311" y="714243"/>
                  </a:lnTo>
                  <a:lnTo>
                    <a:pt x="1053848" y="670211"/>
                  </a:lnTo>
                  <a:lnTo>
                    <a:pt x="1063582" y="624888"/>
                  </a:lnTo>
                  <a:lnTo>
                    <a:pt x="1069364" y="578494"/>
                  </a:lnTo>
                  <a:lnTo>
                    <a:pt x="1071043" y="531251"/>
                  </a:lnTo>
                  <a:lnTo>
                    <a:pt x="1068469" y="483380"/>
                  </a:lnTo>
                  <a:lnTo>
                    <a:pt x="1061491" y="435101"/>
                  </a:lnTo>
                  <a:lnTo>
                    <a:pt x="535584" y="535431"/>
                  </a:lnTo>
                  <a:lnTo>
                    <a:pt x="535584" y="0"/>
                  </a:lnTo>
                  <a:close/>
                </a:path>
              </a:pathLst>
            </a:custGeom>
            <a:solidFill>
              <a:srgbClr val="1D496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4365116" y="3875913"/>
            <a:ext cx="1771014" cy="146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75335">
              <a:lnSpc>
                <a:spcPct val="100000"/>
              </a:lnSpc>
              <a:spcBef>
                <a:spcPts val="100"/>
              </a:spcBef>
            </a:pPr>
            <a:r>
              <a:rPr dirty="0" sz="5400" spc="25" b="1">
                <a:solidFill>
                  <a:srgbClr val="6AAAC4"/>
                </a:solidFill>
                <a:latin typeface="Arial Narrow"/>
                <a:cs typeface="Arial Narrow"/>
              </a:rPr>
              <a:t>22</a:t>
            </a:r>
            <a:r>
              <a:rPr dirty="0" sz="3600" spc="25" b="1">
                <a:solidFill>
                  <a:srgbClr val="6AAAC4"/>
                </a:solidFill>
                <a:latin typeface="Arial Narrow"/>
                <a:cs typeface="Arial Narrow"/>
              </a:rPr>
              <a:t>%</a:t>
            </a:r>
            <a:endParaRPr sz="36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440"/>
              </a:spcBef>
            </a:pP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Satellite</a:t>
            </a:r>
            <a:r>
              <a:rPr dirty="0" sz="2000" spc="-8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20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9197340" y="1987295"/>
            <a:ext cx="2519680" cy="527685"/>
            <a:chOff x="9197340" y="1987295"/>
            <a:chExt cx="2519680" cy="527685"/>
          </a:xfrm>
        </p:grpSpPr>
        <p:sp>
          <p:nvSpPr>
            <p:cNvPr id="20" name="object 20" descr=""/>
            <p:cNvSpPr/>
            <p:nvPr/>
          </p:nvSpPr>
          <p:spPr>
            <a:xfrm>
              <a:off x="9197340" y="1987295"/>
              <a:ext cx="1889760" cy="527685"/>
            </a:xfrm>
            <a:custGeom>
              <a:avLst/>
              <a:gdLst/>
              <a:ahLst/>
              <a:cxnLst/>
              <a:rect l="l" t="t" r="r" b="b"/>
              <a:pathLst>
                <a:path w="1889759" h="527685">
                  <a:moveTo>
                    <a:pt x="1889759" y="0"/>
                  </a:moveTo>
                  <a:lnTo>
                    <a:pt x="0" y="0"/>
                  </a:lnTo>
                  <a:lnTo>
                    <a:pt x="0" y="527303"/>
                  </a:lnTo>
                  <a:lnTo>
                    <a:pt x="1889759" y="527303"/>
                  </a:lnTo>
                  <a:lnTo>
                    <a:pt x="1889759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1087100" y="1987295"/>
              <a:ext cx="629920" cy="527685"/>
            </a:xfrm>
            <a:custGeom>
              <a:avLst/>
              <a:gdLst/>
              <a:ahLst/>
              <a:cxnLst/>
              <a:rect l="l" t="t" r="r" b="b"/>
              <a:pathLst>
                <a:path w="629920" h="527685">
                  <a:moveTo>
                    <a:pt x="629411" y="0"/>
                  </a:moveTo>
                  <a:lnTo>
                    <a:pt x="0" y="0"/>
                  </a:lnTo>
                  <a:lnTo>
                    <a:pt x="0" y="527303"/>
                  </a:lnTo>
                  <a:lnTo>
                    <a:pt x="629411" y="527303"/>
                  </a:lnTo>
                  <a:lnTo>
                    <a:pt x="629411" y="0"/>
                  </a:lnTo>
                  <a:close/>
                </a:path>
              </a:pathLst>
            </a:custGeom>
            <a:solidFill>
              <a:srgbClr val="D9D9D9">
                <a:alpha val="72155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 descr=""/>
          <p:cNvGrpSpPr/>
          <p:nvPr/>
        </p:nvGrpSpPr>
        <p:grpSpPr>
          <a:xfrm>
            <a:off x="9197340" y="2778251"/>
            <a:ext cx="2519680" cy="528955"/>
            <a:chOff x="9197340" y="2778251"/>
            <a:chExt cx="2519680" cy="528955"/>
          </a:xfrm>
        </p:grpSpPr>
        <p:sp>
          <p:nvSpPr>
            <p:cNvPr id="23" name="object 23" descr=""/>
            <p:cNvSpPr/>
            <p:nvPr/>
          </p:nvSpPr>
          <p:spPr>
            <a:xfrm>
              <a:off x="9197340" y="2778251"/>
              <a:ext cx="257810" cy="528955"/>
            </a:xfrm>
            <a:custGeom>
              <a:avLst/>
              <a:gdLst/>
              <a:ahLst/>
              <a:cxnLst/>
              <a:rect l="l" t="t" r="r" b="b"/>
              <a:pathLst>
                <a:path w="257809" h="528954">
                  <a:moveTo>
                    <a:pt x="257555" y="0"/>
                  </a:moveTo>
                  <a:lnTo>
                    <a:pt x="0" y="0"/>
                  </a:lnTo>
                  <a:lnTo>
                    <a:pt x="0" y="528827"/>
                  </a:lnTo>
                  <a:lnTo>
                    <a:pt x="257555" y="528827"/>
                  </a:lnTo>
                  <a:lnTo>
                    <a:pt x="257555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9454896" y="2778251"/>
              <a:ext cx="2261870" cy="528955"/>
            </a:xfrm>
            <a:custGeom>
              <a:avLst/>
              <a:gdLst/>
              <a:ahLst/>
              <a:cxnLst/>
              <a:rect l="l" t="t" r="r" b="b"/>
              <a:pathLst>
                <a:path w="2261870" h="528954">
                  <a:moveTo>
                    <a:pt x="2261615" y="0"/>
                  </a:moveTo>
                  <a:lnTo>
                    <a:pt x="0" y="0"/>
                  </a:lnTo>
                  <a:lnTo>
                    <a:pt x="0" y="528827"/>
                  </a:lnTo>
                  <a:lnTo>
                    <a:pt x="2261615" y="528827"/>
                  </a:lnTo>
                  <a:lnTo>
                    <a:pt x="2261615" y="0"/>
                  </a:lnTo>
                  <a:close/>
                </a:path>
              </a:pathLst>
            </a:custGeom>
            <a:solidFill>
              <a:srgbClr val="D9D9D9">
                <a:alpha val="72155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" name="object 25" descr=""/>
          <p:cNvGrpSpPr/>
          <p:nvPr/>
        </p:nvGrpSpPr>
        <p:grpSpPr>
          <a:xfrm>
            <a:off x="9197340" y="3570732"/>
            <a:ext cx="2519680" cy="527685"/>
            <a:chOff x="9197340" y="3570732"/>
            <a:chExt cx="2519680" cy="527685"/>
          </a:xfrm>
        </p:grpSpPr>
        <p:sp>
          <p:nvSpPr>
            <p:cNvPr id="26" name="object 26" descr=""/>
            <p:cNvSpPr/>
            <p:nvPr/>
          </p:nvSpPr>
          <p:spPr>
            <a:xfrm>
              <a:off x="9197340" y="3570732"/>
              <a:ext cx="163195" cy="527685"/>
            </a:xfrm>
            <a:custGeom>
              <a:avLst/>
              <a:gdLst/>
              <a:ahLst/>
              <a:cxnLst/>
              <a:rect l="l" t="t" r="r" b="b"/>
              <a:pathLst>
                <a:path w="163195" h="527685">
                  <a:moveTo>
                    <a:pt x="163067" y="0"/>
                  </a:moveTo>
                  <a:lnTo>
                    <a:pt x="0" y="0"/>
                  </a:lnTo>
                  <a:lnTo>
                    <a:pt x="0" y="527303"/>
                  </a:lnTo>
                  <a:lnTo>
                    <a:pt x="163067" y="527303"/>
                  </a:lnTo>
                  <a:lnTo>
                    <a:pt x="163067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9360408" y="3570732"/>
              <a:ext cx="2356485" cy="527685"/>
            </a:xfrm>
            <a:custGeom>
              <a:avLst/>
              <a:gdLst/>
              <a:ahLst/>
              <a:cxnLst/>
              <a:rect l="l" t="t" r="r" b="b"/>
              <a:pathLst>
                <a:path w="2356484" h="527685">
                  <a:moveTo>
                    <a:pt x="2356104" y="0"/>
                  </a:moveTo>
                  <a:lnTo>
                    <a:pt x="0" y="0"/>
                  </a:lnTo>
                  <a:lnTo>
                    <a:pt x="0" y="527303"/>
                  </a:lnTo>
                  <a:lnTo>
                    <a:pt x="2356104" y="527303"/>
                  </a:lnTo>
                  <a:lnTo>
                    <a:pt x="2356104" y="0"/>
                  </a:lnTo>
                  <a:close/>
                </a:path>
              </a:pathLst>
            </a:custGeom>
            <a:solidFill>
              <a:srgbClr val="D9D9D9">
                <a:alpha val="72155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 descr=""/>
          <p:cNvGrpSpPr/>
          <p:nvPr/>
        </p:nvGrpSpPr>
        <p:grpSpPr>
          <a:xfrm>
            <a:off x="9197340" y="4361688"/>
            <a:ext cx="2519680" cy="528955"/>
            <a:chOff x="9197340" y="4361688"/>
            <a:chExt cx="2519680" cy="528955"/>
          </a:xfrm>
        </p:grpSpPr>
        <p:sp>
          <p:nvSpPr>
            <p:cNvPr id="29" name="object 29" descr=""/>
            <p:cNvSpPr/>
            <p:nvPr/>
          </p:nvSpPr>
          <p:spPr>
            <a:xfrm>
              <a:off x="9197340" y="4361688"/>
              <a:ext cx="140335" cy="528955"/>
            </a:xfrm>
            <a:custGeom>
              <a:avLst/>
              <a:gdLst/>
              <a:ahLst/>
              <a:cxnLst/>
              <a:rect l="l" t="t" r="r" b="b"/>
              <a:pathLst>
                <a:path w="140334" h="528954">
                  <a:moveTo>
                    <a:pt x="140207" y="0"/>
                  </a:moveTo>
                  <a:lnTo>
                    <a:pt x="0" y="0"/>
                  </a:lnTo>
                  <a:lnTo>
                    <a:pt x="0" y="528828"/>
                  </a:lnTo>
                  <a:lnTo>
                    <a:pt x="140207" y="528828"/>
                  </a:lnTo>
                  <a:lnTo>
                    <a:pt x="140207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9337548" y="4361688"/>
              <a:ext cx="2379345" cy="528955"/>
            </a:xfrm>
            <a:custGeom>
              <a:avLst/>
              <a:gdLst/>
              <a:ahLst/>
              <a:cxnLst/>
              <a:rect l="l" t="t" r="r" b="b"/>
              <a:pathLst>
                <a:path w="2379345" h="528954">
                  <a:moveTo>
                    <a:pt x="2378963" y="0"/>
                  </a:moveTo>
                  <a:lnTo>
                    <a:pt x="0" y="0"/>
                  </a:lnTo>
                  <a:lnTo>
                    <a:pt x="0" y="528828"/>
                  </a:lnTo>
                  <a:lnTo>
                    <a:pt x="2378963" y="528828"/>
                  </a:lnTo>
                  <a:lnTo>
                    <a:pt x="2378963" y="0"/>
                  </a:lnTo>
                  <a:close/>
                </a:path>
              </a:pathLst>
            </a:custGeom>
            <a:solidFill>
              <a:srgbClr val="D9D9D9">
                <a:alpha val="72155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" name="object 31" descr=""/>
          <p:cNvGrpSpPr/>
          <p:nvPr/>
        </p:nvGrpSpPr>
        <p:grpSpPr>
          <a:xfrm>
            <a:off x="9197340" y="5154167"/>
            <a:ext cx="2519680" cy="527685"/>
            <a:chOff x="9197340" y="5154167"/>
            <a:chExt cx="2519680" cy="527685"/>
          </a:xfrm>
        </p:grpSpPr>
        <p:sp>
          <p:nvSpPr>
            <p:cNvPr id="32" name="object 32" descr=""/>
            <p:cNvSpPr/>
            <p:nvPr/>
          </p:nvSpPr>
          <p:spPr>
            <a:xfrm>
              <a:off x="9197340" y="5154167"/>
              <a:ext cx="70485" cy="527685"/>
            </a:xfrm>
            <a:custGeom>
              <a:avLst/>
              <a:gdLst/>
              <a:ahLst/>
              <a:cxnLst/>
              <a:rect l="l" t="t" r="r" b="b"/>
              <a:pathLst>
                <a:path w="70484" h="527685">
                  <a:moveTo>
                    <a:pt x="70103" y="0"/>
                  </a:moveTo>
                  <a:lnTo>
                    <a:pt x="0" y="0"/>
                  </a:lnTo>
                  <a:lnTo>
                    <a:pt x="0" y="527303"/>
                  </a:lnTo>
                  <a:lnTo>
                    <a:pt x="70103" y="527303"/>
                  </a:lnTo>
                  <a:lnTo>
                    <a:pt x="70103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9267444" y="5154167"/>
              <a:ext cx="2449195" cy="527685"/>
            </a:xfrm>
            <a:custGeom>
              <a:avLst/>
              <a:gdLst/>
              <a:ahLst/>
              <a:cxnLst/>
              <a:rect l="l" t="t" r="r" b="b"/>
              <a:pathLst>
                <a:path w="2449195" h="527685">
                  <a:moveTo>
                    <a:pt x="2449067" y="0"/>
                  </a:moveTo>
                  <a:lnTo>
                    <a:pt x="0" y="0"/>
                  </a:lnTo>
                  <a:lnTo>
                    <a:pt x="0" y="527303"/>
                  </a:lnTo>
                  <a:lnTo>
                    <a:pt x="2449067" y="527303"/>
                  </a:lnTo>
                  <a:lnTo>
                    <a:pt x="2449067" y="0"/>
                  </a:lnTo>
                  <a:close/>
                </a:path>
              </a:pathLst>
            </a:custGeom>
            <a:solidFill>
              <a:srgbClr val="D9D9D9">
                <a:alpha val="72155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34" name="object 34" descr=""/>
          <p:cNvGraphicFramePr>
            <a:graphicFrameLocks noGrp="1"/>
          </p:cNvGraphicFramePr>
          <p:nvPr/>
        </p:nvGraphicFramePr>
        <p:xfrm>
          <a:off x="7498080" y="1987295"/>
          <a:ext cx="4345940" cy="3689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9740"/>
              </a:tblGrid>
              <a:tr h="527050">
                <a:tc>
                  <a:txBody>
                    <a:bodyPr/>
                    <a:lstStyle/>
                    <a:p>
                      <a:pPr algn="ctr" marL="351155">
                        <a:lnSpc>
                          <a:spcPts val="1430"/>
                        </a:lnSpc>
                        <a:spcBef>
                          <a:spcPts val="680"/>
                        </a:spcBef>
                        <a:tabLst>
                          <a:tab pos="3373754" algn="l"/>
                        </a:tabLst>
                      </a:pP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Satellite</a:t>
                      </a:r>
                      <a:r>
                        <a:rPr dirty="0" sz="1100" spc="1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receiver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baseline="-30092" sz="1800" spc="-37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75%</a:t>
                      </a:r>
                      <a:endParaRPr baseline="-30092" sz="1800">
                        <a:latin typeface="Arial Narrow"/>
                        <a:cs typeface="Arial Narrow"/>
                      </a:endParaRPr>
                    </a:p>
                    <a:p>
                      <a:pPr marL="826769">
                        <a:lnSpc>
                          <a:spcPts val="1310"/>
                        </a:lnSpc>
                      </a:pP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in</a:t>
                      </a:r>
                      <a:r>
                        <a:rPr dirty="0" sz="1100" spc="-2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truck</a:t>
                      </a:r>
                      <a:r>
                        <a:rPr dirty="0" sz="1100" spc="-3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or</a:t>
                      </a:r>
                      <a:r>
                        <a:rPr dirty="0" sz="1100" spc="-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2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car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B="0" marT="86360"/>
                </a:tc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F1F1F1"/>
                      </a:solidFill>
                      <a:prstDash val="solid"/>
                    </a:lnT>
                  </a:tcPr>
                </a:tc>
              </a:tr>
              <a:tr h="528320">
                <a:tc>
                  <a:txBody>
                    <a:bodyPr/>
                    <a:lstStyle/>
                    <a:p>
                      <a:pPr marL="39370">
                        <a:lnSpc>
                          <a:spcPts val="1270"/>
                        </a:lnSpc>
                        <a:spcBef>
                          <a:spcPts val="200"/>
                        </a:spcBef>
                      </a:pP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Listen</a:t>
                      </a:r>
                      <a:r>
                        <a:rPr dirty="0" sz="1100" spc="-2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through</a:t>
                      </a:r>
                      <a:r>
                        <a:rPr dirty="0" sz="1100" spc="-2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telephone</a:t>
                      </a:r>
                      <a:r>
                        <a:rPr dirty="0" sz="1100" spc="-3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2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app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  <a:p>
                      <a:pPr marL="90805">
                        <a:lnSpc>
                          <a:spcPts val="1380"/>
                        </a:lnSpc>
                        <a:tabLst>
                          <a:tab pos="2062480" algn="l"/>
                        </a:tabLst>
                      </a:pP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dirty="0" sz="1100" spc="-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ear</a:t>
                      </a:r>
                      <a:r>
                        <a:rPr dirty="0" sz="1100" spc="-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buds,</a:t>
                      </a:r>
                      <a:r>
                        <a:rPr dirty="0" sz="1100" spc="-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headphones,</a:t>
                      </a:r>
                      <a:r>
                        <a:rPr dirty="0" sz="1100" spc="-2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or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baseline="4629" sz="1800" spc="-37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10%</a:t>
                      </a:r>
                      <a:endParaRPr baseline="4629" sz="1800">
                        <a:latin typeface="Arial Narrow"/>
                        <a:cs typeface="Arial Narrow"/>
                      </a:endParaRPr>
                    </a:p>
                    <a:p>
                      <a:pPr marL="596900">
                        <a:lnSpc>
                          <a:spcPts val="1210"/>
                        </a:lnSpc>
                      </a:pP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Bluetooth</a:t>
                      </a:r>
                      <a:r>
                        <a:rPr dirty="0" sz="1100" spc="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speaker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B="0" marT="25400"/>
                </a:tc>
              </a:tr>
              <a:tr h="146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</a:tr>
              <a:tr h="1168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F1F1F1"/>
                      </a:solidFill>
                      <a:prstDash val="solid"/>
                    </a:lnT>
                  </a:tcPr>
                </a:tc>
              </a:tr>
              <a:tr h="527050">
                <a:tc>
                  <a:txBody>
                    <a:bodyPr/>
                    <a:lstStyle/>
                    <a:p>
                      <a:pPr marL="673100">
                        <a:lnSpc>
                          <a:spcPts val="1430"/>
                        </a:lnSpc>
                        <a:spcBef>
                          <a:spcPts val="830"/>
                        </a:spcBef>
                        <a:tabLst>
                          <a:tab pos="1975485" algn="l"/>
                        </a:tabLst>
                      </a:pP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Satellite</a:t>
                      </a:r>
                      <a:r>
                        <a:rPr dirty="0" sz="1100" spc="-6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receiver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baseline="-23148" sz="1800" spc="-37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6%</a:t>
                      </a:r>
                      <a:endParaRPr baseline="-23148" sz="1800">
                        <a:latin typeface="Arial Narrow"/>
                        <a:cs typeface="Arial Narrow"/>
                      </a:endParaRPr>
                    </a:p>
                    <a:p>
                      <a:pPr marL="703580">
                        <a:lnSpc>
                          <a:spcPts val="1310"/>
                        </a:lnSpc>
                      </a:pP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in</a:t>
                      </a:r>
                      <a:r>
                        <a:rPr dirty="0" sz="1100" spc="-2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ag</a:t>
                      </a:r>
                      <a:r>
                        <a:rPr dirty="0" sz="1100" spc="-1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equipment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B="0" marT="105410"/>
                </a:tc>
              </a:tr>
              <a:tr h="156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</a:tr>
              <a:tr h="106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F1F1F1"/>
                      </a:solidFill>
                      <a:prstDash val="solid"/>
                    </a:lnT>
                  </a:tcPr>
                </a:tc>
              </a:tr>
              <a:tr h="528320">
                <a:tc>
                  <a:txBody>
                    <a:bodyPr/>
                    <a:lstStyle/>
                    <a:p>
                      <a:pPr algn="r" marR="2742565">
                        <a:lnSpc>
                          <a:spcPts val="1270"/>
                        </a:lnSpc>
                        <a:spcBef>
                          <a:spcPts val="350"/>
                        </a:spcBef>
                      </a:pP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Stationary</a:t>
                      </a:r>
                      <a:r>
                        <a:rPr dirty="0" sz="1100" spc="-2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speaker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in</a:t>
                      </a:r>
                      <a:r>
                        <a:rPr dirty="0" sz="1100" spc="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2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home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  <a:p>
                      <a:pPr marL="404495">
                        <a:lnSpc>
                          <a:spcPts val="1380"/>
                        </a:lnSpc>
                        <a:tabLst>
                          <a:tab pos="1941830" algn="l"/>
                        </a:tabLst>
                      </a:pP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or</a:t>
                      </a:r>
                      <a:r>
                        <a:rPr dirty="0" sz="1100" spc="-2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shop</a:t>
                      </a:r>
                      <a:r>
                        <a:rPr dirty="0" sz="1100" spc="-1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that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accesses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baseline="11574" sz="1800" spc="-37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6%</a:t>
                      </a:r>
                      <a:endParaRPr baseline="11574" sz="1800">
                        <a:latin typeface="Arial Narrow"/>
                        <a:cs typeface="Arial Narrow"/>
                      </a:endParaRPr>
                    </a:p>
                    <a:p>
                      <a:pPr algn="r" marR="2741295">
                        <a:lnSpc>
                          <a:spcPts val="1060"/>
                        </a:lnSpc>
                      </a:pP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satellite</a:t>
                      </a:r>
                      <a:r>
                        <a:rPr dirty="0" sz="1100" spc="-6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service</a:t>
                      </a:r>
                      <a:r>
                        <a:rPr dirty="0" sz="1100" spc="-5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via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2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wifi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B="0" marT="44450"/>
                </a:tc>
              </a:tr>
              <a:tr h="164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</a:tr>
              <a:tr h="984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F1F1F1"/>
                      </a:solidFill>
                      <a:prstDash val="solid"/>
                    </a:lnT>
                  </a:tcPr>
                </a:tc>
              </a:tr>
              <a:tr h="527050">
                <a:tc>
                  <a:txBody>
                    <a:bodyPr/>
                    <a:lstStyle/>
                    <a:p>
                      <a:pPr marL="740410">
                        <a:lnSpc>
                          <a:spcPts val="1430"/>
                        </a:lnSpc>
                        <a:spcBef>
                          <a:spcPts val="985"/>
                        </a:spcBef>
                        <a:tabLst>
                          <a:tab pos="1852930" algn="l"/>
                        </a:tabLst>
                      </a:pP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Via</a:t>
                      </a:r>
                      <a:r>
                        <a:rPr dirty="0" sz="1100" spc="-2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computer</a:t>
                      </a:r>
                      <a:r>
                        <a:rPr dirty="0" sz="1100" spc="-5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&amp;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baseline="-16203" sz="1800" spc="-52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3%</a:t>
                      </a:r>
                      <a:endParaRPr baseline="-16203" sz="1800">
                        <a:latin typeface="Arial Narrow"/>
                        <a:cs typeface="Arial Narrow"/>
                      </a:endParaRPr>
                    </a:p>
                    <a:p>
                      <a:pPr marL="544830">
                        <a:lnSpc>
                          <a:spcPts val="1310"/>
                        </a:lnSpc>
                      </a:pP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computer</a:t>
                      </a:r>
                      <a:r>
                        <a:rPr dirty="0" sz="1100" spc="-5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speakers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B="0" marT="125095"/>
                </a:tc>
              </a:tr>
            </a:tbl>
          </a:graphicData>
        </a:graphic>
      </p:graphicFrame>
      <p:sp>
        <p:nvSpPr>
          <p:cNvPr id="35" name="object 35" descr=""/>
          <p:cNvSpPr txBox="1"/>
          <p:nvPr/>
        </p:nvSpPr>
        <p:spPr>
          <a:xfrm>
            <a:off x="7399781" y="1387601"/>
            <a:ext cx="422211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Where</a:t>
            </a:r>
            <a:r>
              <a:rPr dirty="0" sz="2000" spc="-3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Listen</a:t>
            </a:r>
            <a:r>
              <a:rPr dirty="0" sz="2000" spc="-4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to</a:t>
            </a:r>
            <a:r>
              <a:rPr dirty="0" sz="2000" spc="-3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Satellite</a:t>
            </a:r>
            <a:r>
              <a:rPr dirty="0" sz="2000" spc="-2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Radio</a:t>
            </a:r>
            <a:r>
              <a:rPr dirty="0" sz="2000" spc="-3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Most</a:t>
            </a:r>
            <a:r>
              <a:rPr dirty="0" sz="2000" spc="-3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spc="-10" b="1">
                <a:solidFill>
                  <a:srgbClr val="3E4444"/>
                </a:solidFill>
                <a:latin typeface="Arial Narrow"/>
                <a:cs typeface="Arial Narrow"/>
              </a:rPr>
              <a:t>Often</a:t>
            </a:r>
            <a:endParaRPr sz="2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839450" y="6562445"/>
            <a:ext cx="11455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3935" algn="l"/>
              </a:tabLst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r>
              <a:rPr dirty="0" sz="1100" b="1" i="1">
                <a:solidFill>
                  <a:srgbClr val="A6A6A6"/>
                </a:solidFill>
                <a:latin typeface="Arial Narrow"/>
                <a:cs typeface="Arial Narrow"/>
              </a:rPr>
              <a:t>	</a:t>
            </a:r>
            <a:r>
              <a:rPr dirty="0" sz="1100" spc="-25" i="1">
                <a:solidFill>
                  <a:srgbClr val="A6A6A6"/>
                </a:solidFill>
                <a:latin typeface="Arial Narrow"/>
                <a:cs typeface="Arial Narrow"/>
              </a:rPr>
              <a:t>35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6922134" cy="6858000"/>
            <a:chOff x="0" y="0"/>
            <a:chExt cx="6922134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716" y="6439187"/>
              <a:ext cx="279314" cy="27678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0"/>
              <a:ext cx="6922134" cy="6858000"/>
            </a:xfrm>
            <a:custGeom>
              <a:avLst/>
              <a:gdLst/>
              <a:ahLst/>
              <a:cxnLst/>
              <a:rect l="l" t="t" r="r" b="b"/>
              <a:pathLst>
                <a:path w="6922134" h="6858000">
                  <a:moveTo>
                    <a:pt x="692200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922008" y="6858000"/>
                  </a:lnTo>
                  <a:lnTo>
                    <a:pt x="6922008" y="0"/>
                  </a:lnTo>
                  <a:close/>
                </a:path>
              </a:pathLst>
            </a:custGeom>
            <a:solidFill>
              <a:srgbClr val="1A374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115" y="6394703"/>
              <a:ext cx="318516" cy="365757"/>
            </a:xfrm>
            <a:prstGeom prst="rect">
              <a:avLst/>
            </a:prstGeom>
          </p:spPr>
        </p:pic>
      </p:grpSp>
      <p:sp>
        <p:nvSpPr>
          <p:cNvPr id="7" name="object 7" descr=""/>
          <p:cNvSpPr/>
          <p:nvPr/>
        </p:nvSpPr>
        <p:spPr>
          <a:xfrm>
            <a:off x="8293607" y="940308"/>
            <a:ext cx="3898900" cy="5364480"/>
          </a:xfrm>
          <a:custGeom>
            <a:avLst/>
            <a:gdLst/>
            <a:ahLst/>
            <a:cxnLst/>
            <a:rect l="l" t="t" r="r" b="b"/>
            <a:pathLst>
              <a:path w="3898900" h="5364480">
                <a:moveTo>
                  <a:pt x="3898392" y="0"/>
                </a:moveTo>
                <a:lnTo>
                  <a:pt x="0" y="0"/>
                </a:lnTo>
                <a:lnTo>
                  <a:pt x="0" y="5364480"/>
                </a:lnTo>
                <a:lnTo>
                  <a:pt x="3898392" y="5364480"/>
                </a:lnTo>
                <a:lnTo>
                  <a:pt x="3898392" y="0"/>
                </a:lnTo>
                <a:close/>
              </a:path>
            </a:pathLst>
          </a:custGeom>
          <a:solidFill>
            <a:srgbClr val="BEBEBE">
              <a:alpha val="1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33476" y="6410045"/>
            <a:ext cx="603377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Total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respondents</a:t>
            </a:r>
            <a:r>
              <a:rPr dirty="0" sz="900" spc="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(n=357);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Pay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for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satellite</a:t>
            </a:r>
            <a:r>
              <a:rPr dirty="0" sz="900" spc="-4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radio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(n=108);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to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AM/FM</a:t>
            </a:r>
            <a:r>
              <a:rPr dirty="0" sz="900" spc="-4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radio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(n=317)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Study,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Research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699897" y="2155317"/>
            <a:ext cx="1182370" cy="2677795"/>
            <a:chOff x="699897" y="2155317"/>
            <a:chExt cx="1182370" cy="2677795"/>
          </a:xfrm>
        </p:grpSpPr>
        <p:sp>
          <p:nvSpPr>
            <p:cNvPr id="10" name="object 10" descr=""/>
            <p:cNvSpPr/>
            <p:nvPr/>
          </p:nvSpPr>
          <p:spPr>
            <a:xfrm>
              <a:off x="1346327" y="3761994"/>
              <a:ext cx="535940" cy="701040"/>
            </a:xfrm>
            <a:custGeom>
              <a:avLst/>
              <a:gdLst/>
              <a:ahLst/>
              <a:cxnLst/>
              <a:rect l="l" t="t" r="r" b="b"/>
              <a:pathLst>
                <a:path w="535939" h="701039">
                  <a:moveTo>
                    <a:pt x="0" y="0"/>
                  </a:moveTo>
                  <a:lnTo>
                    <a:pt x="0" y="535431"/>
                  </a:lnTo>
                  <a:lnTo>
                    <a:pt x="509142" y="700912"/>
                  </a:lnTo>
                  <a:lnTo>
                    <a:pt x="520590" y="660394"/>
                  </a:lnTo>
                  <a:lnTo>
                    <a:pt x="528812" y="619172"/>
                  </a:lnTo>
                  <a:lnTo>
                    <a:pt x="533771" y="577451"/>
                  </a:lnTo>
                  <a:lnTo>
                    <a:pt x="535431" y="535431"/>
                  </a:lnTo>
                  <a:lnTo>
                    <a:pt x="533243" y="486686"/>
                  </a:lnTo>
                  <a:lnTo>
                    <a:pt x="526803" y="439168"/>
                  </a:lnTo>
                  <a:lnTo>
                    <a:pt x="516302" y="393067"/>
                  </a:lnTo>
                  <a:lnTo>
                    <a:pt x="501927" y="348573"/>
                  </a:lnTo>
                  <a:lnTo>
                    <a:pt x="483869" y="305873"/>
                  </a:lnTo>
                  <a:lnTo>
                    <a:pt x="462317" y="265157"/>
                  </a:lnTo>
                  <a:lnTo>
                    <a:pt x="437460" y="226613"/>
                  </a:lnTo>
                  <a:lnTo>
                    <a:pt x="409487" y="190430"/>
                  </a:lnTo>
                  <a:lnTo>
                    <a:pt x="378586" y="156797"/>
                  </a:lnTo>
                  <a:lnTo>
                    <a:pt x="344949" y="125903"/>
                  </a:lnTo>
                  <a:lnTo>
                    <a:pt x="308763" y="97936"/>
                  </a:lnTo>
                  <a:lnTo>
                    <a:pt x="270218" y="73086"/>
                  </a:lnTo>
                  <a:lnTo>
                    <a:pt x="229503" y="51540"/>
                  </a:lnTo>
                  <a:lnTo>
                    <a:pt x="186807" y="33489"/>
                  </a:lnTo>
                  <a:lnTo>
                    <a:pt x="142319" y="19121"/>
                  </a:lnTo>
                  <a:lnTo>
                    <a:pt x="96230" y="8624"/>
                  </a:lnTo>
                  <a:lnTo>
                    <a:pt x="48727" y="21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811153" y="3761994"/>
              <a:ext cx="1044575" cy="1070610"/>
            </a:xfrm>
            <a:custGeom>
              <a:avLst/>
              <a:gdLst/>
              <a:ahLst/>
              <a:cxnLst/>
              <a:rect l="l" t="t" r="r" b="b"/>
              <a:pathLst>
                <a:path w="1044575" h="1070610">
                  <a:moveTo>
                    <a:pt x="535173" y="0"/>
                  </a:moveTo>
                  <a:lnTo>
                    <a:pt x="485897" y="2257"/>
                  </a:lnTo>
                  <a:lnTo>
                    <a:pt x="437664" y="8916"/>
                  </a:lnTo>
                  <a:lnTo>
                    <a:pt x="390712" y="19805"/>
                  </a:lnTo>
                  <a:lnTo>
                    <a:pt x="345273" y="34754"/>
                  </a:lnTo>
                  <a:lnTo>
                    <a:pt x="301584" y="53592"/>
                  </a:lnTo>
                  <a:lnTo>
                    <a:pt x="259879" y="76147"/>
                  </a:lnTo>
                  <a:lnTo>
                    <a:pt x="220394" y="102250"/>
                  </a:lnTo>
                  <a:lnTo>
                    <a:pt x="183363" y="131730"/>
                  </a:lnTo>
                  <a:lnTo>
                    <a:pt x="149022" y="164415"/>
                  </a:lnTo>
                  <a:lnTo>
                    <a:pt x="117604" y="200136"/>
                  </a:lnTo>
                  <a:lnTo>
                    <a:pt x="89346" y="238720"/>
                  </a:lnTo>
                  <a:lnTo>
                    <a:pt x="64482" y="279998"/>
                  </a:lnTo>
                  <a:lnTo>
                    <a:pt x="43248" y="323798"/>
                  </a:lnTo>
                  <a:lnTo>
                    <a:pt x="25878" y="369950"/>
                  </a:lnTo>
                  <a:lnTo>
                    <a:pt x="12897" y="416968"/>
                  </a:lnTo>
                  <a:lnTo>
                    <a:pt x="4339" y="464135"/>
                  </a:lnTo>
                  <a:lnTo>
                    <a:pt x="80" y="511213"/>
                  </a:lnTo>
                  <a:lnTo>
                    <a:pt x="0" y="557965"/>
                  </a:lnTo>
                  <a:lnTo>
                    <a:pt x="3977" y="604151"/>
                  </a:lnTo>
                  <a:lnTo>
                    <a:pt x="11889" y="649534"/>
                  </a:lnTo>
                  <a:lnTo>
                    <a:pt x="23617" y="693875"/>
                  </a:lnTo>
                  <a:lnTo>
                    <a:pt x="39037" y="736936"/>
                  </a:lnTo>
                  <a:lnTo>
                    <a:pt x="58029" y="778478"/>
                  </a:lnTo>
                  <a:lnTo>
                    <a:pt x="80472" y="818263"/>
                  </a:lnTo>
                  <a:lnTo>
                    <a:pt x="106243" y="856053"/>
                  </a:lnTo>
                  <a:lnTo>
                    <a:pt x="135222" y="891610"/>
                  </a:lnTo>
                  <a:lnTo>
                    <a:pt x="167287" y="924695"/>
                  </a:lnTo>
                  <a:lnTo>
                    <a:pt x="202317" y="955070"/>
                  </a:lnTo>
                  <a:lnTo>
                    <a:pt x="240189" y="982496"/>
                  </a:lnTo>
                  <a:lnTo>
                    <a:pt x="280784" y="1006736"/>
                  </a:lnTo>
                  <a:lnTo>
                    <a:pt x="323980" y="1027550"/>
                  </a:lnTo>
                  <a:lnTo>
                    <a:pt x="369654" y="1044701"/>
                  </a:lnTo>
                  <a:lnTo>
                    <a:pt x="416677" y="1057670"/>
                  </a:lnTo>
                  <a:lnTo>
                    <a:pt x="463850" y="1066218"/>
                  </a:lnTo>
                  <a:lnTo>
                    <a:pt x="510932" y="1070468"/>
                  </a:lnTo>
                  <a:lnTo>
                    <a:pt x="557687" y="1070540"/>
                  </a:lnTo>
                  <a:lnTo>
                    <a:pt x="603876" y="1066557"/>
                  </a:lnTo>
                  <a:lnTo>
                    <a:pt x="649260" y="1058639"/>
                  </a:lnTo>
                  <a:lnTo>
                    <a:pt x="693600" y="1046907"/>
                  </a:lnTo>
                  <a:lnTo>
                    <a:pt x="736660" y="1031484"/>
                  </a:lnTo>
                  <a:lnTo>
                    <a:pt x="778199" y="1012491"/>
                  </a:lnTo>
                  <a:lnTo>
                    <a:pt x="817980" y="990049"/>
                  </a:lnTo>
                  <a:lnTo>
                    <a:pt x="855764" y="964279"/>
                  </a:lnTo>
                  <a:lnTo>
                    <a:pt x="891313" y="935303"/>
                  </a:lnTo>
                  <a:lnTo>
                    <a:pt x="924388" y="903242"/>
                  </a:lnTo>
                  <a:lnTo>
                    <a:pt x="954751" y="868217"/>
                  </a:lnTo>
                  <a:lnTo>
                    <a:pt x="982164" y="830351"/>
                  </a:lnTo>
                  <a:lnTo>
                    <a:pt x="1006388" y="789764"/>
                  </a:lnTo>
                  <a:lnTo>
                    <a:pt x="1027185" y="746577"/>
                  </a:lnTo>
                  <a:lnTo>
                    <a:pt x="1044316" y="700912"/>
                  </a:lnTo>
                  <a:lnTo>
                    <a:pt x="535173" y="535431"/>
                  </a:lnTo>
                  <a:lnTo>
                    <a:pt x="535173" y="0"/>
                  </a:lnTo>
                  <a:close/>
                </a:path>
              </a:pathLst>
            </a:custGeom>
            <a:solidFill>
              <a:srgbClr val="1D49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709422" y="2164842"/>
              <a:ext cx="492125" cy="0"/>
            </a:xfrm>
            <a:custGeom>
              <a:avLst/>
              <a:gdLst/>
              <a:ahLst/>
              <a:cxnLst/>
              <a:rect l="l" t="t" r="r" b="b"/>
              <a:pathLst>
                <a:path w="492125" h="0">
                  <a:moveTo>
                    <a:pt x="0" y="0"/>
                  </a:moveTo>
                  <a:lnTo>
                    <a:pt x="492125" y="0"/>
                  </a:lnTo>
                </a:path>
              </a:pathLst>
            </a:custGeom>
            <a:ln w="19050">
              <a:solidFill>
                <a:srgbClr val="6AAA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92607" y="639826"/>
            <a:ext cx="4893945" cy="1391920"/>
          </a:xfrm>
          <a:prstGeom prst="rect"/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spc="65"/>
              <a:t>…and</a:t>
            </a:r>
            <a:r>
              <a:rPr dirty="0" sz="3200" spc="195"/>
              <a:t> </a:t>
            </a:r>
            <a:r>
              <a:rPr dirty="0" sz="3200" spc="50"/>
              <a:t>the</a:t>
            </a:r>
            <a:r>
              <a:rPr dirty="0" sz="3200" spc="200"/>
              <a:t> </a:t>
            </a:r>
            <a:r>
              <a:rPr dirty="0" sz="3200" spc="70"/>
              <a:t>content</a:t>
            </a:r>
            <a:r>
              <a:rPr dirty="0" sz="3200" spc="200"/>
              <a:t> </a:t>
            </a:r>
            <a:r>
              <a:rPr dirty="0" sz="3200" spc="60"/>
              <a:t>consumed </a:t>
            </a:r>
            <a:r>
              <a:rPr dirty="0" sz="3200" spc="45"/>
              <a:t>on</a:t>
            </a:r>
            <a:r>
              <a:rPr dirty="0" sz="3200" spc="210"/>
              <a:t> </a:t>
            </a:r>
            <a:r>
              <a:rPr dirty="0" sz="3200" spc="70"/>
              <a:t>satellite</a:t>
            </a:r>
            <a:r>
              <a:rPr dirty="0" sz="3200" spc="215"/>
              <a:t> </a:t>
            </a:r>
            <a:r>
              <a:rPr dirty="0" sz="3200" spc="65"/>
              <a:t>radio</a:t>
            </a:r>
            <a:r>
              <a:rPr dirty="0" sz="3200" spc="220"/>
              <a:t> </a:t>
            </a:r>
            <a:r>
              <a:rPr dirty="0" sz="3200"/>
              <a:t>is</a:t>
            </a:r>
            <a:r>
              <a:rPr dirty="0" sz="3200" spc="215"/>
              <a:t> </a:t>
            </a:r>
            <a:r>
              <a:rPr dirty="0" sz="3200" spc="35"/>
              <a:t>not </a:t>
            </a:r>
            <a:r>
              <a:rPr dirty="0" sz="3200" spc="75"/>
              <a:t>predominantly</a:t>
            </a:r>
            <a:r>
              <a:rPr dirty="0" sz="3200" spc="235"/>
              <a:t> </a:t>
            </a:r>
            <a:r>
              <a:rPr dirty="0" sz="3200"/>
              <a:t>ag</a:t>
            </a:r>
            <a:r>
              <a:rPr dirty="0" sz="3200" spc="245"/>
              <a:t> </a:t>
            </a:r>
            <a:r>
              <a:rPr dirty="0" sz="3200" spc="65"/>
              <a:t>focused.</a:t>
            </a:r>
            <a:endParaRPr sz="3200"/>
          </a:p>
        </p:txBody>
      </p:sp>
      <p:sp>
        <p:nvSpPr>
          <p:cNvPr id="14" name="object 14" descr=""/>
          <p:cNvSpPr txBox="1"/>
          <p:nvPr/>
        </p:nvSpPr>
        <p:spPr>
          <a:xfrm>
            <a:off x="692607" y="3009645"/>
            <a:ext cx="417893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Satellite</a:t>
            </a:r>
            <a:r>
              <a:rPr dirty="0" sz="2000" spc="-50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r>
              <a:rPr dirty="0" sz="2000" spc="-45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Purchase</a:t>
            </a:r>
            <a:r>
              <a:rPr dirty="0" sz="2000" spc="-45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2000" spc="-50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 b="1">
                <a:solidFill>
                  <a:srgbClr val="F1F1F1"/>
                </a:solidFill>
                <a:latin typeface="Arial Narrow"/>
                <a:cs typeface="Arial Narrow"/>
              </a:rPr>
              <a:t>Listenership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089456" y="3875913"/>
            <a:ext cx="2011045" cy="1768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15365">
              <a:lnSpc>
                <a:spcPct val="100000"/>
              </a:lnSpc>
              <a:spcBef>
                <a:spcPts val="100"/>
              </a:spcBef>
            </a:pPr>
            <a:r>
              <a:rPr dirty="0" sz="5400" spc="25" b="1">
                <a:solidFill>
                  <a:srgbClr val="6AAAC4"/>
                </a:solidFill>
                <a:latin typeface="Arial Narrow"/>
                <a:cs typeface="Arial Narrow"/>
              </a:rPr>
              <a:t>30</a:t>
            </a:r>
            <a:r>
              <a:rPr dirty="0" sz="3600" spc="25" b="1">
                <a:solidFill>
                  <a:srgbClr val="6AAAC4"/>
                </a:solidFill>
                <a:latin typeface="Arial Narrow"/>
                <a:cs typeface="Arial Narrow"/>
              </a:rPr>
              <a:t>%</a:t>
            </a:r>
            <a:endParaRPr sz="3600">
              <a:latin typeface="Arial Narrow"/>
              <a:cs typeface="Arial Narrow"/>
            </a:endParaRPr>
          </a:p>
          <a:p>
            <a:pPr marL="156845">
              <a:lnSpc>
                <a:spcPct val="100000"/>
              </a:lnSpc>
              <a:spcBef>
                <a:spcPts val="2440"/>
              </a:spcBef>
            </a:pP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Pay</a:t>
            </a:r>
            <a:r>
              <a:rPr dirty="0" sz="20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for</a:t>
            </a:r>
            <a:r>
              <a:rPr dirty="0" sz="20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Satellite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r>
              <a:rPr dirty="0" sz="20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Subscription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3846041" y="3761994"/>
            <a:ext cx="1071245" cy="1071245"/>
            <a:chOff x="3846041" y="3761994"/>
            <a:chExt cx="1071245" cy="1071245"/>
          </a:xfrm>
        </p:grpSpPr>
        <p:sp>
          <p:nvSpPr>
            <p:cNvPr id="17" name="object 17" descr=""/>
            <p:cNvSpPr/>
            <p:nvPr/>
          </p:nvSpPr>
          <p:spPr>
            <a:xfrm>
              <a:off x="4381626" y="3761994"/>
              <a:ext cx="526415" cy="535940"/>
            </a:xfrm>
            <a:custGeom>
              <a:avLst/>
              <a:gdLst/>
              <a:ahLst/>
              <a:cxnLst/>
              <a:rect l="l" t="t" r="r" b="b"/>
              <a:pathLst>
                <a:path w="526414" h="535939">
                  <a:moveTo>
                    <a:pt x="0" y="0"/>
                  </a:moveTo>
                  <a:lnTo>
                    <a:pt x="0" y="535431"/>
                  </a:lnTo>
                  <a:lnTo>
                    <a:pt x="525907" y="435101"/>
                  </a:lnTo>
                  <a:lnTo>
                    <a:pt x="514891" y="388608"/>
                  </a:lnTo>
                  <a:lnTo>
                    <a:pt x="500027" y="343917"/>
                  </a:lnTo>
                  <a:lnTo>
                    <a:pt x="481516" y="301194"/>
                  </a:lnTo>
                  <a:lnTo>
                    <a:pt x="459557" y="260603"/>
                  </a:lnTo>
                  <a:lnTo>
                    <a:pt x="434351" y="222311"/>
                  </a:lnTo>
                  <a:lnTo>
                    <a:pt x="406097" y="186481"/>
                  </a:lnTo>
                  <a:lnTo>
                    <a:pt x="374996" y="153280"/>
                  </a:lnTo>
                  <a:lnTo>
                    <a:pt x="341249" y="122872"/>
                  </a:lnTo>
                  <a:lnTo>
                    <a:pt x="305054" y="95423"/>
                  </a:lnTo>
                  <a:lnTo>
                    <a:pt x="266613" y="71098"/>
                  </a:lnTo>
                  <a:lnTo>
                    <a:pt x="226126" y="50062"/>
                  </a:lnTo>
                  <a:lnTo>
                    <a:pt x="183792" y="32480"/>
                  </a:lnTo>
                  <a:lnTo>
                    <a:pt x="139813" y="18517"/>
                  </a:lnTo>
                  <a:lnTo>
                    <a:pt x="94387" y="8340"/>
                  </a:lnTo>
                  <a:lnTo>
                    <a:pt x="47716" y="2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3846041" y="3761994"/>
              <a:ext cx="1071245" cy="1071245"/>
            </a:xfrm>
            <a:custGeom>
              <a:avLst/>
              <a:gdLst/>
              <a:ahLst/>
              <a:cxnLst/>
              <a:rect l="l" t="t" r="r" b="b"/>
              <a:pathLst>
                <a:path w="1071245" h="1071245">
                  <a:moveTo>
                    <a:pt x="535584" y="0"/>
                  </a:moveTo>
                  <a:lnTo>
                    <a:pt x="485134" y="2365"/>
                  </a:lnTo>
                  <a:lnTo>
                    <a:pt x="435254" y="9397"/>
                  </a:lnTo>
                  <a:lnTo>
                    <a:pt x="387777" y="20692"/>
                  </a:lnTo>
                  <a:lnTo>
                    <a:pt x="342302" y="35928"/>
                  </a:lnTo>
                  <a:lnTo>
                    <a:pt x="298981" y="54886"/>
                  </a:lnTo>
                  <a:lnTo>
                    <a:pt x="257963" y="77345"/>
                  </a:lnTo>
                  <a:lnTo>
                    <a:pt x="219398" y="103084"/>
                  </a:lnTo>
                  <a:lnTo>
                    <a:pt x="183437" y="131882"/>
                  </a:lnTo>
                  <a:lnTo>
                    <a:pt x="150229" y="163519"/>
                  </a:lnTo>
                  <a:lnTo>
                    <a:pt x="119924" y="197774"/>
                  </a:lnTo>
                  <a:lnTo>
                    <a:pt x="92672" y="234426"/>
                  </a:lnTo>
                  <a:lnTo>
                    <a:pt x="68623" y="273254"/>
                  </a:lnTo>
                  <a:lnTo>
                    <a:pt x="47928" y="314039"/>
                  </a:lnTo>
                  <a:lnTo>
                    <a:pt x="30736" y="356559"/>
                  </a:lnTo>
                  <a:lnTo>
                    <a:pt x="17197" y="400594"/>
                  </a:lnTo>
                  <a:lnTo>
                    <a:pt x="7461" y="445922"/>
                  </a:lnTo>
                  <a:lnTo>
                    <a:pt x="1679" y="492324"/>
                  </a:lnTo>
                  <a:lnTo>
                    <a:pt x="0" y="539578"/>
                  </a:lnTo>
                  <a:lnTo>
                    <a:pt x="2573" y="587464"/>
                  </a:lnTo>
                  <a:lnTo>
                    <a:pt x="9550" y="635761"/>
                  </a:lnTo>
                  <a:lnTo>
                    <a:pt x="20826" y="683220"/>
                  </a:lnTo>
                  <a:lnTo>
                    <a:pt x="36048" y="728680"/>
                  </a:lnTo>
                  <a:lnTo>
                    <a:pt x="54995" y="771990"/>
                  </a:lnTo>
                  <a:lnTo>
                    <a:pt x="77447" y="813000"/>
                  </a:lnTo>
                  <a:lnTo>
                    <a:pt x="103182" y="851560"/>
                  </a:lnTo>
                  <a:lnTo>
                    <a:pt x="131978" y="887518"/>
                  </a:lnTo>
                  <a:lnTo>
                    <a:pt x="163616" y="920724"/>
                  </a:lnTo>
                  <a:lnTo>
                    <a:pt x="197874" y="951029"/>
                  </a:lnTo>
                  <a:lnTo>
                    <a:pt x="234531" y="978280"/>
                  </a:lnTo>
                  <a:lnTo>
                    <a:pt x="273366" y="1002329"/>
                  </a:lnTo>
                  <a:lnTo>
                    <a:pt x="314157" y="1023024"/>
                  </a:lnTo>
                  <a:lnTo>
                    <a:pt x="356684" y="1040214"/>
                  </a:lnTo>
                  <a:lnTo>
                    <a:pt x="400725" y="1053750"/>
                  </a:lnTo>
                  <a:lnTo>
                    <a:pt x="446060" y="1063480"/>
                  </a:lnTo>
                  <a:lnTo>
                    <a:pt x="492468" y="1069255"/>
                  </a:lnTo>
                  <a:lnTo>
                    <a:pt x="539727" y="1070923"/>
                  </a:lnTo>
                  <a:lnTo>
                    <a:pt x="587616" y="1068334"/>
                  </a:lnTo>
                  <a:lnTo>
                    <a:pt x="635914" y="1061338"/>
                  </a:lnTo>
                  <a:lnTo>
                    <a:pt x="683372" y="1050063"/>
                  </a:lnTo>
                  <a:lnTo>
                    <a:pt x="728829" y="1034841"/>
                  </a:lnTo>
                  <a:lnTo>
                    <a:pt x="772134" y="1015894"/>
                  </a:lnTo>
                  <a:lnTo>
                    <a:pt x="813139" y="993443"/>
                  </a:lnTo>
                  <a:lnTo>
                    <a:pt x="851691" y="967710"/>
                  </a:lnTo>
                  <a:lnTo>
                    <a:pt x="887643" y="938915"/>
                  </a:lnTo>
                  <a:lnTo>
                    <a:pt x="920842" y="907280"/>
                  </a:lnTo>
                  <a:lnTo>
                    <a:pt x="951140" y="873026"/>
                  </a:lnTo>
                  <a:lnTo>
                    <a:pt x="978386" y="836374"/>
                  </a:lnTo>
                  <a:lnTo>
                    <a:pt x="1002430" y="797545"/>
                  </a:lnTo>
                  <a:lnTo>
                    <a:pt x="1023121" y="756761"/>
                  </a:lnTo>
                  <a:lnTo>
                    <a:pt x="1040311" y="714243"/>
                  </a:lnTo>
                  <a:lnTo>
                    <a:pt x="1053848" y="670211"/>
                  </a:lnTo>
                  <a:lnTo>
                    <a:pt x="1063582" y="624888"/>
                  </a:lnTo>
                  <a:lnTo>
                    <a:pt x="1069364" y="578494"/>
                  </a:lnTo>
                  <a:lnTo>
                    <a:pt x="1071043" y="531251"/>
                  </a:lnTo>
                  <a:lnTo>
                    <a:pt x="1068469" y="483380"/>
                  </a:lnTo>
                  <a:lnTo>
                    <a:pt x="1061491" y="435101"/>
                  </a:lnTo>
                  <a:lnTo>
                    <a:pt x="535584" y="535431"/>
                  </a:lnTo>
                  <a:lnTo>
                    <a:pt x="535584" y="0"/>
                  </a:lnTo>
                  <a:close/>
                </a:path>
              </a:pathLst>
            </a:custGeom>
            <a:solidFill>
              <a:srgbClr val="1D496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4174616" y="3875913"/>
            <a:ext cx="1961514" cy="1768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65835">
              <a:lnSpc>
                <a:spcPct val="100000"/>
              </a:lnSpc>
              <a:spcBef>
                <a:spcPts val="100"/>
              </a:spcBef>
            </a:pPr>
            <a:r>
              <a:rPr dirty="0" sz="5400" spc="25" b="1">
                <a:solidFill>
                  <a:srgbClr val="6AAAC4"/>
                </a:solidFill>
                <a:latin typeface="Arial Narrow"/>
                <a:cs typeface="Arial Narrow"/>
              </a:rPr>
              <a:t>22</a:t>
            </a:r>
            <a:r>
              <a:rPr dirty="0" sz="3600" spc="25" b="1">
                <a:solidFill>
                  <a:srgbClr val="6AAAC4"/>
                </a:solidFill>
                <a:latin typeface="Arial Narrow"/>
                <a:cs typeface="Arial Narrow"/>
              </a:rPr>
              <a:t>%</a:t>
            </a:r>
            <a:endParaRPr sz="3600">
              <a:latin typeface="Arial Narrow"/>
              <a:cs typeface="Arial Narrow"/>
            </a:endParaRPr>
          </a:p>
          <a:p>
            <a:pPr marL="82550">
              <a:lnSpc>
                <a:spcPct val="100000"/>
              </a:lnSpc>
              <a:spcBef>
                <a:spcPts val="2440"/>
              </a:spcBef>
            </a:pP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Listen</a:t>
            </a:r>
            <a:r>
              <a:rPr dirty="0" sz="20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to</a:t>
            </a:r>
            <a:r>
              <a:rPr dirty="0" sz="20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Satellite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r>
              <a:rPr dirty="0" sz="20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for</a:t>
            </a:r>
            <a:r>
              <a:rPr dirty="0" sz="2000" spc="-10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Ag</a:t>
            </a:r>
            <a:r>
              <a:rPr dirty="0" sz="20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20">
                <a:solidFill>
                  <a:srgbClr val="F1F1F1"/>
                </a:solidFill>
                <a:latin typeface="Arial Narrow"/>
                <a:cs typeface="Arial Narrow"/>
              </a:rPr>
              <a:t>News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7941056" y="1774316"/>
            <a:ext cx="25025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While</a:t>
            </a:r>
            <a:r>
              <a:rPr dirty="0" sz="2400" spc="-3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30%</a:t>
            </a:r>
            <a:r>
              <a:rPr dirty="0" sz="24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of</a:t>
            </a:r>
            <a:r>
              <a:rPr dirty="0" sz="2400" spc="-3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spc="-10">
                <a:solidFill>
                  <a:srgbClr val="3E4444"/>
                </a:solidFill>
                <a:latin typeface="Arial Narrow"/>
                <a:cs typeface="Arial Narrow"/>
              </a:rPr>
              <a:t>listeners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941056" y="2139772"/>
            <a:ext cx="2975610" cy="758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interviewed</a:t>
            </a:r>
            <a:r>
              <a:rPr dirty="0" sz="2400" spc="-3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pay</a:t>
            </a:r>
            <a:r>
              <a:rPr dirty="0" sz="2400" spc="-5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for</a:t>
            </a:r>
            <a:r>
              <a:rPr dirty="0" sz="2400" spc="-6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spc="-50">
                <a:solidFill>
                  <a:srgbClr val="3E4444"/>
                </a:solidFill>
                <a:latin typeface="Arial Narrow"/>
                <a:cs typeface="Arial Narrow"/>
              </a:rPr>
              <a:t>a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satellite</a:t>
            </a:r>
            <a:r>
              <a:rPr dirty="0" sz="2400" spc="-5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radio</a:t>
            </a:r>
            <a:r>
              <a:rPr dirty="0" sz="2400" spc="-7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spc="-10">
                <a:solidFill>
                  <a:srgbClr val="3E4444"/>
                </a:solidFill>
                <a:latin typeface="Arial Narrow"/>
                <a:cs typeface="Arial Narrow"/>
              </a:rPr>
              <a:t>subscription,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941056" y="2871978"/>
            <a:ext cx="28111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only</a:t>
            </a:r>
            <a:r>
              <a:rPr dirty="0" sz="2400" spc="-2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22%</a:t>
            </a:r>
            <a:r>
              <a:rPr dirty="0" sz="24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use</a:t>
            </a:r>
            <a:r>
              <a:rPr dirty="0" sz="2400" spc="-4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the</a:t>
            </a:r>
            <a:r>
              <a:rPr dirty="0" sz="24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spc="-10">
                <a:solidFill>
                  <a:srgbClr val="3E4444"/>
                </a:solidFill>
                <a:latin typeface="Arial Narrow"/>
                <a:cs typeface="Arial Narrow"/>
              </a:rPr>
              <a:t>service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7941056" y="3237738"/>
            <a:ext cx="29356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to</a:t>
            </a:r>
            <a:r>
              <a:rPr dirty="0" sz="2400" spc="-5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gather</a:t>
            </a:r>
            <a:r>
              <a:rPr dirty="0" sz="2400" spc="-20">
                <a:solidFill>
                  <a:srgbClr val="3E4444"/>
                </a:solidFill>
                <a:latin typeface="Arial Narrow"/>
                <a:cs typeface="Arial Narrow"/>
              </a:rPr>
              <a:t> ag-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related</a:t>
            </a:r>
            <a:r>
              <a:rPr dirty="0" sz="24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spc="-20">
                <a:solidFill>
                  <a:srgbClr val="3E4444"/>
                </a:solidFill>
                <a:latin typeface="Arial Narrow"/>
                <a:cs typeface="Arial Narrow"/>
              </a:rPr>
              <a:t>news.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7941056" y="3969511"/>
            <a:ext cx="28594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This,</a:t>
            </a:r>
            <a:r>
              <a:rPr dirty="0" sz="2400" spc="-5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along</a:t>
            </a:r>
            <a:r>
              <a:rPr dirty="0" sz="2400" spc="-4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with</a:t>
            </a:r>
            <a:r>
              <a:rPr dirty="0" sz="2400" spc="-4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spc="-10">
                <a:solidFill>
                  <a:srgbClr val="3E4444"/>
                </a:solidFill>
                <a:latin typeface="Arial Narrow"/>
                <a:cs typeface="Arial Narrow"/>
              </a:rPr>
              <a:t>satellite’s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7941056" y="4335271"/>
            <a:ext cx="28473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limited</a:t>
            </a:r>
            <a:r>
              <a:rPr dirty="0" sz="2400" spc="-20">
                <a:solidFill>
                  <a:srgbClr val="3E4444"/>
                </a:solidFill>
                <a:latin typeface="Arial Narrow"/>
                <a:cs typeface="Arial Narrow"/>
              </a:rPr>
              <a:t> on-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farm</a:t>
            </a:r>
            <a:r>
              <a:rPr dirty="0" sz="2400" spc="-5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spc="-10">
                <a:solidFill>
                  <a:srgbClr val="3E4444"/>
                </a:solidFill>
                <a:latin typeface="Arial Narrow"/>
                <a:cs typeface="Arial Narrow"/>
              </a:rPr>
              <a:t>presence,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7941056" y="4701032"/>
            <a:ext cx="24345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suggests</a:t>
            </a:r>
            <a:r>
              <a:rPr dirty="0" sz="2400" spc="-5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that</a:t>
            </a:r>
            <a:r>
              <a:rPr dirty="0" sz="2400" spc="-6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spc="-10">
                <a:solidFill>
                  <a:srgbClr val="3E4444"/>
                </a:solidFill>
                <a:latin typeface="Arial Narrow"/>
                <a:cs typeface="Arial Narrow"/>
              </a:rPr>
              <a:t>satellite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7941056" y="5066487"/>
            <a:ext cx="215582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radio</a:t>
            </a:r>
            <a:r>
              <a:rPr dirty="0" sz="24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is</a:t>
            </a:r>
            <a:r>
              <a:rPr dirty="0" sz="2400" spc="-3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not</a:t>
            </a:r>
            <a:r>
              <a:rPr dirty="0" sz="24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a</a:t>
            </a:r>
            <a:r>
              <a:rPr dirty="0" sz="24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spc="-20">
                <a:solidFill>
                  <a:srgbClr val="3E4444"/>
                </a:solidFill>
                <a:latin typeface="Arial Narrow"/>
                <a:cs typeface="Arial Narrow"/>
              </a:rPr>
              <a:t>major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7941056" y="5432856"/>
            <a:ext cx="23926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conveyer</a:t>
            </a:r>
            <a:r>
              <a:rPr dirty="0" sz="2400" spc="-2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of</a:t>
            </a:r>
            <a:r>
              <a:rPr dirty="0" sz="2400" spc="-5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ag</a:t>
            </a:r>
            <a:r>
              <a:rPr dirty="0" sz="2400" spc="-4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spc="-20">
                <a:solidFill>
                  <a:srgbClr val="3E4444"/>
                </a:solidFill>
                <a:latin typeface="Arial Narrow"/>
                <a:cs typeface="Arial Narrow"/>
              </a:rPr>
              <a:t>news.</a:t>
            </a:r>
            <a:endParaRPr sz="2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634"/>
            <a:chOff x="0" y="0"/>
            <a:chExt cx="12192000" cy="685863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79776" y="0"/>
              <a:ext cx="9412224" cy="6857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743199" y="0"/>
              <a:ext cx="9448800" cy="6858000"/>
            </a:xfrm>
            <a:custGeom>
              <a:avLst/>
              <a:gdLst/>
              <a:ahLst/>
              <a:cxnLst/>
              <a:rect l="l" t="t" r="r" b="b"/>
              <a:pathLst>
                <a:path w="9448800" h="6858000">
                  <a:moveTo>
                    <a:pt x="0" y="0"/>
                  </a:moveTo>
                  <a:lnTo>
                    <a:pt x="6408058" y="6858000"/>
                  </a:lnTo>
                  <a:lnTo>
                    <a:pt x="9448800" y="6858000"/>
                  </a:lnTo>
                  <a:lnTo>
                    <a:pt x="9444101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3743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2302" y="4542866"/>
            <a:ext cx="2963545" cy="1590040"/>
          </a:xfrm>
          <a:prstGeom prst="rect"/>
        </p:spPr>
        <p:txBody>
          <a:bodyPr wrap="square" lIns="0" tIns="106045" rIns="0" bIns="0" rtlCol="0" vert="horz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dirty="0" sz="5400" spc="-10">
                <a:solidFill>
                  <a:srgbClr val="FFFFFF"/>
                </a:solidFill>
              </a:rPr>
              <a:t>AUDIENCE SAMPLE</a:t>
            </a:r>
            <a:endParaRPr sz="5400"/>
          </a:p>
        </p:txBody>
      </p:sp>
      <p:sp>
        <p:nvSpPr>
          <p:cNvPr id="6" name="object 6" descr=""/>
          <p:cNvSpPr/>
          <p:nvPr/>
        </p:nvSpPr>
        <p:spPr>
          <a:xfrm>
            <a:off x="3252215" y="0"/>
            <a:ext cx="6423025" cy="6858000"/>
          </a:xfrm>
          <a:custGeom>
            <a:avLst/>
            <a:gdLst/>
            <a:ahLst/>
            <a:cxnLst/>
            <a:rect l="l" t="t" r="r" b="b"/>
            <a:pathLst>
              <a:path w="6423025" h="6858000">
                <a:moveTo>
                  <a:pt x="0" y="0"/>
                </a:moveTo>
                <a:lnTo>
                  <a:pt x="6422644" y="6857574"/>
                </a:lnTo>
              </a:path>
            </a:pathLst>
          </a:custGeom>
          <a:ln w="15875">
            <a:solidFill>
              <a:srgbClr val="8D9CA1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839450" y="6562445"/>
            <a:ext cx="11455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3935" algn="l"/>
              </a:tabLst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r>
              <a:rPr dirty="0" sz="1100" b="1" i="1">
                <a:solidFill>
                  <a:srgbClr val="A6A6A6"/>
                </a:solidFill>
                <a:latin typeface="Arial Narrow"/>
                <a:cs typeface="Arial Narrow"/>
              </a:rPr>
              <a:t>	</a:t>
            </a:r>
            <a:r>
              <a:rPr dirty="0" sz="1100" spc="-25" i="1">
                <a:solidFill>
                  <a:srgbClr val="A6A6A6"/>
                </a:solidFill>
                <a:latin typeface="Arial Narrow"/>
                <a:cs typeface="Arial Narrow"/>
              </a:rPr>
              <a:t>37</a:t>
            </a:r>
            <a:endParaRPr sz="1100">
              <a:latin typeface="Arial Narrow"/>
              <a:cs typeface="Arial Narrow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716" y="6439187"/>
            <a:ext cx="279314" cy="276789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1377696"/>
            <a:ext cx="5093335" cy="4814570"/>
            <a:chOff x="0" y="1377696"/>
            <a:chExt cx="5093335" cy="4814570"/>
          </a:xfrm>
        </p:grpSpPr>
        <p:sp>
          <p:nvSpPr>
            <p:cNvPr id="5" name="object 5" descr=""/>
            <p:cNvSpPr/>
            <p:nvPr/>
          </p:nvSpPr>
          <p:spPr>
            <a:xfrm>
              <a:off x="0" y="1377696"/>
              <a:ext cx="5093335" cy="4814570"/>
            </a:xfrm>
            <a:custGeom>
              <a:avLst/>
              <a:gdLst/>
              <a:ahLst/>
              <a:cxnLst/>
              <a:rect l="l" t="t" r="r" b="b"/>
              <a:pathLst>
                <a:path w="5093335" h="4814570">
                  <a:moveTo>
                    <a:pt x="5093208" y="0"/>
                  </a:moveTo>
                  <a:lnTo>
                    <a:pt x="0" y="0"/>
                  </a:lnTo>
                  <a:lnTo>
                    <a:pt x="0" y="4814316"/>
                  </a:lnTo>
                  <a:lnTo>
                    <a:pt x="5093208" y="4814316"/>
                  </a:lnTo>
                  <a:lnTo>
                    <a:pt x="5093208" y="0"/>
                  </a:lnTo>
                  <a:close/>
                </a:path>
              </a:pathLst>
            </a:custGeom>
            <a:solidFill>
              <a:srgbClr val="BEBEBE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160830" y="2716657"/>
              <a:ext cx="2919730" cy="2919730"/>
            </a:xfrm>
            <a:custGeom>
              <a:avLst/>
              <a:gdLst/>
              <a:ahLst/>
              <a:cxnLst/>
              <a:rect l="l" t="t" r="r" b="b"/>
              <a:pathLst>
                <a:path w="2919729" h="2919729">
                  <a:moveTo>
                    <a:pt x="1459687" y="0"/>
                  </a:moveTo>
                  <a:lnTo>
                    <a:pt x="1459687" y="1459737"/>
                  </a:lnTo>
                  <a:lnTo>
                    <a:pt x="334975" y="529208"/>
                  </a:lnTo>
                  <a:lnTo>
                    <a:pt x="303233" y="568968"/>
                  </a:lnTo>
                  <a:lnTo>
                    <a:pt x="272977" y="609695"/>
                  </a:lnTo>
                  <a:lnTo>
                    <a:pt x="244224" y="651347"/>
                  </a:lnTo>
                  <a:lnTo>
                    <a:pt x="216988" y="693881"/>
                  </a:lnTo>
                  <a:lnTo>
                    <a:pt x="191284" y="737254"/>
                  </a:lnTo>
                  <a:lnTo>
                    <a:pt x="167128" y="781425"/>
                  </a:lnTo>
                  <a:lnTo>
                    <a:pt x="144535" y="826351"/>
                  </a:lnTo>
                  <a:lnTo>
                    <a:pt x="123520" y="871989"/>
                  </a:lnTo>
                  <a:lnTo>
                    <a:pt x="104099" y="918296"/>
                  </a:lnTo>
                  <a:lnTo>
                    <a:pt x="86286" y="965231"/>
                  </a:lnTo>
                  <a:lnTo>
                    <a:pt x="70098" y="1012751"/>
                  </a:lnTo>
                  <a:lnTo>
                    <a:pt x="55549" y="1060813"/>
                  </a:lnTo>
                  <a:lnTo>
                    <a:pt x="42654" y="1109375"/>
                  </a:lnTo>
                  <a:lnTo>
                    <a:pt x="31429" y="1158395"/>
                  </a:lnTo>
                  <a:lnTo>
                    <a:pt x="21889" y="1207829"/>
                  </a:lnTo>
                  <a:lnTo>
                    <a:pt x="14050" y="1257636"/>
                  </a:lnTo>
                  <a:lnTo>
                    <a:pt x="7926" y="1307773"/>
                  </a:lnTo>
                  <a:lnTo>
                    <a:pt x="3532" y="1358197"/>
                  </a:lnTo>
                  <a:lnTo>
                    <a:pt x="885" y="1408866"/>
                  </a:lnTo>
                  <a:lnTo>
                    <a:pt x="0" y="1459737"/>
                  </a:lnTo>
                  <a:lnTo>
                    <a:pt x="780" y="1507915"/>
                  </a:lnTo>
                  <a:lnTo>
                    <a:pt x="3104" y="1555702"/>
                  </a:lnTo>
                  <a:lnTo>
                    <a:pt x="6949" y="1603074"/>
                  </a:lnTo>
                  <a:lnTo>
                    <a:pt x="12290" y="1650009"/>
                  </a:lnTo>
                  <a:lnTo>
                    <a:pt x="19103" y="1696481"/>
                  </a:lnTo>
                  <a:lnTo>
                    <a:pt x="27365" y="1742467"/>
                  </a:lnTo>
                  <a:lnTo>
                    <a:pt x="37051" y="1787942"/>
                  </a:lnTo>
                  <a:lnTo>
                    <a:pt x="48136" y="1832884"/>
                  </a:lnTo>
                  <a:lnTo>
                    <a:pt x="60598" y="1877266"/>
                  </a:lnTo>
                  <a:lnTo>
                    <a:pt x="74412" y="1921066"/>
                  </a:lnTo>
                  <a:lnTo>
                    <a:pt x="89554" y="1964260"/>
                  </a:lnTo>
                  <a:lnTo>
                    <a:pt x="106000" y="2006823"/>
                  </a:lnTo>
                  <a:lnTo>
                    <a:pt x="123726" y="2048731"/>
                  </a:lnTo>
                  <a:lnTo>
                    <a:pt x="142707" y="2089960"/>
                  </a:lnTo>
                  <a:lnTo>
                    <a:pt x="162921" y="2130487"/>
                  </a:lnTo>
                  <a:lnTo>
                    <a:pt x="184342" y="2170287"/>
                  </a:lnTo>
                  <a:lnTo>
                    <a:pt x="206947" y="2209336"/>
                  </a:lnTo>
                  <a:lnTo>
                    <a:pt x="230712" y="2247610"/>
                  </a:lnTo>
                  <a:lnTo>
                    <a:pt x="255613" y="2285086"/>
                  </a:lnTo>
                  <a:lnTo>
                    <a:pt x="281625" y="2321738"/>
                  </a:lnTo>
                  <a:lnTo>
                    <a:pt x="308725" y="2357543"/>
                  </a:lnTo>
                  <a:lnTo>
                    <a:pt x="336888" y="2392477"/>
                  </a:lnTo>
                  <a:lnTo>
                    <a:pt x="366091" y="2426516"/>
                  </a:lnTo>
                  <a:lnTo>
                    <a:pt x="396310" y="2459636"/>
                  </a:lnTo>
                  <a:lnTo>
                    <a:pt x="427520" y="2491813"/>
                  </a:lnTo>
                  <a:lnTo>
                    <a:pt x="459697" y="2523022"/>
                  </a:lnTo>
                  <a:lnTo>
                    <a:pt x="492818" y="2553240"/>
                  </a:lnTo>
                  <a:lnTo>
                    <a:pt x="526858" y="2582442"/>
                  </a:lnTo>
                  <a:lnTo>
                    <a:pt x="561793" y="2610605"/>
                  </a:lnTo>
                  <a:lnTo>
                    <a:pt x="597600" y="2637705"/>
                  </a:lnTo>
                  <a:lnTo>
                    <a:pt x="634254" y="2663717"/>
                  </a:lnTo>
                  <a:lnTo>
                    <a:pt x="671731" y="2688618"/>
                  </a:lnTo>
                  <a:lnTo>
                    <a:pt x="710008" y="2712383"/>
                  </a:lnTo>
                  <a:lnTo>
                    <a:pt x="749059" y="2734988"/>
                  </a:lnTo>
                  <a:lnTo>
                    <a:pt x="788862" y="2756410"/>
                  </a:lnTo>
                  <a:lnTo>
                    <a:pt x="829391" y="2776623"/>
                  </a:lnTo>
                  <a:lnTo>
                    <a:pt x="870624" y="2795605"/>
                  </a:lnTo>
                  <a:lnTo>
                    <a:pt x="912536" y="2813332"/>
                  </a:lnTo>
                  <a:lnTo>
                    <a:pt x="955102" y="2829778"/>
                  </a:lnTo>
                  <a:lnTo>
                    <a:pt x="998300" y="2844920"/>
                  </a:lnTo>
                  <a:lnTo>
                    <a:pt x="1042104" y="2858735"/>
                  </a:lnTo>
                  <a:lnTo>
                    <a:pt x="1086492" y="2871197"/>
                  </a:lnTo>
                  <a:lnTo>
                    <a:pt x="1131438" y="2882283"/>
                  </a:lnTo>
                  <a:lnTo>
                    <a:pt x="1176918" y="2891969"/>
                  </a:lnTo>
                  <a:lnTo>
                    <a:pt x="1222910" y="2900231"/>
                  </a:lnTo>
                  <a:lnTo>
                    <a:pt x="1269388" y="2907045"/>
                  </a:lnTo>
                  <a:lnTo>
                    <a:pt x="1316329" y="2912386"/>
                  </a:lnTo>
                  <a:lnTo>
                    <a:pt x="1363708" y="2916231"/>
                  </a:lnTo>
                  <a:lnTo>
                    <a:pt x="1411502" y="2918556"/>
                  </a:lnTo>
                  <a:lnTo>
                    <a:pt x="1459687" y="2919336"/>
                  </a:lnTo>
                  <a:lnTo>
                    <a:pt x="1507864" y="2918556"/>
                  </a:lnTo>
                  <a:lnTo>
                    <a:pt x="1555651" y="2916231"/>
                  </a:lnTo>
                  <a:lnTo>
                    <a:pt x="1603024" y="2912386"/>
                  </a:lnTo>
                  <a:lnTo>
                    <a:pt x="1649958" y="2907045"/>
                  </a:lnTo>
                  <a:lnTo>
                    <a:pt x="1696431" y="2900231"/>
                  </a:lnTo>
                  <a:lnTo>
                    <a:pt x="1742417" y="2891969"/>
                  </a:lnTo>
                  <a:lnTo>
                    <a:pt x="1787892" y="2882283"/>
                  </a:lnTo>
                  <a:lnTo>
                    <a:pt x="1832834" y="2871197"/>
                  </a:lnTo>
                  <a:lnTo>
                    <a:pt x="1877216" y="2858735"/>
                  </a:lnTo>
                  <a:lnTo>
                    <a:pt x="1921017" y="2844920"/>
                  </a:lnTo>
                  <a:lnTo>
                    <a:pt x="1964211" y="2829778"/>
                  </a:lnTo>
                  <a:lnTo>
                    <a:pt x="2006774" y="2813332"/>
                  </a:lnTo>
                  <a:lnTo>
                    <a:pt x="2048682" y="2795605"/>
                  </a:lnTo>
                  <a:lnTo>
                    <a:pt x="2089912" y="2776623"/>
                  </a:lnTo>
                  <a:lnTo>
                    <a:pt x="2130439" y="2756410"/>
                  </a:lnTo>
                  <a:lnTo>
                    <a:pt x="2170239" y="2734988"/>
                  </a:lnTo>
                  <a:lnTo>
                    <a:pt x="2209289" y="2712383"/>
                  </a:lnTo>
                  <a:lnTo>
                    <a:pt x="2247563" y="2688618"/>
                  </a:lnTo>
                  <a:lnTo>
                    <a:pt x="2285039" y="2663717"/>
                  </a:lnTo>
                  <a:lnTo>
                    <a:pt x="2321692" y="2637705"/>
                  </a:lnTo>
                  <a:lnTo>
                    <a:pt x="2357497" y="2610605"/>
                  </a:lnTo>
                  <a:lnTo>
                    <a:pt x="2392432" y="2582442"/>
                  </a:lnTo>
                  <a:lnTo>
                    <a:pt x="2426471" y="2553240"/>
                  </a:lnTo>
                  <a:lnTo>
                    <a:pt x="2459591" y="2523022"/>
                  </a:lnTo>
                  <a:lnTo>
                    <a:pt x="2491768" y="2491813"/>
                  </a:lnTo>
                  <a:lnTo>
                    <a:pt x="2522978" y="2459636"/>
                  </a:lnTo>
                  <a:lnTo>
                    <a:pt x="2553196" y="2426516"/>
                  </a:lnTo>
                  <a:lnTo>
                    <a:pt x="2582399" y="2392477"/>
                  </a:lnTo>
                  <a:lnTo>
                    <a:pt x="2610562" y="2357543"/>
                  </a:lnTo>
                  <a:lnTo>
                    <a:pt x="2637662" y="2321738"/>
                  </a:lnTo>
                  <a:lnTo>
                    <a:pt x="2663675" y="2285086"/>
                  </a:lnTo>
                  <a:lnTo>
                    <a:pt x="2688576" y="2247610"/>
                  </a:lnTo>
                  <a:lnTo>
                    <a:pt x="2712341" y="2209336"/>
                  </a:lnTo>
                  <a:lnTo>
                    <a:pt x="2734947" y="2170287"/>
                  </a:lnTo>
                  <a:lnTo>
                    <a:pt x="2756369" y="2130487"/>
                  </a:lnTo>
                  <a:lnTo>
                    <a:pt x="2776583" y="2089960"/>
                  </a:lnTo>
                  <a:lnTo>
                    <a:pt x="2795565" y="2048731"/>
                  </a:lnTo>
                  <a:lnTo>
                    <a:pt x="2813292" y="2006823"/>
                  </a:lnTo>
                  <a:lnTo>
                    <a:pt x="2829738" y="1964260"/>
                  </a:lnTo>
                  <a:lnTo>
                    <a:pt x="2844881" y="1921066"/>
                  </a:lnTo>
                  <a:lnTo>
                    <a:pt x="2858695" y="1877266"/>
                  </a:lnTo>
                  <a:lnTo>
                    <a:pt x="2871158" y="1832884"/>
                  </a:lnTo>
                  <a:lnTo>
                    <a:pt x="2882244" y="1787942"/>
                  </a:lnTo>
                  <a:lnTo>
                    <a:pt x="2891930" y="1742467"/>
                  </a:lnTo>
                  <a:lnTo>
                    <a:pt x="2900192" y="1696481"/>
                  </a:lnTo>
                  <a:lnTo>
                    <a:pt x="2907006" y="1650009"/>
                  </a:lnTo>
                  <a:lnTo>
                    <a:pt x="2912348" y="1603074"/>
                  </a:lnTo>
                  <a:lnTo>
                    <a:pt x="2916193" y="1555702"/>
                  </a:lnTo>
                  <a:lnTo>
                    <a:pt x="2918517" y="1507915"/>
                  </a:lnTo>
                  <a:lnTo>
                    <a:pt x="2919298" y="1459737"/>
                  </a:lnTo>
                  <a:lnTo>
                    <a:pt x="2918517" y="1411553"/>
                  </a:lnTo>
                  <a:lnTo>
                    <a:pt x="2916193" y="1363759"/>
                  </a:lnTo>
                  <a:lnTo>
                    <a:pt x="2912348" y="1316379"/>
                  </a:lnTo>
                  <a:lnTo>
                    <a:pt x="2907006" y="1269438"/>
                  </a:lnTo>
                  <a:lnTo>
                    <a:pt x="2900192" y="1222959"/>
                  </a:lnTo>
                  <a:lnTo>
                    <a:pt x="2891930" y="1176967"/>
                  </a:lnTo>
                  <a:lnTo>
                    <a:pt x="2882244" y="1131486"/>
                  </a:lnTo>
                  <a:lnTo>
                    <a:pt x="2871158" y="1086539"/>
                  </a:lnTo>
                  <a:lnTo>
                    <a:pt x="2858695" y="1042151"/>
                  </a:lnTo>
                  <a:lnTo>
                    <a:pt x="2844881" y="998345"/>
                  </a:lnTo>
                  <a:lnTo>
                    <a:pt x="2829738" y="955147"/>
                  </a:lnTo>
                  <a:lnTo>
                    <a:pt x="2813292" y="912579"/>
                  </a:lnTo>
                  <a:lnTo>
                    <a:pt x="2795565" y="870666"/>
                  </a:lnTo>
                  <a:lnTo>
                    <a:pt x="2776583" y="829433"/>
                  </a:lnTo>
                  <a:lnTo>
                    <a:pt x="2756369" y="788902"/>
                  </a:lnTo>
                  <a:lnTo>
                    <a:pt x="2734947" y="749098"/>
                  </a:lnTo>
                  <a:lnTo>
                    <a:pt x="2712341" y="710045"/>
                  </a:lnTo>
                  <a:lnTo>
                    <a:pt x="2688576" y="671767"/>
                  </a:lnTo>
                  <a:lnTo>
                    <a:pt x="2663675" y="634288"/>
                  </a:lnTo>
                  <a:lnTo>
                    <a:pt x="2637663" y="597633"/>
                  </a:lnTo>
                  <a:lnTo>
                    <a:pt x="2610562" y="561825"/>
                  </a:lnTo>
                  <a:lnTo>
                    <a:pt x="2582399" y="526888"/>
                  </a:lnTo>
                  <a:lnTo>
                    <a:pt x="2553196" y="492846"/>
                  </a:lnTo>
                  <a:lnTo>
                    <a:pt x="2522978" y="459724"/>
                  </a:lnTo>
                  <a:lnTo>
                    <a:pt x="2491768" y="427545"/>
                  </a:lnTo>
                  <a:lnTo>
                    <a:pt x="2459591" y="396334"/>
                  </a:lnTo>
                  <a:lnTo>
                    <a:pt x="2426471" y="366114"/>
                  </a:lnTo>
                  <a:lnTo>
                    <a:pt x="2392432" y="336909"/>
                  </a:lnTo>
                  <a:lnTo>
                    <a:pt x="2357497" y="308744"/>
                  </a:lnTo>
                  <a:lnTo>
                    <a:pt x="2321692" y="281643"/>
                  </a:lnTo>
                  <a:lnTo>
                    <a:pt x="2285039" y="255629"/>
                  </a:lnTo>
                  <a:lnTo>
                    <a:pt x="2247563" y="230727"/>
                  </a:lnTo>
                  <a:lnTo>
                    <a:pt x="2209289" y="206961"/>
                  </a:lnTo>
                  <a:lnTo>
                    <a:pt x="2170239" y="184355"/>
                  </a:lnTo>
                  <a:lnTo>
                    <a:pt x="2130439" y="162932"/>
                  </a:lnTo>
                  <a:lnTo>
                    <a:pt x="2089912" y="142717"/>
                  </a:lnTo>
                  <a:lnTo>
                    <a:pt x="2048682" y="123734"/>
                  </a:lnTo>
                  <a:lnTo>
                    <a:pt x="2006774" y="106007"/>
                  </a:lnTo>
                  <a:lnTo>
                    <a:pt x="1964211" y="89560"/>
                  </a:lnTo>
                  <a:lnTo>
                    <a:pt x="1921017" y="74417"/>
                  </a:lnTo>
                  <a:lnTo>
                    <a:pt x="1877216" y="60603"/>
                  </a:lnTo>
                  <a:lnTo>
                    <a:pt x="1832834" y="48140"/>
                  </a:lnTo>
                  <a:lnTo>
                    <a:pt x="1787892" y="37053"/>
                  </a:lnTo>
                  <a:lnTo>
                    <a:pt x="1742417" y="27367"/>
                  </a:lnTo>
                  <a:lnTo>
                    <a:pt x="1696431" y="19105"/>
                  </a:lnTo>
                  <a:lnTo>
                    <a:pt x="1649958" y="12291"/>
                  </a:lnTo>
                  <a:lnTo>
                    <a:pt x="1603024" y="6950"/>
                  </a:lnTo>
                  <a:lnTo>
                    <a:pt x="1555651" y="3104"/>
                  </a:lnTo>
                  <a:lnTo>
                    <a:pt x="1507864" y="780"/>
                  </a:lnTo>
                  <a:lnTo>
                    <a:pt x="1459687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495805" y="2716657"/>
              <a:ext cx="1125220" cy="1459865"/>
            </a:xfrm>
            <a:custGeom>
              <a:avLst/>
              <a:gdLst/>
              <a:ahLst/>
              <a:cxnLst/>
              <a:rect l="l" t="t" r="r" b="b"/>
              <a:pathLst>
                <a:path w="1125220" h="1459864">
                  <a:moveTo>
                    <a:pt x="1124712" y="0"/>
                  </a:moveTo>
                  <a:lnTo>
                    <a:pt x="1074615" y="858"/>
                  </a:lnTo>
                  <a:lnTo>
                    <a:pt x="1024758" y="3420"/>
                  </a:lnTo>
                  <a:lnTo>
                    <a:pt x="975180" y="7669"/>
                  </a:lnTo>
                  <a:lnTo>
                    <a:pt x="925919" y="13586"/>
                  </a:lnTo>
                  <a:lnTo>
                    <a:pt x="877013" y="21153"/>
                  </a:lnTo>
                  <a:lnTo>
                    <a:pt x="828500" y="30352"/>
                  </a:lnTo>
                  <a:lnTo>
                    <a:pt x="780420" y="41165"/>
                  </a:lnTo>
                  <a:lnTo>
                    <a:pt x="732810" y="53573"/>
                  </a:lnTo>
                  <a:lnTo>
                    <a:pt x="685708" y="67560"/>
                  </a:lnTo>
                  <a:lnTo>
                    <a:pt x="639154" y="83106"/>
                  </a:lnTo>
                  <a:lnTo>
                    <a:pt x="593185" y="100194"/>
                  </a:lnTo>
                  <a:lnTo>
                    <a:pt x="547840" y="118805"/>
                  </a:lnTo>
                  <a:lnTo>
                    <a:pt x="503158" y="138922"/>
                  </a:lnTo>
                  <a:lnTo>
                    <a:pt x="459175" y="160526"/>
                  </a:lnTo>
                  <a:lnTo>
                    <a:pt x="415932" y="183599"/>
                  </a:lnTo>
                  <a:lnTo>
                    <a:pt x="373466" y="208124"/>
                  </a:lnTo>
                  <a:lnTo>
                    <a:pt x="331816" y="234081"/>
                  </a:lnTo>
                  <a:lnTo>
                    <a:pt x="291020" y="261454"/>
                  </a:lnTo>
                  <a:lnTo>
                    <a:pt x="251116" y="290224"/>
                  </a:lnTo>
                  <a:lnTo>
                    <a:pt x="212143" y="320372"/>
                  </a:lnTo>
                  <a:lnTo>
                    <a:pt x="174139" y="351882"/>
                  </a:lnTo>
                  <a:lnTo>
                    <a:pt x="137143" y="384734"/>
                  </a:lnTo>
                  <a:lnTo>
                    <a:pt x="101192" y="418911"/>
                  </a:lnTo>
                  <a:lnTo>
                    <a:pt x="66326" y="454394"/>
                  </a:lnTo>
                  <a:lnTo>
                    <a:pt x="32582" y="491166"/>
                  </a:lnTo>
                  <a:lnTo>
                    <a:pt x="0" y="529208"/>
                  </a:lnTo>
                  <a:lnTo>
                    <a:pt x="1124712" y="1459737"/>
                  </a:lnTo>
                  <a:lnTo>
                    <a:pt x="1124712" y="0"/>
                  </a:lnTo>
                  <a:close/>
                </a:path>
              </a:pathLst>
            </a:custGeom>
            <a:solidFill>
              <a:srgbClr val="A2A9A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30707" y="604469"/>
            <a:ext cx="3737610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80">
                <a:solidFill>
                  <a:srgbClr val="56585C"/>
                </a:solidFill>
              </a:rPr>
              <a:t>Listener</a:t>
            </a:r>
            <a:r>
              <a:rPr dirty="0" sz="3200" spc="200">
                <a:solidFill>
                  <a:srgbClr val="56585C"/>
                </a:solidFill>
              </a:rPr>
              <a:t> </a:t>
            </a:r>
            <a:r>
              <a:rPr dirty="0" sz="3200" spc="70">
                <a:solidFill>
                  <a:srgbClr val="56585C"/>
                </a:solidFill>
              </a:rPr>
              <a:t>Demo</a:t>
            </a:r>
            <a:r>
              <a:rPr dirty="0" sz="3200" spc="210">
                <a:solidFill>
                  <a:srgbClr val="56585C"/>
                </a:solidFill>
              </a:rPr>
              <a:t> </a:t>
            </a:r>
            <a:r>
              <a:rPr dirty="0" sz="3200" spc="85">
                <a:solidFill>
                  <a:srgbClr val="56585C"/>
                </a:solidFill>
              </a:rPr>
              <a:t>Profile</a:t>
            </a:r>
            <a:endParaRPr sz="3200"/>
          </a:p>
        </p:txBody>
      </p:sp>
      <p:sp>
        <p:nvSpPr>
          <p:cNvPr id="9" name="object 9" descr=""/>
          <p:cNvSpPr txBox="1"/>
          <p:nvPr/>
        </p:nvSpPr>
        <p:spPr>
          <a:xfrm>
            <a:off x="633476" y="6479235"/>
            <a:ext cx="42500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Total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respondents</a:t>
            </a:r>
            <a:r>
              <a:rPr dirty="0" sz="900" spc="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(n=357)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Study,</a:t>
            </a:r>
            <a:r>
              <a:rPr dirty="0" sz="900" spc="-4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Research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0" y="1377696"/>
            <a:ext cx="5093335" cy="4814570"/>
          </a:xfrm>
          <a:prstGeom prst="rect">
            <a:avLst/>
          </a:prstGeom>
        </p:spPr>
        <p:txBody>
          <a:bodyPr wrap="square" lIns="0" tIns="12192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60"/>
              </a:spcBef>
            </a:pPr>
            <a:endParaRPr sz="2000">
              <a:latin typeface="Times New Roman"/>
              <a:cs typeface="Times New Roman"/>
            </a:endParaRPr>
          </a:p>
          <a:p>
            <a:pPr marL="2248535">
              <a:lnSpc>
                <a:spcPct val="100000"/>
              </a:lnSpc>
            </a:pPr>
            <a:r>
              <a:rPr dirty="0" sz="2000" spc="-10" b="1">
                <a:solidFill>
                  <a:srgbClr val="56585C"/>
                </a:solidFill>
                <a:latin typeface="Arial Narrow"/>
                <a:cs typeface="Arial Narrow"/>
              </a:rPr>
              <a:t>Gender</a:t>
            </a:r>
            <a:endParaRPr sz="2000">
              <a:latin typeface="Arial Narrow"/>
              <a:cs typeface="Arial Narrow"/>
            </a:endParaRPr>
          </a:p>
          <a:p>
            <a:pPr marL="990600">
              <a:lnSpc>
                <a:spcPts val="2305"/>
              </a:lnSpc>
              <a:spcBef>
                <a:spcPts val="2039"/>
              </a:spcBef>
            </a:pPr>
            <a:r>
              <a:rPr dirty="0" sz="2000" spc="-25" b="1">
                <a:solidFill>
                  <a:srgbClr val="A6A6A6"/>
                </a:solidFill>
                <a:latin typeface="Arial Narrow"/>
                <a:cs typeface="Arial Narrow"/>
              </a:rPr>
              <a:t>14%</a:t>
            </a:r>
            <a:endParaRPr sz="2000">
              <a:latin typeface="Arial Narrow"/>
              <a:cs typeface="Arial Narrow"/>
            </a:endParaRPr>
          </a:p>
          <a:p>
            <a:pPr marL="922019">
              <a:lnSpc>
                <a:spcPts val="1825"/>
              </a:lnSpc>
            </a:pPr>
            <a:r>
              <a:rPr dirty="0" sz="1600" spc="-10">
                <a:solidFill>
                  <a:srgbClr val="A6A6A6"/>
                </a:solidFill>
                <a:latin typeface="Arial Narrow"/>
                <a:cs typeface="Arial Narrow"/>
              </a:rPr>
              <a:t>Female</a:t>
            </a: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1745"/>
              </a:spcBef>
            </a:pPr>
            <a:endParaRPr sz="1600">
              <a:latin typeface="Arial Narrow"/>
              <a:cs typeface="Arial Narrow"/>
            </a:endParaRPr>
          </a:p>
          <a:p>
            <a:pPr marL="4043679">
              <a:lnSpc>
                <a:spcPts val="2305"/>
              </a:lnSpc>
              <a:spcBef>
                <a:spcPts val="5"/>
              </a:spcBef>
            </a:pPr>
            <a:r>
              <a:rPr dirty="0" sz="2000" spc="-25" b="1">
                <a:solidFill>
                  <a:srgbClr val="6AAAC4"/>
                </a:solidFill>
                <a:latin typeface="Arial Narrow"/>
                <a:cs typeface="Arial Narrow"/>
              </a:rPr>
              <a:t>86%</a:t>
            </a:r>
            <a:endParaRPr sz="2000">
              <a:latin typeface="Arial Narrow"/>
              <a:cs typeface="Arial Narrow"/>
            </a:endParaRPr>
          </a:p>
          <a:p>
            <a:pPr marL="4072254">
              <a:lnSpc>
                <a:spcPts val="1825"/>
              </a:lnSpc>
            </a:pPr>
            <a:r>
              <a:rPr dirty="0" sz="1600" spc="-20">
                <a:solidFill>
                  <a:srgbClr val="6AAAC4"/>
                </a:solidFill>
                <a:latin typeface="Arial Narrow"/>
                <a:cs typeface="Arial Narrow"/>
              </a:rPr>
              <a:t>Male</a:t>
            </a:r>
            <a:endParaRPr sz="1600">
              <a:latin typeface="Arial Narrow"/>
              <a:cs typeface="Arial Narrow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5783516" y="1378711"/>
            <a:ext cx="5852795" cy="4438650"/>
            <a:chOff x="5783516" y="1378711"/>
            <a:chExt cx="5852795" cy="4438650"/>
          </a:xfrm>
        </p:grpSpPr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83516" y="1783016"/>
              <a:ext cx="5852287" cy="4034155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0875263" y="3275076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59" h="35560">
                  <a:moveTo>
                    <a:pt x="14477" y="0"/>
                  </a:moveTo>
                  <a:lnTo>
                    <a:pt x="0" y="12319"/>
                  </a:lnTo>
                  <a:lnTo>
                    <a:pt x="8254" y="15748"/>
                  </a:lnTo>
                  <a:lnTo>
                    <a:pt x="13715" y="19938"/>
                  </a:lnTo>
                  <a:lnTo>
                    <a:pt x="15112" y="26162"/>
                  </a:lnTo>
                  <a:lnTo>
                    <a:pt x="15112" y="35051"/>
                  </a:lnTo>
                  <a:lnTo>
                    <a:pt x="35051" y="16510"/>
                  </a:lnTo>
                  <a:lnTo>
                    <a:pt x="1447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0875263" y="3275076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59" h="35560">
                  <a:moveTo>
                    <a:pt x="0" y="12319"/>
                  </a:moveTo>
                  <a:lnTo>
                    <a:pt x="14477" y="0"/>
                  </a:lnTo>
                  <a:lnTo>
                    <a:pt x="35051" y="16510"/>
                  </a:lnTo>
                  <a:lnTo>
                    <a:pt x="15112" y="35051"/>
                  </a:lnTo>
                  <a:lnTo>
                    <a:pt x="15112" y="26162"/>
                  </a:lnTo>
                  <a:lnTo>
                    <a:pt x="13715" y="19938"/>
                  </a:lnTo>
                  <a:lnTo>
                    <a:pt x="8254" y="15748"/>
                  </a:lnTo>
                  <a:lnTo>
                    <a:pt x="0" y="12319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966074" y="1378711"/>
              <a:ext cx="412115" cy="418465"/>
            </a:xfrm>
            <a:custGeom>
              <a:avLst/>
              <a:gdLst/>
              <a:ahLst/>
              <a:cxnLst/>
              <a:rect l="l" t="t" r="r" b="b"/>
              <a:pathLst>
                <a:path w="412115" h="418464">
                  <a:moveTo>
                    <a:pt x="202565" y="0"/>
                  </a:moveTo>
                  <a:lnTo>
                    <a:pt x="202565" y="209168"/>
                  </a:lnTo>
                  <a:lnTo>
                    <a:pt x="0" y="261238"/>
                  </a:lnTo>
                  <a:lnTo>
                    <a:pt x="16618" y="304978"/>
                  </a:lnTo>
                  <a:lnTo>
                    <a:pt x="41848" y="343059"/>
                  </a:lnTo>
                  <a:lnTo>
                    <a:pt x="74374" y="374459"/>
                  </a:lnTo>
                  <a:lnTo>
                    <a:pt x="112879" y="398154"/>
                  </a:lnTo>
                  <a:lnTo>
                    <a:pt x="156048" y="413121"/>
                  </a:lnTo>
                  <a:lnTo>
                    <a:pt x="202565" y="418338"/>
                  </a:lnTo>
                  <a:lnTo>
                    <a:pt x="250541" y="412816"/>
                  </a:lnTo>
                  <a:lnTo>
                    <a:pt x="294573" y="397086"/>
                  </a:lnTo>
                  <a:lnTo>
                    <a:pt x="333410" y="372401"/>
                  </a:lnTo>
                  <a:lnTo>
                    <a:pt x="365797" y="340014"/>
                  </a:lnTo>
                  <a:lnTo>
                    <a:pt x="390482" y="301177"/>
                  </a:lnTo>
                  <a:lnTo>
                    <a:pt x="406212" y="257145"/>
                  </a:lnTo>
                  <a:lnTo>
                    <a:pt x="411733" y="209168"/>
                  </a:lnTo>
                  <a:lnTo>
                    <a:pt x="406212" y="161232"/>
                  </a:lnTo>
                  <a:lnTo>
                    <a:pt x="390482" y="117215"/>
                  </a:lnTo>
                  <a:lnTo>
                    <a:pt x="365797" y="78377"/>
                  </a:lnTo>
                  <a:lnTo>
                    <a:pt x="333410" y="45976"/>
                  </a:lnTo>
                  <a:lnTo>
                    <a:pt x="294573" y="21273"/>
                  </a:lnTo>
                  <a:lnTo>
                    <a:pt x="250541" y="5528"/>
                  </a:lnTo>
                  <a:lnTo>
                    <a:pt x="202565" y="0"/>
                  </a:lnTo>
                  <a:close/>
                </a:path>
              </a:pathLst>
            </a:custGeom>
            <a:solidFill>
              <a:srgbClr val="42708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9978" y="1378711"/>
              <a:ext cx="208661" cy="261238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8481441" y="1373835"/>
            <a:ext cx="711200" cy="619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875">
              <a:lnSpc>
                <a:spcPts val="2695"/>
              </a:lnSpc>
              <a:spcBef>
                <a:spcPts val="100"/>
              </a:spcBef>
            </a:pPr>
            <a:r>
              <a:rPr dirty="0" sz="2400" spc="25" b="1">
                <a:solidFill>
                  <a:srgbClr val="427083"/>
                </a:solidFill>
                <a:latin typeface="Arial Narrow"/>
                <a:cs typeface="Arial Narrow"/>
              </a:rPr>
              <a:t>71</a:t>
            </a:r>
            <a:r>
              <a:rPr dirty="0" sz="1400" spc="25" b="1">
                <a:solidFill>
                  <a:srgbClr val="427083"/>
                </a:solidFill>
                <a:latin typeface="Arial Narrow"/>
                <a:cs typeface="Arial Narrow"/>
              </a:rPr>
              <a:t>%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ts val="1975"/>
              </a:lnSpc>
            </a:pPr>
            <a:r>
              <a:rPr dirty="0" sz="1800" spc="-10">
                <a:solidFill>
                  <a:srgbClr val="7E7E7E"/>
                </a:solidFill>
                <a:latin typeface="Arial Narrow"/>
                <a:cs typeface="Arial Narrow"/>
              </a:rPr>
              <a:t>Midwest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5931153" y="1019936"/>
            <a:ext cx="4821555" cy="4930140"/>
            <a:chOff x="5931153" y="1019936"/>
            <a:chExt cx="4821555" cy="4930140"/>
          </a:xfrm>
        </p:grpSpPr>
        <p:sp>
          <p:nvSpPr>
            <p:cNvPr id="19" name="object 19" descr=""/>
            <p:cNvSpPr/>
            <p:nvPr/>
          </p:nvSpPr>
          <p:spPr>
            <a:xfrm>
              <a:off x="10340975" y="1019936"/>
              <a:ext cx="412115" cy="418465"/>
            </a:xfrm>
            <a:custGeom>
              <a:avLst/>
              <a:gdLst/>
              <a:ahLst/>
              <a:cxnLst/>
              <a:rect l="l" t="t" r="r" b="b"/>
              <a:pathLst>
                <a:path w="412115" h="418465">
                  <a:moveTo>
                    <a:pt x="202565" y="0"/>
                  </a:moveTo>
                  <a:lnTo>
                    <a:pt x="202565" y="209168"/>
                  </a:lnTo>
                  <a:lnTo>
                    <a:pt x="0" y="261238"/>
                  </a:lnTo>
                  <a:lnTo>
                    <a:pt x="16618" y="304978"/>
                  </a:lnTo>
                  <a:lnTo>
                    <a:pt x="41848" y="343059"/>
                  </a:lnTo>
                  <a:lnTo>
                    <a:pt x="74374" y="374459"/>
                  </a:lnTo>
                  <a:lnTo>
                    <a:pt x="112879" y="398154"/>
                  </a:lnTo>
                  <a:lnTo>
                    <a:pt x="156048" y="413121"/>
                  </a:lnTo>
                  <a:lnTo>
                    <a:pt x="202565" y="418338"/>
                  </a:lnTo>
                  <a:lnTo>
                    <a:pt x="250541" y="412816"/>
                  </a:lnTo>
                  <a:lnTo>
                    <a:pt x="294573" y="397086"/>
                  </a:lnTo>
                  <a:lnTo>
                    <a:pt x="333410" y="372401"/>
                  </a:lnTo>
                  <a:lnTo>
                    <a:pt x="365797" y="340014"/>
                  </a:lnTo>
                  <a:lnTo>
                    <a:pt x="390482" y="301177"/>
                  </a:lnTo>
                  <a:lnTo>
                    <a:pt x="406212" y="257145"/>
                  </a:lnTo>
                  <a:lnTo>
                    <a:pt x="411733" y="209168"/>
                  </a:lnTo>
                  <a:lnTo>
                    <a:pt x="406212" y="161232"/>
                  </a:lnTo>
                  <a:lnTo>
                    <a:pt x="390482" y="117215"/>
                  </a:lnTo>
                  <a:lnTo>
                    <a:pt x="365797" y="78377"/>
                  </a:lnTo>
                  <a:lnTo>
                    <a:pt x="333410" y="45976"/>
                  </a:lnTo>
                  <a:lnTo>
                    <a:pt x="294573" y="21273"/>
                  </a:lnTo>
                  <a:lnTo>
                    <a:pt x="250541" y="5528"/>
                  </a:lnTo>
                  <a:lnTo>
                    <a:pt x="20256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34878" y="1019936"/>
              <a:ext cx="208661" cy="261238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9385300" y="5531611"/>
              <a:ext cx="412115" cy="418465"/>
            </a:xfrm>
            <a:custGeom>
              <a:avLst/>
              <a:gdLst/>
              <a:ahLst/>
              <a:cxnLst/>
              <a:rect l="l" t="t" r="r" b="b"/>
              <a:pathLst>
                <a:path w="412115" h="418464">
                  <a:moveTo>
                    <a:pt x="202565" y="0"/>
                  </a:moveTo>
                  <a:lnTo>
                    <a:pt x="202565" y="209169"/>
                  </a:lnTo>
                  <a:lnTo>
                    <a:pt x="0" y="261188"/>
                  </a:lnTo>
                  <a:lnTo>
                    <a:pt x="16618" y="304935"/>
                  </a:lnTo>
                  <a:lnTo>
                    <a:pt x="41848" y="343024"/>
                  </a:lnTo>
                  <a:lnTo>
                    <a:pt x="74374" y="374432"/>
                  </a:lnTo>
                  <a:lnTo>
                    <a:pt x="112879" y="398134"/>
                  </a:lnTo>
                  <a:lnTo>
                    <a:pt x="156048" y="413106"/>
                  </a:lnTo>
                  <a:lnTo>
                    <a:pt x="202565" y="418325"/>
                  </a:lnTo>
                  <a:lnTo>
                    <a:pt x="250541" y="412801"/>
                  </a:lnTo>
                  <a:lnTo>
                    <a:pt x="294573" y="397067"/>
                  </a:lnTo>
                  <a:lnTo>
                    <a:pt x="333410" y="372377"/>
                  </a:lnTo>
                  <a:lnTo>
                    <a:pt x="365797" y="339987"/>
                  </a:lnTo>
                  <a:lnTo>
                    <a:pt x="390482" y="301152"/>
                  </a:lnTo>
                  <a:lnTo>
                    <a:pt x="406212" y="257128"/>
                  </a:lnTo>
                  <a:lnTo>
                    <a:pt x="411733" y="209169"/>
                  </a:lnTo>
                  <a:lnTo>
                    <a:pt x="406212" y="161212"/>
                  </a:lnTo>
                  <a:lnTo>
                    <a:pt x="390482" y="117188"/>
                  </a:lnTo>
                  <a:lnTo>
                    <a:pt x="365797" y="78350"/>
                  </a:lnTo>
                  <a:lnTo>
                    <a:pt x="333410" y="45956"/>
                  </a:lnTo>
                  <a:lnTo>
                    <a:pt x="294573" y="21262"/>
                  </a:lnTo>
                  <a:lnTo>
                    <a:pt x="250541" y="5525"/>
                  </a:lnTo>
                  <a:lnTo>
                    <a:pt x="20256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79203" y="5531611"/>
              <a:ext cx="208661" cy="261188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5937249" y="5036311"/>
              <a:ext cx="412115" cy="418465"/>
            </a:xfrm>
            <a:custGeom>
              <a:avLst/>
              <a:gdLst/>
              <a:ahLst/>
              <a:cxnLst/>
              <a:rect l="l" t="t" r="r" b="b"/>
              <a:pathLst>
                <a:path w="412114" h="418464">
                  <a:moveTo>
                    <a:pt x="202564" y="0"/>
                  </a:moveTo>
                  <a:lnTo>
                    <a:pt x="202564" y="209169"/>
                  </a:lnTo>
                  <a:lnTo>
                    <a:pt x="0" y="261238"/>
                  </a:lnTo>
                  <a:lnTo>
                    <a:pt x="16618" y="304978"/>
                  </a:lnTo>
                  <a:lnTo>
                    <a:pt x="41848" y="343059"/>
                  </a:lnTo>
                  <a:lnTo>
                    <a:pt x="74374" y="374459"/>
                  </a:lnTo>
                  <a:lnTo>
                    <a:pt x="112879" y="398154"/>
                  </a:lnTo>
                  <a:lnTo>
                    <a:pt x="156048" y="413121"/>
                  </a:lnTo>
                  <a:lnTo>
                    <a:pt x="202564" y="418338"/>
                  </a:lnTo>
                  <a:lnTo>
                    <a:pt x="250541" y="412816"/>
                  </a:lnTo>
                  <a:lnTo>
                    <a:pt x="294573" y="397086"/>
                  </a:lnTo>
                  <a:lnTo>
                    <a:pt x="333410" y="372401"/>
                  </a:lnTo>
                  <a:lnTo>
                    <a:pt x="365797" y="340014"/>
                  </a:lnTo>
                  <a:lnTo>
                    <a:pt x="390482" y="301177"/>
                  </a:lnTo>
                  <a:lnTo>
                    <a:pt x="406212" y="257145"/>
                  </a:lnTo>
                  <a:lnTo>
                    <a:pt x="411734" y="209169"/>
                  </a:lnTo>
                  <a:lnTo>
                    <a:pt x="406212" y="161232"/>
                  </a:lnTo>
                  <a:lnTo>
                    <a:pt x="390482" y="117215"/>
                  </a:lnTo>
                  <a:lnTo>
                    <a:pt x="365797" y="78377"/>
                  </a:lnTo>
                  <a:lnTo>
                    <a:pt x="333410" y="45976"/>
                  </a:lnTo>
                  <a:lnTo>
                    <a:pt x="294573" y="21273"/>
                  </a:lnTo>
                  <a:lnTo>
                    <a:pt x="250541" y="5528"/>
                  </a:lnTo>
                  <a:lnTo>
                    <a:pt x="20256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31153" y="5036311"/>
              <a:ext cx="208661" cy="261238"/>
            </a:xfrm>
            <a:prstGeom prst="rect">
              <a:avLst/>
            </a:prstGeom>
          </p:spPr>
        </p:pic>
      </p:grpSp>
      <p:sp>
        <p:nvSpPr>
          <p:cNvPr id="25" name="object 25" descr=""/>
          <p:cNvSpPr txBox="1"/>
          <p:nvPr/>
        </p:nvSpPr>
        <p:spPr>
          <a:xfrm>
            <a:off x="10856721" y="1015365"/>
            <a:ext cx="836294" cy="619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240">
              <a:lnSpc>
                <a:spcPts val="2695"/>
              </a:lnSpc>
              <a:spcBef>
                <a:spcPts val="100"/>
              </a:spcBef>
            </a:pPr>
            <a:r>
              <a:rPr dirty="0" sz="2400" spc="-25" b="1">
                <a:solidFill>
                  <a:srgbClr val="79838D"/>
                </a:solidFill>
                <a:latin typeface="Arial Narrow"/>
                <a:cs typeface="Arial Narrow"/>
              </a:rPr>
              <a:t>3</a:t>
            </a:r>
            <a:r>
              <a:rPr dirty="0" sz="1400" spc="-25" b="1">
                <a:solidFill>
                  <a:srgbClr val="79838D"/>
                </a:solidFill>
                <a:latin typeface="Arial Narrow"/>
                <a:cs typeface="Arial Narrow"/>
              </a:rPr>
              <a:t>%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ts val="1975"/>
              </a:lnSpc>
            </a:pPr>
            <a:r>
              <a:rPr dirty="0" sz="1800" spc="-10">
                <a:solidFill>
                  <a:srgbClr val="7E7E7E"/>
                </a:solidFill>
                <a:latin typeface="Arial Narrow"/>
                <a:cs typeface="Arial Narrow"/>
              </a:rPr>
              <a:t>Northeast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9900919" y="5527649"/>
            <a:ext cx="513715" cy="619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240">
              <a:lnSpc>
                <a:spcPts val="2700"/>
              </a:lnSpc>
              <a:spcBef>
                <a:spcPts val="100"/>
              </a:spcBef>
            </a:pPr>
            <a:r>
              <a:rPr dirty="0" sz="2400" spc="25" b="1">
                <a:solidFill>
                  <a:srgbClr val="A6A6A6"/>
                </a:solidFill>
                <a:latin typeface="Arial Narrow"/>
                <a:cs typeface="Arial Narrow"/>
              </a:rPr>
              <a:t>16</a:t>
            </a:r>
            <a:r>
              <a:rPr dirty="0" sz="1400" spc="25" b="1">
                <a:solidFill>
                  <a:srgbClr val="A6A6A6"/>
                </a:solidFill>
                <a:latin typeface="Arial Narrow"/>
                <a:cs typeface="Arial Narrow"/>
              </a:rPr>
              <a:t>%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ts val="1980"/>
              </a:lnSpc>
            </a:pPr>
            <a:r>
              <a:rPr dirty="0" sz="1800" spc="-10">
                <a:solidFill>
                  <a:srgbClr val="7E7E7E"/>
                </a:solidFill>
                <a:latin typeface="Arial Narrow"/>
                <a:cs typeface="Arial Narrow"/>
              </a:rPr>
              <a:t>South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6452361" y="5032628"/>
            <a:ext cx="461009" cy="619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875">
              <a:lnSpc>
                <a:spcPts val="2695"/>
              </a:lnSpc>
              <a:spcBef>
                <a:spcPts val="100"/>
              </a:spcBef>
            </a:pPr>
            <a:r>
              <a:rPr dirty="0" sz="2400" spc="-25" b="1">
                <a:solidFill>
                  <a:srgbClr val="6AAAC4"/>
                </a:solidFill>
                <a:latin typeface="Arial Narrow"/>
                <a:cs typeface="Arial Narrow"/>
              </a:rPr>
              <a:t>10</a:t>
            </a:r>
            <a:r>
              <a:rPr dirty="0" sz="1400" spc="-25" b="1">
                <a:solidFill>
                  <a:srgbClr val="6AAAC4"/>
                </a:solidFill>
                <a:latin typeface="Arial Narrow"/>
                <a:cs typeface="Arial Narrow"/>
              </a:rPr>
              <a:t>%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ts val="1975"/>
              </a:lnSpc>
            </a:pPr>
            <a:r>
              <a:rPr dirty="0" sz="1800" spc="-20">
                <a:solidFill>
                  <a:srgbClr val="7E7E7E"/>
                </a:solidFill>
                <a:latin typeface="Arial Narrow"/>
                <a:cs typeface="Arial Narrow"/>
              </a:rPr>
              <a:t>West</a:t>
            </a:r>
            <a:endParaRPr sz="1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852150" y="6582963"/>
            <a:ext cx="852169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55"/>
              </a:lnSpc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endParaRPr sz="1100">
              <a:latin typeface="Arial Narrow"/>
              <a:cs typeface="Arial Narrow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716" y="6439187"/>
            <a:ext cx="279314" cy="276789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7452359" y="0"/>
            <a:ext cx="4739640" cy="6858000"/>
          </a:xfrm>
          <a:custGeom>
            <a:avLst/>
            <a:gdLst/>
            <a:ahLst/>
            <a:cxnLst/>
            <a:rect l="l" t="t" r="r" b="b"/>
            <a:pathLst>
              <a:path w="4739640" h="6858000">
                <a:moveTo>
                  <a:pt x="4739640" y="0"/>
                </a:moveTo>
                <a:lnTo>
                  <a:pt x="0" y="0"/>
                </a:lnTo>
                <a:lnTo>
                  <a:pt x="0" y="6858000"/>
                </a:lnTo>
                <a:lnTo>
                  <a:pt x="4739640" y="6858000"/>
                </a:lnTo>
                <a:lnTo>
                  <a:pt x="4739640" y="0"/>
                </a:lnTo>
                <a:close/>
              </a:path>
            </a:pathLst>
          </a:custGeom>
          <a:solidFill>
            <a:srgbClr val="1A37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7966329" y="1179398"/>
            <a:ext cx="3463925" cy="1392555"/>
          </a:xfrm>
          <a:prstGeom prst="rect">
            <a:avLst/>
          </a:prstGeom>
        </p:spPr>
        <p:txBody>
          <a:bodyPr wrap="square" lIns="0" tIns="62230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90"/>
              </a:spcBef>
            </a:pPr>
            <a:r>
              <a:rPr dirty="0" sz="3200" b="1">
                <a:solidFill>
                  <a:srgbClr val="F1F1F1"/>
                </a:solidFill>
                <a:latin typeface="Arial Narrow"/>
                <a:cs typeface="Arial Narrow"/>
              </a:rPr>
              <a:t>Ag</a:t>
            </a:r>
            <a:r>
              <a:rPr dirty="0" sz="3200" spc="235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3200" spc="65" b="1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r>
              <a:rPr dirty="0" sz="3200" spc="240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3200" b="1">
                <a:solidFill>
                  <a:srgbClr val="F1F1F1"/>
                </a:solidFill>
                <a:latin typeface="Arial Narrow"/>
                <a:cs typeface="Arial Narrow"/>
              </a:rPr>
              <a:t>is</a:t>
            </a:r>
            <a:r>
              <a:rPr dirty="0" sz="3200" spc="245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3200" spc="30" b="1">
                <a:solidFill>
                  <a:srgbClr val="F1F1F1"/>
                </a:solidFill>
                <a:latin typeface="Arial Narrow"/>
                <a:cs typeface="Arial Narrow"/>
              </a:rPr>
              <a:t>the </a:t>
            </a:r>
            <a:r>
              <a:rPr dirty="0" sz="3200" spc="75" b="1">
                <a:solidFill>
                  <a:srgbClr val="F1F1F1"/>
                </a:solidFill>
                <a:latin typeface="Arial Narrow"/>
                <a:cs typeface="Arial Narrow"/>
              </a:rPr>
              <a:t>leading</a:t>
            </a:r>
            <a:r>
              <a:rPr dirty="0" sz="3200" spc="215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3200" spc="65" b="1">
                <a:solidFill>
                  <a:srgbClr val="6AAAC4"/>
                </a:solidFill>
                <a:latin typeface="Arial Narrow"/>
                <a:cs typeface="Arial Narrow"/>
              </a:rPr>
              <a:t>daily</a:t>
            </a:r>
            <a:r>
              <a:rPr dirty="0" sz="3200" spc="19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3200" spc="55" b="1">
                <a:solidFill>
                  <a:srgbClr val="6AAAC4"/>
                </a:solidFill>
                <a:latin typeface="Arial Narrow"/>
                <a:cs typeface="Arial Narrow"/>
              </a:rPr>
              <a:t>source </a:t>
            </a:r>
            <a:r>
              <a:rPr dirty="0" sz="3200" b="1">
                <a:solidFill>
                  <a:srgbClr val="F1F1F1"/>
                </a:solidFill>
                <a:latin typeface="Arial Narrow"/>
                <a:cs typeface="Arial Narrow"/>
              </a:rPr>
              <a:t>of</a:t>
            </a:r>
            <a:r>
              <a:rPr dirty="0" sz="3200" spc="235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3200" spc="50" b="1">
                <a:solidFill>
                  <a:srgbClr val="F1F1F1"/>
                </a:solidFill>
                <a:latin typeface="Arial Narrow"/>
                <a:cs typeface="Arial Narrow"/>
              </a:rPr>
              <a:t>farm</a:t>
            </a:r>
            <a:r>
              <a:rPr dirty="0" sz="3200" spc="250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3200" spc="40" b="1">
                <a:solidFill>
                  <a:srgbClr val="F1F1F1"/>
                </a:solidFill>
                <a:latin typeface="Arial Narrow"/>
                <a:cs typeface="Arial Narrow"/>
              </a:rPr>
              <a:t>news</a:t>
            </a:r>
            <a:endParaRPr sz="3200">
              <a:latin typeface="Arial Narrow"/>
              <a:cs typeface="Arial Narrow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8026145" y="3170301"/>
            <a:ext cx="264160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Listeners</a:t>
            </a:r>
            <a:r>
              <a:rPr dirty="0" sz="18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tune</a:t>
            </a:r>
            <a:r>
              <a:rPr dirty="0" sz="18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into</a:t>
            </a:r>
            <a:r>
              <a:rPr dirty="0" sz="18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ag</a:t>
            </a:r>
            <a:r>
              <a:rPr dirty="0" sz="18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r>
              <a:rPr dirty="0" sz="18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25">
                <a:solidFill>
                  <a:srgbClr val="F1F1F1"/>
                </a:solidFill>
                <a:latin typeface="Arial Narrow"/>
                <a:cs typeface="Arial Narrow"/>
              </a:rPr>
              <a:t>for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timely</a:t>
            </a:r>
            <a:r>
              <a:rPr dirty="0" sz="1800" spc="-7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information</a:t>
            </a:r>
            <a:r>
              <a:rPr dirty="0" sz="18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F1F1F1"/>
                </a:solidFill>
                <a:latin typeface="Arial Narrow"/>
                <a:cs typeface="Arial Narrow"/>
              </a:rPr>
              <a:t>every</a:t>
            </a:r>
            <a:r>
              <a:rPr dirty="0" sz="1800" spc="-55" b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20" b="1">
                <a:solidFill>
                  <a:srgbClr val="F1F1F1"/>
                </a:solidFill>
                <a:latin typeface="Arial Narrow"/>
                <a:cs typeface="Arial Narrow"/>
              </a:rPr>
              <a:t>day.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The</a:t>
            </a:r>
            <a:r>
              <a:rPr dirty="0" sz="18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type</a:t>
            </a:r>
            <a:r>
              <a:rPr dirty="0" sz="18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of</a:t>
            </a:r>
            <a:r>
              <a:rPr dirty="0" sz="18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content</a:t>
            </a:r>
            <a:r>
              <a:rPr dirty="0" sz="1800" spc="-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ag</a:t>
            </a:r>
            <a:r>
              <a:rPr dirty="0" sz="18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20">
                <a:solidFill>
                  <a:srgbClr val="F1F1F1"/>
                </a:solidFill>
                <a:latin typeface="Arial Narrow"/>
                <a:cs typeface="Arial Narrow"/>
              </a:rPr>
              <a:t>radio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provides</a:t>
            </a:r>
            <a:r>
              <a:rPr dirty="0" sz="1800" spc="-6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F1F1F1"/>
                </a:solidFill>
                <a:latin typeface="Arial Narrow"/>
                <a:cs typeface="Arial Narrow"/>
              </a:rPr>
              <a:t>(weather,</a:t>
            </a:r>
            <a:r>
              <a:rPr dirty="0" sz="18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markets</a:t>
            </a:r>
            <a:r>
              <a:rPr dirty="0" sz="1800" spc="-7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25">
                <a:solidFill>
                  <a:srgbClr val="F1F1F1"/>
                </a:solidFill>
                <a:latin typeface="Arial Narrow"/>
                <a:cs typeface="Arial Narrow"/>
              </a:rPr>
              <a:t>and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news)</a:t>
            </a:r>
            <a:r>
              <a:rPr dirty="0" sz="18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lends</a:t>
            </a:r>
            <a:r>
              <a:rPr dirty="0" sz="1800" spc="-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itself</a:t>
            </a:r>
            <a:r>
              <a:rPr dirty="0" sz="18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to</a:t>
            </a:r>
            <a:r>
              <a:rPr dirty="0" sz="18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20">
                <a:solidFill>
                  <a:srgbClr val="F1F1F1"/>
                </a:solidFill>
                <a:latin typeface="Arial Narrow"/>
                <a:cs typeface="Arial Narrow"/>
              </a:rPr>
              <a:t>daily </a:t>
            </a:r>
            <a:r>
              <a:rPr dirty="0" sz="1800" spc="-10">
                <a:solidFill>
                  <a:srgbClr val="F1F1F1"/>
                </a:solidFill>
                <a:latin typeface="Arial Narrow"/>
                <a:cs typeface="Arial Narrow"/>
              </a:rPr>
              <a:t>consumption.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0839450" y="6562445"/>
            <a:ext cx="11131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6319" algn="l"/>
              </a:tabLst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r>
              <a:rPr dirty="0" sz="1100" b="1" i="1">
                <a:solidFill>
                  <a:srgbClr val="A6A6A6"/>
                </a:solidFill>
                <a:latin typeface="Arial Narrow"/>
                <a:cs typeface="Arial Narrow"/>
              </a:rPr>
              <a:t>	</a:t>
            </a:r>
            <a:r>
              <a:rPr dirty="0" sz="1100" spc="-50" i="1">
                <a:solidFill>
                  <a:srgbClr val="A6A6A6"/>
                </a:solidFill>
                <a:latin typeface="Arial Narrow"/>
                <a:cs typeface="Arial Narrow"/>
              </a:rPr>
              <a:t>4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3564635" y="1299972"/>
            <a:ext cx="3217545" cy="4715510"/>
            <a:chOff x="3564635" y="1299972"/>
            <a:chExt cx="3217545" cy="4715510"/>
          </a:xfrm>
        </p:grpSpPr>
        <p:sp>
          <p:nvSpPr>
            <p:cNvPr id="9" name="object 9" descr=""/>
            <p:cNvSpPr/>
            <p:nvPr/>
          </p:nvSpPr>
          <p:spPr>
            <a:xfrm>
              <a:off x="3564635" y="1299972"/>
              <a:ext cx="2037714" cy="230504"/>
            </a:xfrm>
            <a:custGeom>
              <a:avLst/>
              <a:gdLst/>
              <a:ahLst/>
              <a:cxnLst/>
              <a:rect l="l" t="t" r="r" b="b"/>
              <a:pathLst>
                <a:path w="2037714" h="230505">
                  <a:moveTo>
                    <a:pt x="2037588" y="0"/>
                  </a:moveTo>
                  <a:lnTo>
                    <a:pt x="0" y="0"/>
                  </a:lnTo>
                  <a:lnTo>
                    <a:pt x="0" y="230124"/>
                  </a:lnTo>
                  <a:lnTo>
                    <a:pt x="2037588" y="230124"/>
                  </a:lnTo>
                  <a:lnTo>
                    <a:pt x="2037588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564636" y="1644395"/>
              <a:ext cx="1091565" cy="4371340"/>
            </a:xfrm>
            <a:custGeom>
              <a:avLst/>
              <a:gdLst/>
              <a:ahLst/>
              <a:cxnLst/>
              <a:rect l="l" t="t" r="r" b="b"/>
              <a:pathLst>
                <a:path w="1091564" h="4371340">
                  <a:moveTo>
                    <a:pt x="243840" y="4140708"/>
                  </a:moveTo>
                  <a:lnTo>
                    <a:pt x="0" y="4140708"/>
                  </a:lnTo>
                  <a:lnTo>
                    <a:pt x="0" y="4370832"/>
                  </a:lnTo>
                  <a:lnTo>
                    <a:pt x="243840" y="4370832"/>
                  </a:lnTo>
                  <a:lnTo>
                    <a:pt x="243840" y="4140708"/>
                  </a:lnTo>
                  <a:close/>
                </a:path>
                <a:path w="1091564" h="4371340">
                  <a:moveTo>
                    <a:pt x="288036" y="3796284"/>
                  </a:moveTo>
                  <a:lnTo>
                    <a:pt x="0" y="3796284"/>
                  </a:lnTo>
                  <a:lnTo>
                    <a:pt x="0" y="4024884"/>
                  </a:lnTo>
                  <a:lnTo>
                    <a:pt x="288036" y="4024884"/>
                  </a:lnTo>
                  <a:lnTo>
                    <a:pt x="288036" y="3796284"/>
                  </a:lnTo>
                  <a:close/>
                </a:path>
                <a:path w="1091564" h="4371340">
                  <a:moveTo>
                    <a:pt x="324612" y="3450336"/>
                  </a:moveTo>
                  <a:lnTo>
                    <a:pt x="0" y="3450336"/>
                  </a:lnTo>
                  <a:lnTo>
                    <a:pt x="0" y="3680460"/>
                  </a:lnTo>
                  <a:lnTo>
                    <a:pt x="324612" y="3680460"/>
                  </a:lnTo>
                  <a:lnTo>
                    <a:pt x="324612" y="3450336"/>
                  </a:lnTo>
                  <a:close/>
                </a:path>
                <a:path w="1091564" h="4371340">
                  <a:moveTo>
                    <a:pt x="387096" y="3105912"/>
                  </a:moveTo>
                  <a:lnTo>
                    <a:pt x="0" y="3105912"/>
                  </a:lnTo>
                  <a:lnTo>
                    <a:pt x="0" y="3336036"/>
                  </a:lnTo>
                  <a:lnTo>
                    <a:pt x="387096" y="3336036"/>
                  </a:lnTo>
                  <a:lnTo>
                    <a:pt x="387096" y="3105912"/>
                  </a:lnTo>
                  <a:close/>
                </a:path>
                <a:path w="1091564" h="4371340">
                  <a:moveTo>
                    <a:pt x="423672" y="2759964"/>
                  </a:moveTo>
                  <a:lnTo>
                    <a:pt x="0" y="2759964"/>
                  </a:lnTo>
                  <a:lnTo>
                    <a:pt x="0" y="2990088"/>
                  </a:lnTo>
                  <a:lnTo>
                    <a:pt x="423672" y="2990088"/>
                  </a:lnTo>
                  <a:lnTo>
                    <a:pt x="423672" y="2759964"/>
                  </a:lnTo>
                  <a:close/>
                </a:path>
                <a:path w="1091564" h="4371340">
                  <a:moveTo>
                    <a:pt x="423672" y="2415540"/>
                  </a:moveTo>
                  <a:lnTo>
                    <a:pt x="0" y="2415540"/>
                  </a:lnTo>
                  <a:lnTo>
                    <a:pt x="0" y="2645664"/>
                  </a:lnTo>
                  <a:lnTo>
                    <a:pt x="423672" y="2645664"/>
                  </a:lnTo>
                  <a:lnTo>
                    <a:pt x="423672" y="2415540"/>
                  </a:lnTo>
                  <a:close/>
                </a:path>
                <a:path w="1091564" h="4371340">
                  <a:moveTo>
                    <a:pt x="423672" y="2071116"/>
                  </a:moveTo>
                  <a:lnTo>
                    <a:pt x="0" y="2071116"/>
                  </a:lnTo>
                  <a:lnTo>
                    <a:pt x="0" y="2299716"/>
                  </a:lnTo>
                  <a:lnTo>
                    <a:pt x="423672" y="2299716"/>
                  </a:lnTo>
                  <a:lnTo>
                    <a:pt x="423672" y="2071116"/>
                  </a:lnTo>
                  <a:close/>
                </a:path>
                <a:path w="1091564" h="4371340">
                  <a:moveTo>
                    <a:pt x="451104" y="1725168"/>
                  </a:moveTo>
                  <a:lnTo>
                    <a:pt x="0" y="1725168"/>
                  </a:lnTo>
                  <a:lnTo>
                    <a:pt x="0" y="1955292"/>
                  </a:lnTo>
                  <a:lnTo>
                    <a:pt x="451104" y="1955292"/>
                  </a:lnTo>
                  <a:lnTo>
                    <a:pt x="451104" y="1725168"/>
                  </a:lnTo>
                  <a:close/>
                </a:path>
                <a:path w="1091564" h="4371340">
                  <a:moveTo>
                    <a:pt x="478536" y="1380744"/>
                  </a:moveTo>
                  <a:lnTo>
                    <a:pt x="0" y="1380744"/>
                  </a:lnTo>
                  <a:lnTo>
                    <a:pt x="0" y="1610868"/>
                  </a:lnTo>
                  <a:lnTo>
                    <a:pt x="478536" y="1610868"/>
                  </a:lnTo>
                  <a:lnTo>
                    <a:pt x="478536" y="1380744"/>
                  </a:lnTo>
                  <a:close/>
                </a:path>
                <a:path w="1091564" h="4371340">
                  <a:moveTo>
                    <a:pt x="495300" y="1034796"/>
                  </a:moveTo>
                  <a:lnTo>
                    <a:pt x="0" y="1034796"/>
                  </a:lnTo>
                  <a:lnTo>
                    <a:pt x="0" y="1264920"/>
                  </a:lnTo>
                  <a:lnTo>
                    <a:pt x="495300" y="1264920"/>
                  </a:lnTo>
                  <a:lnTo>
                    <a:pt x="495300" y="1034796"/>
                  </a:lnTo>
                  <a:close/>
                </a:path>
                <a:path w="1091564" h="4371340">
                  <a:moveTo>
                    <a:pt x="541020" y="690372"/>
                  </a:moveTo>
                  <a:lnTo>
                    <a:pt x="0" y="690372"/>
                  </a:lnTo>
                  <a:lnTo>
                    <a:pt x="0" y="920496"/>
                  </a:lnTo>
                  <a:lnTo>
                    <a:pt x="541020" y="920496"/>
                  </a:lnTo>
                  <a:lnTo>
                    <a:pt x="541020" y="690372"/>
                  </a:lnTo>
                  <a:close/>
                </a:path>
                <a:path w="1091564" h="4371340">
                  <a:moveTo>
                    <a:pt x="982980" y="344424"/>
                  </a:moveTo>
                  <a:lnTo>
                    <a:pt x="0" y="344424"/>
                  </a:lnTo>
                  <a:lnTo>
                    <a:pt x="0" y="574548"/>
                  </a:lnTo>
                  <a:lnTo>
                    <a:pt x="982980" y="574548"/>
                  </a:lnTo>
                  <a:lnTo>
                    <a:pt x="982980" y="344424"/>
                  </a:lnTo>
                  <a:close/>
                </a:path>
                <a:path w="1091564" h="4371340">
                  <a:moveTo>
                    <a:pt x="1091184" y="0"/>
                  </a:moveTo>
                  <a:lnTo>
                    <a:pt x="0" y="0"/>
                  </a:lnTo>
                  <a:lnTo>
                    <a:pt x="0" y="230124"/>
                  </a:lnTo>
                  <a:lnTo>
                    <a:pt x="1091184" y="230124"/>
                  </a:lnTo>
                  <a:lnTo>
                    <a:pt x="1091184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3808476" y="1299971"/>
              <a:ext cx="2973705" cy="4715510"/>
            </a:xfrm>
            <a:custGeom>
              <a:avLst/>
              <a:gdLst/>
              <a:ahLst/>
              <a:cxnLst/>
              <a:rect l="l" t="t" r="r" b="b"/>
              <a:pathLst>
                <a:path w="2973704" h="4715510">
                  <a:moveTo>
                    <a:pt x="2973324" y="4485132"/>
                  </a:moveTo>
                  <a:lnTo>
                    <a:pt x="0" y="4485132"/>
                  </a:lnTo>
                  <a:lnTo>
                    <a:pt x="0" y="4715256"/>
                  </a:lnTo>
                  <a:lnTo>
                    <a:pt x="2973324" y="4715256"/>
                  </a:lnTo>
                  <a:lnTo>
                    <a:pt x="2973324" y="4485132"/>
                  </a:lnTo>
                  <a:close/>
                </a:path>
                <a:path w="2973704" h="4715510">
                  <a:moveTo>
                    <a:pt x="2973324" y="4140708"/>
                  </a:moveTo>
                  <a:lnTo>
                    <a:pt x="44196" y="4140708"/>
                  </a:lnTo>
                  <a:lnTo>
                    <a:pt x="44196" y="4369308"/>
                  </a:lnTo>
                  <a:lnTo>
                    <a:pt x="2973324" y="4369308"/>
                  </a:lnTo>
                  <a:lnTo>
                    <a:pt x="2973324" y="4140708"/>
                  </a:lnTo>
                  <a:close/>
                </a:path>
                <a:path w="2973704" h="4715510">
                  <a:moveTo>
                    <a:pt x="2973324" y="3794760"/>
                  </a:moveTo>
                  <a:lnTo>
                    <a:pt x="80772" y="3794760"/>
                  </a:lnTo>
                  <a:lnTo>
                    <a:pt x="80772" y="4024884"/>
                  </a:lnTo>
                  <a:lnTo>
                    <a:pt x="2973324" y="4024884"/>
                  </a:lnTo>
                  <a:lnTo>
                    <a:pt x="2973324" y="3794760"/>
                  </a:lnTo>
                  <a:close/>
                </a:path>
                <a:path w="2973704" h="4715510">
                  <a:moveTo>
                    <a:pt x="2973324" y="3450336"/>
                  </a:moveTo>
                  <a:lnTo>
                    <a:pt x="143256" y="3450336"/>
                  </a:lnTo>
                  <a:lnTo>
                    <a:pt x="143256" y="3680460"/>
                  </a:lnTo>
                  <a:lnTo>
                    <a:pt x="2973324" y="3680460"/>
                  </a:lnTo>
                  <a:lnTo>
                    <a:pt x="2973324" y="3450336"/>
                  </a:lnTo>
                  <a:close/>
                </a:path>
                <a:path w="2973704" h="4715510">
                  <a:moveTo>
                    <a:pt x="2973324" y="3104388"/>
                  </a:moveTo>
                  <a:lnTo>
                    <a:pt x="179832" y="3104388"/>
                  </a:lnTo>
                  <a:lnTo>
                    <a:pt x="179832" y="3334512"/>
                  </a:lnTo>
                  <a:lnTo>
                    <a:pt x="2973324" y="3334512"/>
                  </a:lnTo>
                  <a:lnTo>
                    <a:pt x="2973324" y="3104388"/>
                  </a:lnTo>
                  <a:close/>
                </a:path>
                <a:path w="2973704" h="4715510">
                  <a:moveTo>
                    <a:pt x="2973324" y="2759964"/>
                  </a:moveTo>
                  <a:lnTo>
                    <a:pt x="179832" y="2759964"/>
                  </a:lnTo>
                  <a:lnTo>
                    <a:pt x="179832" y="2990088"/>
                  </a:lnTo>
                  <a:lnTo>
                    <a:pt x="2973324" y="2990088"/>
                  </a:lnTo>
                  <a:lnTo>
                    <a:pt x="2973324" y="2759964"/>
                  </a:lnTo>
                  <a:close/>
                </a:path>
                <a:path w="2973704" h="4715510">
                  <a:moveTo>
                    <a:pt x="2973324" y="2415540"/>
                  </a:moveTo>
                  <a:lnTo>
                    <a:pt x="179832" y="2415540"/>
                  </a:lnTo>
                  <a:lnTo>
                    <a:pt x="179832" y="2644140"/>
                  </a:lnTo>
                  <a:lnTo>
                    <a:pt x="2973324" y="2644140"/>
                  </a:lnTo>
                  <a:lnTo>
                    <a:pt x="2973324" y="2415540"/>
                  </a:lnTo>
                  <a:close/>
                </a:path>
                <a:path w="2973704" h="4715510">
                  <a:moveTo>
                    <a:pt x="2973324" y="2069592"/>
                  </a:moveTo>
                  <a:lnTo>
                    <a:pt x="207264" y="2069592"/>
                  </a:lnTo>
                  <a:lnTo>
                    <a:pt x="207264" y="2299716"/>
                  </a:lnTo>
                  <a:lnTo>
                    <a:pt x="2973324" y="2299716"/>
                  </a:lnTo>
                  <a:lnTo>
                    <a:pt x="2973324" y="2069592"/>
                  </a:lnTo>
                  <a:close/>
                </a:path>
                <a:path w="2973704" h="4715510">
                  <a:moveTo>
                    <a:pt x="2973324" y="1725168"/>
                  </a:moveTo>
                  <a:lnTo>
                    <a:pt x="234696" y="1725168"/>
                  </a:lnTo>
                  <a:lnTo>
                    <a:pt x="234696" y="1955292"/>
                  </a:lnTo>
                  <a:lnTo>
                    <a:pt x="2973324" y="1955292"/>
                  </a:lnTo>
                  <a:lnTo>
                    <a:pt x="2973324" y="1725168"/>
                  </a:lnTo>
                  <a:close/>
                </a:path>
                <a:path w="2973704" h="4715510">
                  <a:moveTo>
                    <a:pt x="2973324" y="1379220"/>
                  </a:moveTo>
                  <a:lnTo>
                    <a:pt x="251460" y="1379220"/>
                  </a:lnTo>
                  <a:lnTo>
                    <a:pt x="251460" y="1609344"/>
                  </a:lnTo>
                  <a:lnTo>
                    <a:pt x="2973324" y="1609344"/>
                  </a:lnTo>
                  <a:lnTo>
                    <a:pt x="2973324" y="1379220"/>
                  </a:lnTo>
                  <a:close/>
                </a:path>
                <a:path w="2973704" h="4715510">
                  <a:moveTo>
                    <a:pt x="2973324" y="1034796"/>
                  </a:moveTo>
                  <a:lnTo>
                    <a:pt x="297180" y="1034796"/>
                  </a:lnTo>
                  <a:lnTo>
                    <a:pt x="297180" y="1264920"/>
                  </a:lnTo>
                  <a:lnTo>
                    <a:pt x="2973324" y="1264920"/>
                  </a:lnTo>
                  <a:lnTo>
                    <a:pt x="2973324" y="1034796"/>
                  </a:lnTo>
                  <a:close/>
                </a:path>
                <a:path w="2973704" h="4715510">
                  <a:moveTo>
                    <a:pt x="2973324" y="688848"/>
                  </a:moveTo>
                  <a:lnTo>
                    <a:pt x="739140" y="688848"/>
                  </a:lnTo>
                  <a:lnTo>
                    <a:pt x="739140" y="918972"/>
                  </a:lnTo>
                  <a:lnTo>
                    <a:pt x="2973324" y="918972"/>
                  </a:lnTo>
                  <a:lnTo>
                    <a:pt x="2973324" y="688848"/>
                  </a:lnTo>
                  <a:close/>
                </a:path>
                <a:path w="2973704" h="4715510">
                  <a:moveTo>
                    <a:pt x="2973324" y="344424"/>
                  </a:moveTo>
                  <a:lnTo>
                    <a:pt x="847344" y="344424"/>
                  </a:lnTo>
                  <a:lnTo>
                    <a:pt x="847344" y="574548"/>
                  </a:lnTo>
                  <a:lnTo>
                    <a:pt x="2973324" y="574548"/>
                  </a:lnTo>
                  <a:lnTo>
                    <a:pt x="2973324" y="344424"/>
                  </a:lnTo>
                  <a:close/>
                </a:path>
                <a:path w="2973704" h="4715510">
                  <a:moveTo>
                    <a:pt x="2973324" y="0"/>
                  </a:moveTo>
                  <a:lnTo>
                    <a:pt x="1793748" y="0"/>
                  </a:lnTo>
                  <a:lnTo>
                    <a:pt x="1793748" y="230124"/>
                  </a:lnTo>
                  <a:lnTo>
                    <a:pt x="2973324" y="230124"/>
                  </a:lnTo>
                  <a:lnTo>
                    <a:pt x="2973324" y="0"/>
                  </a:lnTo>
                  <a:close/>
                </a:path>
              </a:pathLst>
            </a:custGeom>
            <a:solidFill>
              <a:srgbClr val="D9D9D9">
                <a:alpha val="72155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2" name="object 12" descr=""/>
          <p:cNvGraphicFramePr>
            <a:graphicFrameLocks noGrp="1"/>
          </p:cNvGraphicFramePr>
          <p:nvPr/>
        </p:nvGraphicFramePr>
        <p:xfrm>
          <a:off x="932180" y="1299972"/>
          <a:ext cx="5963920" cy="4705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87720"/>
              </a:tblGrid>
              <a:tr h="229870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40"/>
                        </a:spcBef>
                        <a:tabLst>
                          <a:tab pos="4343400" algn="l"/>
                        </a:tabLst>
                      </a:pPr>
                      <a:r>
                        <a:rPr dirty="0" baseline="2525" sz="1650" b="1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Ag/farm</a:t>
                      </a:r>
                      <a:r>
                        <a:rPr dirty="0" baseline="2525" sz="1650" spc="-52" b="1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baseline="2525" sz="1650" spc="-15" b="1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radio</a:t>
                      </a:r>
                      <a:r>
                        <a:rPr dirty="0" baseline="2525" sz="1650" b="1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63%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B="0" marT="17780"/>
                </a:tc>
              </a:tr>
              <a:tr h="46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67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50"/>
                        </a:spcBef>
                        <a:tabLst>
                          <a:tab pos="3397250" algn="l"/>
                        </a:tabLst>
                      </a:pPr>
                      <a:r>
                        <a:rPr dirty="0" baseline="2525" sz="165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Ag/farm</a:t>
                      </a:r>
                      <a:r>
                        <a:rPr dirty="0" baseline="2525" sz="1650" spc="-82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baseline="2525" sz="1650" spc="-1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television</a:t>
                      </a:r>
                      <a:r>
                        <a:rPr dirty="0" baseline="2525" sz="165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34%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B="0" marT="19050"/>
                </a:tc>
              </a:tr>
              <a:tr h="488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647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55"/>
                        </a:spcBef>
                        <a:tabLst>
                          <a:tab pos="3288665" algn="l"/>
                        </a:tabLst>
                      </a:pPr>
                      <a:r>
                        <a:rPr dirty="0" baseline="2525" sz="165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Ag/farm</a:t>
                      </a:r>
                      <a:r>
                        <a:rPr dirty="0" baseline="2525" sz="1650" spc="-82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baseline="2525" sz="1650" spc="-1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publications</a:t>
                      </a:r>
                      <a:r>
                        <a:rPr dirty="0" baseline="2525" sz="165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31%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B="0" marT="19685"/>
                </a:tc>
              </a:tr>
              <a:tr h="5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641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2847340" algn="l"/>
                        </a:tabLst>
                      </a:pPr>
                      <a:r>
                        <a:rPr dirty="0" baseline="2525" sz="1650" spc="-1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Blogs/websites/news</a:t>
                      </a:r>
                      <a:r>
                        <a:rPr dirty="0" baseline="2525" sz="1650" spc="-3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baseline="2525" sz="165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sources</a:t>
                      </a:r>
                      <a:r>
                        <a:rPr dirty="0" baseline="2525" sz="1650" spc="-37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baseline="2525" sz="165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that</a:t>
                      </a:r>
                      <a:r>
                        <a:rPr dirty="0" baseline="2525" sz="1650" spc="1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baseline="2525" sz="165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dirty="0" baseline="2525" sz="1650" spc="22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baseline="2525" sz="165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seek </a:t>
                      </a:r>
                      <a:r>
                        <a:rPr dirty="0" baseline="2525" sz="1650" spc="-37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out</a:t>
                      </a:r>
                      <a:r>
                        <a:rPr dirty="0" baseline="2525" sz="165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17%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B="0" marT="18415"/>
                </a:tc>
              </a:tr>
              <a:tr h="514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622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55"/>
                        </a:spcBef>
                        <a:tabLst>
                          <a:tab pos="2802255" algn="l"/>
                        </a:tabLst>
                      </a:pP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Online</a:t>
                      </a:r>
                      <a:r>
                        <a:rPr dirty="0" sz="1100" spc="-5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farm</a:t>
                      </a:r>
                      <a:r>
                        <a:rPr dirty="0" sz="1100" spc="-2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forums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15%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B="0" marT="19685"/>
                </a:tc>
              </a:tr>
              <a:tr h="533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622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2784475" algn="l"/>
                        </a:tabLst>
                      </a:pP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E-newsletters</a:t>
                      </a:r>
                      <a:r>
                        <a:rPr dirty="0" sz="1100" spc="-2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dirty="0" sz="1100" spc="2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receive</a:t>
                      </a:r>
                      <a:r>
                        <a:rPr dirty="0" sz="1100" spc="-2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from</a:t>
                      </a:r>
                      <a:r>
                        <a:rPr dirty="0" sz="1100" spc="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suppliers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15%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B="0" marT="18415"/>
                </a:tc>
              </a:tr>
              <a:tr h="539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60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50"/>
                        </a:spcBef>
                        <a:tabLst>
                          <a:tab pos="2757170" algn="l"/>
                        </a:tabLst>
                      </a:pP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Social</a:t>
                      </a:r>
                      <a:r>
                        <a:rPr dirty="0" sz="1100" spc="-4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media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14%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B="0" marT="19050"/>
                </a:tc>
              </a:tr>
              <a:tr h="55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59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55"/>
                        </a:spcBef>
                        <a:tabLst>
                          <a:tab pos="2729865" algn="l"/>
                        </a:tabLst>
                      </a:pP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Ag/farm</a:t>
                      </a:r>
                      <a:r>
                        <a:rPr dirty="0" sz="1100" spc="-4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related</a:t>
                      </a:r>
                      <a:r>
                        <a:rPr dirty="0" sz="1100" spc="-4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apps</a:t>
                      </a:r>
                      <a:r>
                        <a:rPr dirty="0" sz="1100" spc="-3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for</a:t>
                      </a:r>
                      <a:r>
                        <a:rPr dirty="0" sz="1100" spc="-3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smartphone/tablets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13%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B="0" marT="19685"/>
                </a:tc>
              </a:tr>
              <a:tr h="577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577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70"/>
                        </a:spcBef>
                        <a:tabLst>
                          <a:tab pos="2729865" algn="l"/>
                        </a:tabLst>
                      </a:pP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Text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notifications</a:t>
                      </a:r>
                      <a:r>
                        <a:rPr dirty="0" sz="1100" spc="-3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from suppliers,</a:t>
                      </a:r>
                      <a:r>
                        <a:rPr dirty="0" sz="1100" spc="-2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manufacturers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13%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B="0" marT="21590"/>
                </a:tc>
              </a:tr>
              <a:tr h="584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55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90"/>
                        </a:spcBef>
                        <a:tabLst>
                          <a:tab pos="2729865" algn="l"/>
                        </a:tabLst>
                      </a:pP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E-newsletters</a:t>
                      </a:r>
                      <a:r>
                        <a:rPr dirty="0" sz="1100" spc="-2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dirty="0" sz="1100" spc="2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receive</a:t>
                      </a:r>
                      <a:r>
                        <a:rPr dirty="0" sz="1100" spc="-2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from</a:t>
                      </a:r>
                      <a:r>
                        <a:rPr dirty="0" sz="1100" spc="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publications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baseline="2314" sz="1800" spc="-37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13%</a:t>
                      </a:r>
                      <a:endParaRPr baseline="2314" sz="1800">
                        <a:latin typeface="Arial Narrow"/>
                        <a:cs typeface="Arial Narrow"/>
                      </a:endParaRPr>
                    </a:p>
                  </a:txBody>
                  <a:tcPr marL="0" marR="0" marB="0" marT="24130"/>
                </a:tc>
              </a:tr>
              <a:tr h="60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54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90"/>
                        </a:spcBef>
                        <a:tabLst>
                          <a:tab pos="2693670" algn="l"/>
                        </a:tabLst>
                      </a:pP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Company</a:t>
                      </a:r>
                      <a:r>
                        <a:rPr dirty="0" sz="1100" spc="-4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or</a:t>
                      </a:r>
                      <a:r>
                        <a:rPr dirty="0" sz="1100" spc="-3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industry</a:t>
                      </a:r>
                      <a:r>
                        <a:rPr dirty="0" sz="1100" spc="-5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websites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baseline="2314" sz="1800" spc="-37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12%</a:t>
                      </a:r>
                      <a:endParaRPr baseline="2314" sz="1800">
                        <a:latin typeface="Arial Narrow"/>
                        <a:cs typeface="Arial Narrow"/>
                      </a:endParaRPr>
                    </a:p>
                  </a:txBody>
                  <a:tcPr marL="0" marR="0" marB="0" marT="24130"/>
                </a:tc>
              </a:tr>
              <a:tr h="60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52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210"/>
                        </a:spcBef>
                        <a:tabLst>
                          <a:tab pos="2670175" algn="l"/>
                        </a:tabLst>
                      </a:pP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Ag/farm</a:t>
                      </a:r>
                      <a:r>
                        <a:rPr dirty="0" sz="1100" spc="-5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shows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baseline="2314" sz="1800" spc="-37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10%</a:t>
                      </a:r>
                      <a:endParaRPr baseline="2314" sz="1800">
                        <a:latin typeface="Arial Narrow"/>
                        <a:cs typeface="Arial Narrow"/>
                      </a:endParaRPr>
                    </a:p>
                  </a:txBody>
                  <a:tcPr marL="0" marR="0" marB="0" marT="26670"/>
                </a:tc>
              </a:tr>
              <a:tr h="628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52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210"/>
                        </a:spcBef>
                        <a:tabLst>
                          <a:tab pos="2686685" algn="l"/>
                        </a:tabLst>
                      </a:pP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Farm</a:t>
                      </a:r>
                      <a:r>
                        <a:rPr dirty="0" sz="1100" spc="-3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radio</a:t>
                      </a:r>
                      <a:r>
                        <a:rPr dirty="0" sz="1100" spc="-3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websites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baseline="2314" sz="1800" spc="-37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9%</a:t>
                      </a:r>
                      <a:endParaRPr baseline="2314" sz="1800">
                        <a:latin typeface="Arial Narrow"/>
                        <a:cs typeface="Arial Narrow"/>
                      </a:endParaRPr>
                    </a:p>
                  </a:txBody>
                  <a:tcPr marL="0" marR="0" marB="0" marT="26670"/>
                </a:tc>
              </a:tr>
              <a:tr h="647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501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229"/>
                        </a:spcBef>
                        <a:tabLst>
                          <a:tab pos="2663825" algn="l"/>
                        </a:tabLst>
                      </a:pP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Ag/farm</a:t>
                      </a:r>
                      <a:r>
                        <a:rPr dirty="0" sz="1100" spc="-55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podcasts</a:t>
                      </a:r>
                      <a:r>
                        <a:rPr dirty="0" sz="1100">
                          <a:solidFill>
                            <a:srgbClr val="56585C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baseline="4629" sz="1800" spc="-37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8%</a:t>
                      </a:r>
                      <a:endParaRPr baseline="4629" sz="1800">
                        <a:latin typeface="Arial Narrow"/>
                        <a:cs typeface="Arial Narrow"/>
                      </a:endParaRPr>
                    </a:p>
                  </a:txBody>
                  <a:tcPr marL="0" marR="0" marB="0" marT="29209"/>
                </a:tc>
              </a:tr>
            </a:tbl>
          </a:graphicData>
        </a:graphic>
      </p:graphicFrame>
      <p:sp>
        <p:nvSpPr>
          <p:cNvPr id="13" name="object 13" descr=""/>
          <p:cNvSpPr/>
          <p:nvPr/>
        </p:nvSpPr>
        <p:spPr>
          <a:xfrm>
            <a:off x="894588" y="1565147"/>
            <a:ext cx="6017260" cy="4630420"/>
          </a:xfrm>
          <a:custGeom>
            <a:avLst/>
            <a:gdLst/>
            <a:ahLst/>
            <a:cxnLst/>
            <a:rect l="l" t="t" r="r" b="b"/>
            <a:pathLst>
              <a:path w="6017259" h="4630420">
                <a:moveTo>
                  <a:pt x="6016752" y="0"/>
                </a:moveTo>
                <a:lnTo>
                  <a:pt x="0" y="0"/>
                </a:lnTo>
                <a:lnTo>
                  <a:pt x="0" y="4629912"/>
                </a:lnTo>
                <a:lnTo>
                  <a:pt x="6016752" y="4629912"/>
                </a:lnTo>
                <a:lnTo>
                  <a:pt x="6016752" y="0"/>
                </a:lnTo>
                <a:close/>
              </a:path>
            </a:pathLst>
          </a:custGeom>
          <a:solidFill>
            <a:srgbClr val="FFFFFF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633476" y="6479235"/>
            <a:ext cx="42754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Total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respondents</a:t>
            </a:r>
            <a:r>
              <a:rPr dirty="0" sz="900" spc="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(n=357). 2023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 Study,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Research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913282" y="705993"/>
            <a:ext cx="258508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3E4444"/>
                </a:solidFill>
              </a:rPr>
              <a:t>Daily</a:t>
            </a:r>
            <a:r>
              <a:rPr dirty="0" sz="2000" spc="-45">
                <a:solidFill>
                  <a:srgbClr val="3E4444"/>
                </a:solidFill>
              </a:rPr>
              <a:t> </a:t>
            </a:r>
            <a:r>
              <a:rPr dirty="0" sz="2000">
                <a:solidFill>
                  <a:srgbClr val="3E4444"/>
                </a:solidFill>
              </a:rPr>
              <a:t>Sources</a:t>
            </a:r>
            <a:r>
              <a:rPr dirty="0" sz="2000" spc="-35">
                <a:solidFill>
                  <a:srgbClr val="3E4444"/>
                </a:solidFill>
              </a:rPr>
              <a:t> </a:t>
            </a:r>
            <a:r>
              <a:rPr dirty="0" sz="2000">
                <a:solidFill>
                  <a:srgbClr val="3E4444"/>
                </a:solidFill>
              </a:rPr>
              <a:t>of</a:t>
            </a:r>
            <a:r>
              <a:rPr dirty="0" sz="2000" spc="-90">
                <a:solidFill>
                  <a:srgbClr val="3E4444"/>
                </a:solidFill>
              </a:rPr>
              <a:t> </a:t>
            </a:r>
            <a:r>
              <a:rPr dirty="0" sz="2000">
                <a:solidFill>
                  <a:srgbClr val="3E4444"/>
                </a:solidFill>
              </a:rPr>
              <a:t>Ag</a:t>
            </a:r>
            <a:r>
              <a:rPr dirty="0" sz="2000" spc="-20">
                <a:solidFill>
                  <a:srgbClr val="3E4444"/>
                </a:solidFill>
              </a:rPr>
              <a:t> News</a:t>
            </a:r>
            <a:endParaRPr sz="2000"/>
          </a:p>
        </p:txBody>
      </p:sp>
      <p:sp>
        <p:nvSpPr>
          <p:cNvPr id="16" name="object 16" descr=""/>
          <p:cNvSpPr/>
          <p:nvPr/>
        </p:nvSpPr>
        <p:spPr>
          <a:xfrm>
            <a:off x="8027669" y="2701289"/>
            <a:ext cx="492125" cy="0"/>
          </a:xfrm>
          <a:custGeom>
            <a:avLst/>
            <a:gdLst/>
            <a:ahLst/>
            <a:cxnLst/>
            <a:rect l="l" t="t" r="r" b="b"/>
            <a:pathLst>
              <a:path w="492125" h="0">
                <a:moveTo>
                  <a:pt x="0" y="0"/>
                </a:moveTo>
                <a:lnTo>
                  <a:pt x="492125" y="0"/>
                </a:lnTo>
              </a:path>
            </a:pathLst>
          </a:custGeom>
          <a:ln w="19050">
            <a:solidFill>
              <a:srgbClr val="6AAAC4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839450" y="6562445"/>
            <a:ext cx="11131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6319" algn="l"/>
              </a:tabLst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r>
              <a:rPr dirty="0" sz="1100" b="1" i="1">
                <a:solidFill>
                  <a:srgbClr val="A6A6A6"/>
                </a:solidFill>
                <a:latin typeface="Arial Narrow"/>
                <a:cs typeface="Arial Narrow"/>
              </a:rPr>
              <a:t>	</a:t>
            </a:r>
            <a:r>
              <a:rPr dirty="0" sz="1100" spc="-50" i="1">
                <a:solidFill>
                  <a:srgbClr val="A6A6A6"/>
                </a:solidFill>
                <a:latin typeface="Arial Narrow"/>
                <a:cs typeface="Arial Narrow"/>
              </a:rPr>
              <a:t>5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5915025" cy="6858000"/>
            <a:chOff x="0" y="0"/>
            <a:chExt cx="5915025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716" y="6439187"/>
              <a:ext cx="279314" cy="27678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0"/>
              <a:ext cx="5915025" cy="6858000"/>
            </a:xfrm>
            <a:custGeom>
              <a:avLst/>
              <a:gdLst/>
              <a:ahLst/>
              <a:cxnLst/>
              <a:rect l="l" t="t" r="r" b="b"/>
              <a:pathLst>
                <a:path w="5915025" h="6858000">
                  <a:moveTo>
                    <a:pt x="591464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914644" y="6858000"/>
                  </a:lnTo>
                  <a:lnTo>
                    <a:pt x="5914644" y="0"/>
                  </a:lnTo>
                  <a:close/>
                </a:path>
              </a:pathLst>
            </a:custGeom>
            <a:solidFill>
              <a:srgbClr val="1A374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2607" y="639826"/>
            <a:ext cx="4721860" cy="1391920"/>
          </a:xfrm>
          <a:prstGeom prst="rect"/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/>
              <a:t>Ag</a:t>
            </a:r>
            <a:r>
              <a:rPr dirty="0" sz="3200" spc="225"/>
              <a:t> </a:t>
            </a:r>
            <a:r>
              <a:rPr dirty="0" sz="3200" spc="75"/>
              <a:t>broadcast</a:t>
            </a:r>
            <a:r>
              <a:rPr dirty="0" sz="3200" spc="235"/>
              <a:t> </a:t>
            </a:r>
            <a:r>
              <a:rPr dirty="0" sz="3200" spc="65"/>
              <a:t>radio</a:t>
            </a:r>
            <a:r>
              <a:rPr dirty="0" sz="3200" spc="225"/>
              <a:t> </a:t>
            </a:r>
            <a:r>
              <a:rPr dirty="0" sz="3200"/>
              <a:t>is</a:t>
            </a:r>
            <a:r>
              <a:rPr dirty="0" sz="3200" spc="225"/>
              <a:t> </a:t>
            </a:r>
            <a:r>
              <a:rPr dirty="0" sz="3200" spc="25"/>
              <a:t>the </a:t>
            </a:r>
            <a:r>
              <a:rPr dirty="0" sz="3200" spc="70"/>
              <a:t>number</a:t>
            </a:r>
            <a:r>
              <a:rPr dirty="0" sz="3200" spc="190"/>
              <a:t> </a:t>
            </a:r>
            <a:r>
              <a:rPr dirty="0" sz="3200" spc="55"/>
              <a:t>one</a:t>
            </a:r>
            <a:r>
              <a:rPr dirty="0" sz="3200" spc="195"/>
              <a:t> </a:t>
            </a:r>
            <a:r>
              <a:rPr dirty="0" sz="3200" spc="65"/>
              <a:t>source</a:t>
            </a:r>
            <a:r>
              <a:rPr dirty="0" sz="3200" spc="215"/>
              <a:t> </a:t>
            </a:r>
            <a:r>
              <a:rPr dirty="0" sz="3200" spc="30"/>
              <a:t>for</a:t>
            </a:r>
            <a:r>
              <a:rPr dirty="0" sz="3200" spc="800"/>
              <a:t> </a:t>
            </a:r>
            <a:r>
              <a:rPr dirty="0" sz="3200" spc="55"/>
              <a:t>farm</a:t>
            </a:r>
            <a:r>
              <a:rPr dirty="0" sz="3200" spc="195"/>
              <a:t> </a:t>
            </a:r>
            <a:r>
              <a:rPr dirty="0" sz="3200" spc="60"/>
              <a:t>news</a:t>
            </a:r>
            <a:r>
              <a:rPr dirty="0" sz="3200" spc="195"/>
              <a:t> </a:t>
            </a:r>
            <a:r>
              <a:rPr dirty="0" sz="3200" spc="65"/>
              <a:t>among</a:t>
            </a:r>
            <a:r>
              <a:rPr dirty="0" sz="3200" spc="175"/>
              <a:t> </a:t>
            </a:r>
            <a:r>
              <a:rPr dirty="0" sz="3200" spc="65"/>
              <a:t>listeners.</a:t>
            </a:r>
            <a:endParaRPr sz="3200"/>
          </a:p>
        </p:txBody>
      </p:sp>
      <p:grpSp>
        <p:nvGrpSpPr>
          <p:cNvPr id="7" name="object 7" descr=""/>
          <p:cNvGrpSpPr/>
          <p:nvPr/>
        </p:nvGrpSpPr>
        <p:grpSpPr>
          <a:xfrm>
            <a:off x="7959852" y="1298447"/>
            <a:ext cx="3272154" cy="239395"/>
            <a:chOff x="7959852" y="1298447"/>
            <a:chExt cx="3272154" cy="239395"/>
          </a:xfrm>
        </p:grpSpPr>
        <p:sp>
          <p:nvSpPr>
            <p:cNvPr id="8" name="object 8" descr=""/>
            <p:cNvSpPr/>
            <p:nvPr/>
          </p:nvSpPr>
          <p:spPr>
            <a:xfrm>
              <a:off x="7959852" y="1298447"/>
              <a:ext cx="2912745" cy="239395"/>
            </a:xfrm>
            <a:custGeom>
              <a:avLst/>
              <a:gdLst/>
              <a:ahLst/>
              <a:cxnLst/>
              <a:rect l="l" t="t" r="r" b="b"/>
              <a:pathLst>
                <a:path w="2912745" h="239394">
                  <a:moveTo>
                    <a:pt x="2912364" y="0"/>
                  </a:moveTo>
                  <a:lnTo>
                    <a:pt x="0" y="0"/>
                  </a:lnTo>
                  <a:lnTo>
                    <a:pt x="0" y="239267"/>
                  </a:lnTo>
                  <a:lnTo>
                    <a:pt x="2912364" y="239267"/>
                  </a:lnTo>
                  <a:lnTo>
                    <a:pt x="2912364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0872216" y="1298447"/>
              <a:ext cx="360045" cy="239395"/>
            </a:xfrm>
            <a:custGeom>
              <a:avLst/>
              <a:gdLst/>
              <a:ahLst/>
              <a:cxnLst/>
              <a:rect l="l" t="t" r="r" b="b"/>
              <a:pathLst>
                <a:path w="360045" h="239394">
                  <a:moveTo>
                    <a:pt x="359663" y="0"/>
                  </a:moveTo>
                  <a:lnTo>
                    <a:pt x="0" y="0"/>
                  </a:lnTo>
                  <a:lnTo>
                    <a:pt x="0" y="239267"/>
                  </a:lnTo>
                  <a:lnTo>
                    <a:pt x="359663" y="239267"/>
                  </a:lnTo>
                  <a:lnTo>
                    <a:pt x="35966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7959852" y="1731264"/>
            <a:ext cx="3272154" cy="238125"/>
            <a:chOff x="7959852" y="1731264"/>
            <a:chExt cx="3272154" cy="238125"/>
          </a:xfrm>
        </p:grpSpPr>
        <p:sp>
          <p:nvSpPr>
            <p:cNvPr id="11" name="object 11" descr=""/>
            <p:cNvSpPr/>
            <p:nvPr/>
          </p:nvSpPr>
          <p:spPr>
            <a:xfrm>
              <a:off x="7959852" y="1731264"/>
              <a:ext cx="2456815" cy="238125"/>
            </a:xfrm>
            <a:custGeom>
              <a:avLst/>
              <a:gdLst/>
              <a:ahLst/>
              <a:cxnLst/>
              <a:rect l="l" t="t" r="r" b="b"/>
              <a:pathLst>
                <a:path w="2456815" h="238125">
                  <a:moveTo>
                    <a:pt x="2456688" y="0"/>
                  </a:moveTo>
                  <a:lnTo>
                    <a:pt x="0" y="0"/>
                  </a:lnTo>
                  <a:lnTo>
                    <a:pt x="0" y="237744"/>
                  </a:lnTo>
                  <a:lnTo>
                    <a:pt x="2456688" y="237744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0416540" y="1731264"/>
              <a:ext cx="815340" cy="238125"/>
            </a:xfrm>
            <a:custGeom>
              <a:avLst/>
              <a:gdLst/>
              <a:ahLst/>
              <a:cxnLst/>
              <a:rect l="l" t="t" r="r" b="b"/>
              <a:pathLst>
                <a:path w="815340" h="238125">
                  <a:moveTo>
                    <a:pt x="815339" y="0"/>
                  </a:moveTo>
                  <a:lnTo>
                    <a:pt x="0" y="0"/>
                  </a:lnTo>
                  <a:lnTo>
                    <a:pt x="0" y="237744"/>
                  </a:lnTo>
                  <a:lnTo>
                    <a:pt x="815339" y="237744"/>
                  </a:lnTo>
                  <a:lnTo>
                    <a:pt x="81533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 descr=""/>
          <p:cNvGrpSpPr/>
          <p:nvPr/>
        </p:nvGrpSpPr>
        <p:grpSpPr>
          <a:xfrm>
            <a:off x="7959852" y="2162555"/>
            <a:ext cx="3272154" cy="239395"/>
            <a:chOff x="7959852" y="2162555"/>
            <a:chExt cx="3272154" cy="239395"/>
          </a:xfrm>
        </p:grpSpPr>
        <p:sp>
          <p:nvSpPr>
            <p:cNvPr id="14" name="object 14" descr=""/>
            <p:cNvSpPr/>
            <p:nvPr/>
          </p:nvSpPr>
          <p:spPr>
            <a:xfrm>
              <a:off x="7959852" y="2162555"/>
              <a:ext cx="1961514" cy="239395"/>
            </a:xfrm>
            <a:custGeom>
              <a:avLst/>
              <a:gdLst/>
              <a:ahLst/>
              <a:cxnLst/>
              <a:rect l="l" t="t" r="r" b="b"/>
              <a:pathLst>
                <a:path w="1961515" h="239394">
                  <a:moveTo>
                    <a:pt x="1961388" y="0"/>
                  </a:moveTo>
                  <a:lnTo>
                    <a:pt x="0" y="0"/>
                  </a:lnTo>
                  <a:lnTo>
                    <a:pt x="0" y="239268"/>
                  </a:lnTo>
                  <a:lnTo>
                    <a:pt x="1961388" y="239268"/>
                  </a:lnTo>
                  <a:lnTo>
                    <a:pt x="1961388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921240" y="2162555"/>
              <a:ext cx="1310640" cy="239395"/>
            </a:xfrm>
            <a:custGeom>
              <a:avLst/>
              <a:gdLst/>
              <a:ahLst/>
              <a:cxnLst/>
              <a:rect l="l" t="t" r="r" b="b"/>
              <a:pathLst>
                <a:path w="1310640" h="239394">
                  <a:moveTo>
                    <a:pt x="1310639" y="0"/>
                  </a:moveTo>
                  <a:lnTo>
                    <a:pt x="0" y="0"/>
                  </a:lnTo>
                  <a:lnTo>
                    <a:pt x="0" y="239268"/>
                  </a:lnTo>
                  <a:lnTo>
                    <a:pt x="1310639" y="239268"/>
                  </a:lnTo>
                  <a:lnTo>
                    <a:pt x="131063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 descr=""/>
          <p:cNvGrpSpPr/>
          <p:nvPr/>
        </p:nvGrpSpPr>
        <p:grpSpPr>
          <a:xfrm>
            <a:off x="7959852" y="2595372"/>
            <a:ext cx="3272154" cy="239395"/>
            <a:chOff x="7959852" y="2595372"/>
            <a:chExt cx="3272154" cy="239395"/>
          </a:xfrm>
        </p:grpSpPr>
        <p:sp>
          <p:nvSpPr>
            <p:cNvPr id="17" name="object 17" descr=""/>
            <p:cNvSpPr/>
            <p:nvPr/>
          </p:nvSpPr>
          <p:spPr>
            <a:xfrm>
              <a:off x="7959852" y="2595372"/>
              <a:ext cx="1865630" cy="239395"/>
            </a:xfrm>
            <a:custGeom>
              <a:avLst/>
              <a:gdLst/>
              <a:ahLst/>
              <a:cxnLst/>
              <a:rect l="l" t="t" r="r" b="b"/>
              <a:pathLst>
                <a:path w="1865629" h="239394">
                  <a:moveTo>
                    <a:pt x="1865376" y="0"/>
                  </a:moveTo>
                  <a:lnTo>
                    <a:pt x="0" y="0"/>
                  </a:lnTo>
                  <a:lnTo>
                    <a:pt x="0" y="239267"/>
                  </a:lnTo>
                  <a:lnTo>
                    <a:pt x="1865376" y="239267"/>
                  </a:lnTo>
                  <a:lnTo>
                    <a:pt x="1865376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9825228" y="2595372"/>
              <a:ext cx="1407160" cy="239395"/>
            </a:xfrm>
            <a:custGeom>
              <a:avLst/>
              <a:gdLst/>
              <a:ahLst/>
              <a:cxnLst/>
              <a:rect l="l" t="t" r="r" b="b"/>
              <a:pathLst>
                <a:path w="1407159" h="239394">
                  <a:moveTo>
                    <a:pt x="1406652" y="0"/>
                  </a:moveTo>
                  <a:lnTo>
                    <a:pt x="0" y="0"/>
                  </a:lnTo>
                  <a:lnTo>
                    <a:pt x="0" y="239267"/>
                  </a:lnTo>
                  <a:lnTo>
                    <a:pt x="1406652" y="239267"/>
                  </a:lnTo>
                  <a:lnTo>
                    <a:pt x="140665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 descr=""/>
          <p:cNvGrpSpPr/>
          <p:nvPr/>
        </p:nvGrpSpPr>
        <p:grpSpPr>
          <a:xfrm>
            <a:off x="7959852" y="3028188"/>
            <a:ext cx="3272154" cy="238125"/>
            <a:chOff x="7959852" y="3028188"/>
            <a:chExt cx="3272154" cy="238125"/>
          </a:xfrm>
        </p:grpSpPr>
        <p:sp>
          <p:nvSpPr>
            <p:cNvPr id="20" name="object 20" descr=""/>
            <p:cNvSpPr/>
            <p:nvPr/>
          </p:nvSpPr>
          <p:spPr>
            <a:xfrm>
              <a:off x="7959852" y="3028188"/>
              <a:ext cx="1365885" cy="238125"/>
            </a:xfrm>
            <a:custGeom>
              <a:avLst/>
              <a:gdLst/>
              <a:ahLst/>
              <a:cxnLst/>
              <a:rect l="l" t="t" r="r" b="b"/>
              <a:pathLst>
                <a:path w="1365884" h="238125">
                  <a:moveTo>
                    <a:pt x="1365503" y="0"/>
                  </a:moveTo>
                  <a:lnTo>
                    <a:pt x="0" y="0"/>
                  </a:lnTo>
                  <a:lnTo>
                    <a:pt x="0" y="237744"/>
                  </a:lnTo>
                  <a:lnTo>
                    <a:pt x="1365503" y="237744"/>
                  </a:lnTo>
                  <a:lnTo>
                    <a:pt x="1365503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9325356" y="3028188"/>
              <a:ext cx="1906905" cy="238125"/>
            </a:xfrm>
            <a:custGeom>
              <a:avLst/>
              <a:gdLst/>
              <a:ahLst/>
              <a:cxnLst/>
              <a:rect l="l" t="t" r="r" b="b"/>
              <a:pathLst>
                <a:path w="1906904" h="238125">
                  <a:moveTo>
                    <a:pt x="1906524" y="0"/>
                  </a:moveTo>
                  <a:lnTo>
                    <a:pt x="0" y="0"/>
                  </a:lnTo>
                  <a:lnTo>
                    <a:pt x="0" y="237744"/>
                  </a:lnTo>
                  <a:lnTo>
                    <a:pt x="1906524" y="237744"/>
                  </a:lnTo>
                  <a:lnTo>
                    <a:pt x="190652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 descr=""/>
          <p:cNvGrpSpPr/>
          <p:nvPr/>
        </p:nvGrpSpPr>
        <p:grpSpPr>
          <a:xfrm>
            <a:off x="7959852" y="3459479"/>
            <a:ext cx="3272154" cy="239395"/>
            <a:chOff x="7959852" y="3459479"/>
            <a:chExt cx="3272154" cy="239395"/>
          </a:xfrm>
        </p:grpSpPr>
        <p:sp>
          <p:nvSpPr>
            <p:cNvPr id="23" name="object 23" descr=""/>
            <p:cNvSpPr/>
            <p:nvPr/>
          </p:nvSpPr>
          <p:spPr>
            <a:xfrm>
              <a:off x="7959852" y="3459479"/>
              <a:ext cx="1000125" cy="239395"/>
            </a:xfrm>
            <a:custGeom>
              <a:avLst/>
              <a:gdLst/>
              <a:ahLst/>
              <a:cxnLst/>
              <a:rect l="l" t="t" r="r" b="b"/>
              <a:pathLst>
                <a:path w="1000125" h="239395">
                  <a:moveTo>
                    <a:pt x="999744" y="0"/>
                  </a:moveTo>
                  <a:lnTo>
                    <a:pt x="0" y="0"/>
                  </a:lnTo>
                  <a:lnTo>
                    <a:pt x="0" y="239268"/>
                  </a:lnTo>
                  <a:lnTo>
                    <a:pt x="999744" y="239268"/>
                  </a:lnTo>
                  <a:lnTo>
                    <a:pt x="999744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8959596" y="3459479"/>
              <a:ext cx="2272665" cy="239395"/>
            </a:xfrm>
            <a:custGeom>
              <a:avLst/>
              <a:gdLst/>
              <a:ahLst/>
              <a:cxnLst/>
              <a:rect l="l" t="t" r="r" b="b"/>
              <a:pathLst>
                <a:path w="2272665" h="239395">
                  <a:moveTo>
                    <a:pt x="2272283" y="0"/>
                  </a:moveTo>
                  <a:lnTo>
                    <a:pt x="0" y="0"/>
                  </a:lnTo>
                  <a:lnTo>
                    <a:pt x="0" y="239268"/>
                  </a:lnTo>
                  <a:lnTo>
                    <a:pt x="2272283" y="239268"/>
                  </a:lnTo>
                  <a:lnTo>
                    <a:pt x="227228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" name="object 25" descr=""/>
          <p:cNvGrpSpPr/>
          <p:nvPr/>
        </p:nvGrpSpPr>
        <p:grpSpPr>
          <a:xfrm>
            <a:off x="7959852" y="3892296"/>
            <a:ext cx="3272154" cy="238125"/>
            <a:chOff x="7959852" y="3892296"/>
            <a:chExt cx="3272154" cy="238125"/>
          </a:xfrm>
        </p:grpSpPr>
        <p:sp>
          <p:nvSpPr>
            <p:cNvPr id="26" name="object 26" descr=""/>
            <p:cNvSpPr/>
            <p:nvPr/>
          </p:nvSpPr>
          <p:spPr>
            <a:xfrm>
              <a:off x="7959852" y="3892296"/>
              <a:ext cx="963294" cy="238125"/>
            </a:xfrm>
            <a:custGeom>
              <a:avLst/>
              <a:gdLst/>
              <a:ahLst/>
              <a:cxnLst/>
              <a:rect l="l" t="t" r="r" b="b"/>
              <a:pathLst>
                <a:path w="963295" h="238125">
                  <a:moveTo>
                    <a:pt x="963168" y="0"/>
                  </a:moveTo>
                  <a:lnTo>
                    <a:pt x="0" y="0"/>
                  </a:lnTo>
                  <a:lnTo>
                    <a:pt x="0" y="237743"/>
                  </a:lnTo>
                  <a:lnTo>
                    <a:pt x="963168" y="237743"/>
                  </a:lnTo>
                  <a:lnTo>
                    <a:pt x="963168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8923020" y="3892296"/>
              <a:ext cx="2308860" cy="238125"/>
            </a:xfrm>
            <a:custGeom>
              <a:avLst/>
              <a:gdLst/>
              <a:ahLst/>
              <a:cxnLst/>
              <a:rect l="l" t="t" r="r" b="b"/>
              <a:pathLst>
                <a:path w="2308859" h="238125">
                  <a:moveTo>
                    <a:pt x="2308859" y="0"/>
                  </a:moveTo>
                  <a:lnTo>
                    <a:pt x="0" y="0"/>
                  </a:lnTo>
                  <a:lnTo>
                    <a:pt x="0" y="237743"/>
                  </a:lnTo>
                  <a:lnTo>
                    <a:pt x="2308859" y="237743"/>
                  </a:lnTo>
                  <a:lnTo>
                    <a:pt x="230885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 descr=""/>
          <p:cNvGrpSpPr/>
          <p:nvPr/>
        </p:nvGrpSpPr>
        <p:grpSpPr>
          <a:xfrm>
            <a:off x="7959852" y="4323588"/>
            <a:ext cx="3272154" cy="239395"/>
            <a:chOff x="7959852" y="4323588"/>
            <a:chExt cx="3272154" cy="239395"/>
          </a:xfrm>
        </p:grpSpPr>
        <p:sp>
          <p:nvSpPr>
            <p:cNvPr id="29" name="object 29" descr=""/>
            <p:cNvSpPr/>
            <p:nvPr/>
          </p:nvSpPr>
          <p:spPr>
            <a:xfrm>
              <a:off x="7959852" y="4323588"/>
              <a:ext cx="879475" cy="239395"/>
            </a:xfrm>
            <a:custGeom>
              <a:avLst/>
              <a:gdLst/>
              <a:ahLst/>
              <a:cxnLst/>
              <a:rect l="l" t="t" r="r" b="b"/>
              <a:pathLst>
                <a:path w="879475" h="239395">
                  <a:moveTo>
                    <a:pt x="879348" y="0"/>
                  </a:moveTo>
                  <a:lnTo>
                    <a:pt x="0" y="0"/>
                  </a:lnTo>
                  <a:lnTo>
                    <a:pt x="0" y="239268"/>
                  </a:lnTo>
                  <a:lnTo>
                    <a:pt x="879348" y="239268"/>
                  </a:lnTo>
                  <a:lnTo>
                    <a:pt x="879348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8839200" y="4323588"/>
              <a:ext cx="2392680" cy="239395"/>
            </a:xfrm>
            <a:custGeom>
              <a:avLst/>
              <a:gdLst/>
              <a:ahLst/>
              <a:cxnLst/>
              <a:rect l="l" t="t" r="r" b="b"/>
              <a:pathLst>
                <a:path w="2392679" h="239395">
                  <a:moveTo>
                    <a:pt x="2392679" y="0"/>
                  </a:moveTo>
                  <a:lnTo>
                    <a:pt x="0" y="0"/>
                  </a:lnTo>
                  <a:lnTo>
                    <a:pt x="0" y="239268"/>
                  </a:lnTo>
                  <a:lnTo>
                    <a:pt x="2392679" y="239268"/>
                  </a:lnTo>
                  <a:lnTo>
                    <a:pt x="239267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" name="object 31" descr=""/>
          <p:cNvGrpSpPr/>
          <p:nvPr/>
        </p:nvGrpSpPr>
        <p:grpSpPr>
          <a:xfrm>
            <a:off x="7959852" y="4756403"/>
            <a:ext cx="3272154" cy="239395"/>
            <a:chOff x="7959852" y="4756403"/>
            <a:chExt cx="3272154" cy="239395"/>
          </a:xfrm>
        </p:grpSpPr>
        <p:sp>
          <p:nvSpPr>
            <p:cNvPr id="32" name="object 32" descr=""/>
            <p:cNvSpPr/>
            <p:nvPr/>
          </p:nvSpPr>
          <p:spPr>
            <a:xfrm>
              <a:off x="7959852" y="4756403"/>
              <a:ext cx="719455" cy="239395"/>
            </a:xfrm>
            <a:custGeom>
              <a:avLst/>
              <a:gdLst/>
              <a:ahLst/>
              <a:cxnLst/>
              <a:rect l="l" t="t" r="r" b="b"/>
              <a:pathLst>
                <a:path w="719454" h="239395">
                  <a:moveTo>
                    <a:pt x="719327" y="0"/>
                  </a:moveTo>
                  <a:lnTo>
                    <a:pt x="0" y="0"/>
                  </a:lnTo>
                  <a:lnTo>
                    <a:pt x="0" y="239268"/>
                  </a:lnTo>
                  <a:lnTo>
                    <a:pt x="719327" y="239268"/>
                  </a:lnTo>
                  <a:lnTo>
                    <a:pt x="719327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8679180" y="4756403"/>
              <a:ext cx="2552700" cy="239395"/>
            </a:xfrm>
            <a:custGeom>
              <a:avLst/>
              <a:gdLst/>
              <a:ahLst/>
              <a:cxnLst/>
              <a:rect l="l" t="t" r="r" b="b"/>
              <a:pathLst>
                <a:path w="2552700" h="239395">
                  <a:moveTo>
                    <a:pt x="2552700" y="0"/>
                  </a:moveTo>
                  <a:lnTo>
                    <a:pt x="0" y="0"/>
                  </a:lnTo>
                  <a:lnTo>
                    <a:pt x="0" y="239268"/>
                  </a:lnTo>
                  <a:lnTo>
                    <a:pt x="2552700" y="239268"/>
                  </a:lnTo>
                  <a:lnTo>
                    <a:pt x="255270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" name="object 34" descr=""/>
          <p:cNvGrpSpPr/>
          <p:nvPr/>
        </p:nvGrpSpPr>
        <p:grpSpPr>
          <a:xfrm>
            <a:off x="7959852" y="5189220"/>
            <a:ext cx="3272154" cy="238125"/>
            <a:chOff x="7959852" y="5189220"/>
            <a:chExt cx="3272154" cy="238125"/>
          </a:xfrm>
        </p:grpSpPr>
        <p:sp>
          <p:nvSpPr>
            <p:cNvPr id="35" name="object 35" descr=""/>
            <p:cNvSpPr/>
            <p:nvPr/>
          </p:nvSpPr>
          <p:spPr>
            <a:xfrm>
              <a:off x="7959852" y="5189220"/>
              <a:ext cx="687705" cy="238125"/>
            </a:xfrm>
            <a:custGeom>
              <a:avLst/>
              <a:gdLst/>
              <a:ahLst/>
              <a:cxnLst/>
              <a:rect l="l" t="t" r="r" b="b"/>
              <a:pathLst>
                <a:path w="687704" h="238125">
                  <a:moveTo>
                    <a:pt x="687324" y="0"/>
                  </a:moveTo>
                  <a:lnTo>
                    <a:pt x="0" y="0"/>
                  </a:lnTo>
                  <a:lnTo>
                    <a:pt x="0" y="237743"/>
                  </a:lnTo>
                  <a:lnTo>
                    <a:pt x="687324" y="237743"/>
                  </a:lnTo>
                  <a:lnTo>
                    <a:pt x="687324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8647176" y="5189220"/>
              <a:ext cx="2585085" cy="238125"/>
            </a:xfrm>
            <a:custGeom>
              <a:avLst/>
              <a:gdLst/>
              <a:ahLst/>
              <a:cxnLst/>
              <a:rect l="l" t="t" r="r" b="b"/>
              <a:pathLst>
                <a:path w="2585084" h="238125">
                  <a:moveTo>
                    <a:pt x="2584704" y="0"/>
                  </a:moveTo>
                  <a:lnTo>
                    <a:pt x="0" y="0"/>
                  </a:lnTo>
                  <a:lnTo>
                    <a:pt x="0" y="237743"/>
                  </a:lnTo>
                  <a:lnTo>
                    <a:pt x="2584704" y="237743"/>
                  </a:lnTo>
                  <a:lnTo>
                    <a:pt x="258470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7" name="object 37" descr=""/>
          <p:cNvGrpSpPr/>
          <p:nvPr/>
        </p:nvGrpSpPr>
        <p:grpSpPr>
          <a:xfrm>
            <a:off x="7959852" y="5620511"/>
            <a:ext cx="3272154" cy="239395"/>
            <a:chOff x="7959852" y="5620511"/>
            <a:chExt cx="3272154" cy="239395"/>
          </a:xfrm>
        </p:grpSpPr>
        <p:sp>
          <p:nvSpPr>
            <p:cNvPr id="38" name="object 38" descr=""/>
            <p:cNvSpPr/>
            <p:nvPr/>
          </p:nvSpPr>
          <p:spPr>
            <a:xfrm>
              <a:off x="7959852" y="5620511"/>
              <a:ext cx="687705" cy="239395"/>
            </a:xfrm>
            <a:custGeom>
              <a:avLst/>
              <a:gdLst/>
              <a:ahLst/>
              <a:cxnLst/>
              <a:rect l="l" t="t" r="r" b="b"/>
              <a:pathLst>
                <a:path w="687704" h="239395">
                  <a:moveTo>
                    <a:pt x="687324" y="0"/>
                  </a:moveTo>
                  <a:lnTo>
                    <a:pt x="0" y="0"/>
                  </a:lnTo>
                  <a:lnTo>
                    <a:pt x="0" y="239268"/>
                  </a:lnTo>
                  <a:lnTo>
                    <a:pt x="687324" y="239268"/>
                  </a:lnTo>
                  <a:lnTo>
                    <a:pt x="687324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8647176" y="5620511"/>
              <a:ext cx="2585085" cy="239395"/>
            </a:xfrm>
            <a:custGeom>
              <a:avLst/>
              <a:gdLst/>
              <a:ahLst/>
              <a:cxnLst/>
              <a:rect l="l" t="t" r="r" b="b"/>
              <a:pathLst>
                <a:path w="2585084" h="239395">
                  <a:moveTo>
                    <a:pt x="2584704" y="0"/>
                  </a:moveTo>
                  <a:lnTo>
                    <a:pt x="0" y="0"/>
                  </a:lnTo>
                  <a:lnTo>
                    <a:pt x="0" y="239268"/>
                  </a:lnTo>
                  <a:lnTo>
                    <a:pt x="2584704" y="239268"/>
                  </a:lnTo>
                  <a:lnTo>
                    <a:pt x="258470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40" name="object 40" descr=""/>
          <p:cNvGraphicFramePr>
            <a:graphicFrameLocks noGrp="1"/>
          </p:cNvGraphicFramePr>
          <p:nvPr/>
        </p:nvGraphicFramePr>
        <p:xfrm>
          <a:off x="6743700" y="1298447"/>
          <a:ext cx="4657725" cy="4550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81525"/>
              </a:tblGrid>
              <a:tr h="238760">
                <a:tc>
                  <a:txBody>
                    <a:bodyPr/>
                    <a:lstStyle/>
                    <a:p>
                      <a:pPr marL="304165">
                        <a:lnSpc>
                          <a:spcPct val="100000"/>
                        </a:lnSpc>
                        <a:spcBef>
                          <a:spcPts val="190"/>
                        </a:spcBef>
                        <a:tabLst>
                          <a:tab pos="3803015" algn="l"/>
                        </a:tabLst>
                      </a:pPr>
                      <a:r>
                        <a:rPr dirty="0" sz="1100" spc="-1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Broadcast</a:t>
                      </a:r>
                      <a:r>
                        <a:rPr dirty="0" sz="1100" spc="25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radio</a:t>
                      </a:r>
                      <a:r>
                        <a:rPr dirty="0" sz="110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89%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B="0" marT="24130"/>
                </a:tc>
              </a:tr>
              <a:tr h="92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</a:tr>
              <a:tr h="1009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F1F1F1"/>
                      </a:solidFill>
                      <a:prstDash val="solid"/>
                    </a:lnT>
                  </a:tcPr>
                </a:tc>
              </a:tr>
              <a:tr h="237490"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180"/>
                        </a:spcBef>
                        <a:tabLst>
                          <a:tab pos="3347085" algn="l"/>
                        </a:tabLst>
                      </a:pPr>
                      <a:r>
                        <a:rPr dirty="0" baseline="2525" sz="165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Ag/farm</a:t>
                      </a:r>
                      <a:r>
                        <a:rPr dirty="0" baseline="2525" sz="1650" spc="-75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baseline="2525" sz="1650" spc="-15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publications</a:t>
                      </a:r>
                      <a:r>
                        <a:rPr dirty="0" baseline="2525" sz="165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75%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B="0" marT="22860"/>
                </a:tc>
              </a:tr>
              <a:tr h="908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F1F1F1"/>
                      </a:solidFill>
                      <a:prstDash val="solid"/>
                    </a:lnT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185"/>
                        </a:spcBef>
                        <a:tabLst>
                          <a:tab pos="2852420" algn="l"/>
                        </a:tabLst>
                      </a:pPr>
                      <a:r>
                        <a:rPr dirty="0" baseline="5050" sz="165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Ag</a:t>
                      </a:r>
                      <a:r>
                        <a:rPr dirty="0" baseline="5050" sz="1650" spc="-52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baseline="5050" sz="165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related</a:t>
                      </a:r>
                      <a:r>
                        <a:rPr dirty="0" baseline="5050" sz="1650" spc="-52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baseline="5050" sz="1650" spc="-15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websites</a:t>
                      </a:r>
                      <a:r>
                        <a:rPr dirty="0" baseline="5050" sz="165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60%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B="0" marT="23495"/>
                </a:tc>
              </a:tr>
              <a:tr h="81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</a:tr>
              <a:tr h="111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F1F1F1"/>
                      </a:solidFill>
                      <a:prstDash val="solid"/>
                    </a:lnT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587375">
                        <a:lnSpc>
                          <a:spcPct val="100000"/>
                        </a:lnSpc>
                        <a:spcBef>
                          <a:spcPts val="185"/>
                        </a:spcBef>
                        <a:tabLst>
                          <a:tab pos="2755900" algn="l"/>
                        </a:tabLst>
                      </a:pPr>
                      <a:r>
                        <a:rPr dirty="0" baseline="5050" sz="1650" spc="-15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Television</a:t>
                      </a:r>
                      <a:r>
                        <a:rPr dirty="0" baseline="5050" sz="165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57%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B="0" marT="23495"/>
                </a:tc>
              </a:tr>
              <a:tr h="933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</a:tr>
              <a:tr h="99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F1F1F1"/>
                      </a:solidFill>
                      <a:prstDash val="solid"/>
                    </a:lnT>
                  </a:tcPr>
                </a:tc>
              </a:tr>
              <a:tr h="237490">
                <a:tc>
                  <a:txBody>
                    <a:bodyPr/>
                    <a:lstStyle/>
                    <a:p>
                      <a:pPr marL="448945">
                        <a:lnSpc>
                          <a:spcPct val="100000"/>
                        </a:lnSpc>
                        <a:spcBef>
                          <a:spcPts val="235"/>
                        </a:spcBef>
                        <a:tabLst>
                          <a:tab pos="2256155" algn="l"/>
                        </a:tabLst>
                      </a:pPr>
                      <a:r>
                        <a:rPr dirty="0" sz="110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Social</a:t>
                      </a:r>
                      <a:r>
                        <a:rPr dirty="0" sz="1100" spc="-4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media</a:t>
                      </a:r>
                      <a:r>
                        <a:rPr dirty="0" sz="110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baseline="2314" sz="1800" spc="-37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42%</a:t>
                      </a:r>
                      <a:endParaRPr baseline="2314" sz="1800">
                        <a:latin typeface="Arial Narrow"/>
                        <a:cs typeface="Arial Narrow"/>
                      </a:endParaRPr>
                    </a:p>
                  </a:txBody>
                  <a:tcPr marL="0" marR="0" marB="0" marT="29845"/>
                </a:tc>
              </a:tr>
              <a:tr h="116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</a:tr>
              <a:tr h="76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F1F1F1"/>
                      </a:solidFill>
                      <a:prstDash val="solid"/>
                    </a:lnT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639445">
                        <a:lnSpc>
                          <a:spcPct val="100000"/>
                        </a:lnSpc>
                        <a:spcBef>
                          <a:spcPts val="185"/>
                        </a:spcBef>
                        <a:tabLst>
                          <a:tab pos="1889125" algn="l"/>
                        </a:tabLst>
                      </a:pPr>
                      <a:r>
                        <a:rPr dirty="0" baseline="2525" sz="1650" spc="-15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YouTube</a:t>
                      </a:r>
                      <a:r>
                        <a:rPr dirty="0" baseline="2525" sz="165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31%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B="0" marT="23495"/>
                </a:tc>
              </a:tr>
              <a:tr h="66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</a:tr>
              <a:tr h="1263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F1F1F1"/>
                      </a:solidFill>
                      <a:prstDash val="solid"/>
                    </a:lnT>
                  </a:tcPr>
                </a:tc>
              </a:tr>
              <a:tr h="237490">
                <a:tc>
                  <a:txBody>
                    <a:bodyPr/>
                    <a:lstStyle/>
                    <a:p>
                      <a:pPr marL="392430">
                        <a:lnSpc>
                          <a:spcPct val="100000"/>
                        </a:lnSpc>
                        <a:spcBef>
                          <a:spcPts val="70"/>
                        </a:spcBef>
                        <a:tabLst>
                          <a:tab pos="1852930" algn="l"/>
                        </a:tabLst>
                      </a:pPr>
                      <a:r>
                        <a:rPr dirty="0" sz="110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Online</a:t>
                      </a:r>
                      <a:r>
                        <a:rPr dirty="0" sz="1100" spc="-55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forums</a:t>
                      </a:r>
                      <a:r>
                        <a:rPr dirty="0" sz="110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baseline="-4629" sz="1800" spc="-37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29%</a:t>
                      </a:r>
                      <a:endParaRPr baseline="-4629" sz="1800">
                        <a:latin typeface="Arial Narrow"/>
                        <a:cs typeface="Arial Narrow"/>
                      </a:endParaRPr>
                    </a:p>
                  </a:txBody>
                  <a:tcPr marL="0" marR="0" marB="0" marT="8890"/>
                </a:tc>
              </a:tr>
              <a:tr h="99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</a:tr>
              <a:tr h="933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F1F1F1"/>
                      </a:solidFill>
                      <a:prstDash val="solid"/>
                    </a:lnT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63182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1770380" algn="l"/>
                        </a:tabLst>
                      </a:pPr>
                      <a:r>
                        <a:rPr dirty="0" sz="1100" spc="-1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Podcasts</a:t>
                      </a:r>
                      <a:r>
                        <a:rPr dirty="0" sz="110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baseline="4629" sz="1800" spc="-37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27%</a:t>
                      </a:r>
                      <a:endParaRPr baseline="4629" sz="1800">
                        <a:latin typeface="Arial Narrow"/>
                        <a:cs typeface="Arial Narrow"/>
                      </a:endParaRPr>
                    </a:p>
                  </a:txBody>
                  <a:tcPr marL="0" marR="0" marB="0" marT="34290"/>
                </a:tc>
              </a:tr>
              <a:tr h="115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</a:tr>
              <a:tr h="76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F1F1F1"/>
                      </a:solidFill>
                      <a:prstDash val="solid"/>
                    </a:lnT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412750">
                        <a:lnSpc>
                          <a:spcPct val="100000"/>
                        </a:lnSpc>
                        <a:spcBef>
                          <a:spcPts val="185"/>
                        </a:spcBef>
                        <a:tabLst>
                          <a:tab pos="1610360" algn="l"/>
                        </a:tabLst>
                      </a:pPr>
                      <a:r>
                        <a:rPr dirty="0" baseline="2525" sz="165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Satellite</a:t>
                      </a:r>
                      <a:r>
                        <a:rPr dirty="0" baseline="2525" sz="1650" spc="-89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baseline="2525" sz="1650" spc="-15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radio</a:t>
                      </a:r>
                      <a:r>
                        <a:rPr dirty="0" baseline="2525" sz="165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22%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B="0" marT="23495"/>
                </a:tc>
              </a:tr>
              <a:tr h="63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</a:tr>
              <a:tr h="1295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F1F1F1"/>
                      </a:solidFill>
                      <a:prstDash val="solid"/>
                    </a:lnT>
                  </a:tcPr>
                </a:tc>
              </a:tr>
              <a:tr h="237490">
                <a:tc>
                  <a:txBody>
                    <a:bodyPr/>
                    <a:lstStyle/>
                    <a:p>
                      <a:pPr marL="488950">
                        <a:lnSpc>
                          <a:spcPts val="1360"/>
                        </a:lnSpc>
                        <a:tabLst>
                          <a:tab pos="1577975" algn="l"/>
                        </a:tabLst>
                      </a:pPr>
                      <a:r>
                        <a:rPr dirty="0" sz="110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Online</a:t>
                      </a:r>
                      <a:r>
                        <a:rPr dirty="0" sz="1100" spc="-45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radio</a:t>
                      </a:r>
                      <a:r>
                        <a:rPr dirty="0" sz="110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baseline="-11574" sz="1800" spc="-37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21%</a:t>
                      </a:r>
                      <a:endParaRPr baseline="-11574" sz="1800">
                        <a:latin typeface="Arial Narrow"/>
                        <a:cs typeface="Arial Narrow"/>
                      </a:endParaRPr>
                    </a:p>
                  </a:txBody>
                  <a:tcPr marL="0" marR="0" marB="0" marT="0"/>
                </a:tc>
              </a:tr>
              <a:tr h="641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</a:tr>
              <a:tr h="1289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F1F1F1"/>
                      </a:solidFill>
                      <a:prstDash val="solid"/>
                    </a:lnT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190"/>
                        </a:spcBef>
                        <a:tabLst>
                          <a:tab pos="1577975" algn="l"/>
                        </a:tabLst>
                      </a:pPr>
                      <a:r>
                        <a:rPr dirty="0" sz="1100" spc="-1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Streaming</a:t>
                      </a:r>
                      <a:r>
                        <a:rPr dirty="0" sz="1100" spc="2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100" spc="-1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services</a:t>
                      </a:r>
                      <a:r>
                        <a:rPr dirty="0" sz="1100">
                          <a:solidFill>
                            <a:srgbClr val="7E7E7E"/>
                          </a:solidFill>
                          <a:latin typeface="Arial Narrow"/>
                          <a:cs typeface="Arial Narrow"/>
                        </a:rPr>
                        <a:t>	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21%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B="0" marT="24130"/>
                </a:tc>
              </a:tr>
            </a:tbl>
          </a:graphicData>
        </a:graphic>
      </p:graphicFrame>
      <p:sp>
        <p:nvSpPr>
          <p:cNvPr id="41" name="object 41" descr=""/>
          <p:cNvSpPr txBox="1"/>
          <p:nvPr/>
        </p:nvSpPr>
        <p:spPr>
          <a:xfrm>
            <a:off x="6716394" y="767283"/>
            <a:ext cx="227203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Sources</a:t>
            </a:r>
            <a:r>
              <a:rPr dirty="0" sz="2000" spc="-3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of</a:t>
            </a:r>
            <a:r>
              <a:rPr dirty="0" sz="2000" spc="-2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Farm</a:t>
            </a:r>
            <a:r>
              <a:rPr dirty="0" sz="2000" spc="-2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spc="-20" b="1">
                <a:solidFill>
                  <a:srgbClr val="3E4444"/>
                </a:solidFill>
                <a:latin typeface="Arial Narrow"/>
                <a:cs typeface="Arial Narrow"/>
              </a:rPr>
              <a:t>News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633476" y="6410045"/>
            <a:ext cx="424878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Total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respondents</a:t>
            </a:r>
            <a:r>
              <a:rPr dirty="0" sz="900" spc="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(n=357)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Study,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Research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NOTE: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Some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shares</a:t>
            </a:r>
            <a:r>
              <a:rPr dirty="0" sz="900" spc="-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adjusted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to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align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with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subsequent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responses</a:t>
            </a:r>
            <a:r>
              <a:rPr dirty="0" sz="900" spc="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later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in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the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survey.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43" name="object 43" descr=""/>
          <p:cNvGrpSpPr/>
          <p:nvPr/>
        </p:nvGrpSpPr>
        <p:grpSpPr>
          <a:xfrm>
            <a:off x="166115" y="2155317"/>
            <a:ext cx="1035685" cy="4605655"/>
            <a:chOff x="166115" y="2155317"/>
            <a:chExt cx="1035685" cy="4605655"/>
          </a:xfrm>
        </p:grpSpPr>
        <p:sp>
          <p:nvSpPr>
            <p:cNvPr id="44" name="object 44" descr=""/>
            <p:cNvSpPr/>
            <p:nvPr/>
          </p:nvSpPr>
          <p:spPr>
            <a:xfrm>
              <a:off x="709421" y="2164842"/>
              <a:ext cx="492125" cy="0"/>
            </a:xfrm>
            <a:custGeom>
              <a:avLst/>
              <a:gdLst/>
              <a:ahLst/>
              <a:cxnLst/>
              <a:rect l="l" t="t" r="r" b="b"/>
              <a:pathLst>
                <a:path w="492125" h="0">
                  <a:moveTo>
                    <a:pt x="0" y="0"/>
                  </a:moveTo>
                  <a:lnTo>
                    <a:pt x="492125" y="0"/>
                  </a:lnTo>
                </a:path>
              </a:pathLst>
            </a:custGeom>
            <a:ln w="19050">
              <a:solidFill>
                <a:srgbClr val="6AAAC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115" y="6394704"/>
              <a:ext cx="318516" cy="365757"/>
            </a:xfrm>
            <a:prstGeom prst="rect">
              <a:avLst/>
            </a:prstGeom>
          </p:spPr>
        </p:pic>
      </p:grpSp>
      <p:sp>
        <p:nvSpPr>
          <p:cNvPr id="46" name="object 46" descr=""/>
          <p:cNvSpPr txBox="1"/>
          <p:nvPr/>
        </p:nvSpPr>
        <p:spPr>
          <a:xfrm>
            <a:off x="692607" y="2734817"/>
            <a:ext cx="4340860" cy="1716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Those</a:t>
            </a:r>
            <a:r>
              <a:rPr dirty="0" sz="18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who</a:t>
            </a:r>
            <a:r>
              <a:rPr dirty="0" sz="18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regularly</a:t>
            </a:r>
            <a:r>
              <a:rPr dirty="0" sz="1800" spc="-1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listen</a:t>
            </a:r>
            <a:r>
              <a:rPr dirty="0" sz="18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to</a:t>
            </a:r>
            <a:r>
              <a:rPr dirty="0" sz="18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ag</a:t>
            </a:r>
            <a:r>
              <a:rPr dirty="0" sz="18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r>
              <a:rPr dirty="0" sz="18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content</a:t>
            </a:r>
            <a:r>
              <a:rPr dirty="0" sz="1800" spc="-1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25">
                <a:solidFill>
                  <a:srgbClr val="F1F1F1"/>
                </a:solidFill>
                <a:latin typeface="Arial Narrow"/>
                <a:cs typeface="Arial Narrow"/>
              </a:rPr>
              <a:t>are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also</a:t>
            </a:r>
            <a:r>
              <a:rPr dirty="0" sz="18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engaged in</a:t>
            </a:r>
            <a:r>
              <a:rPr dirty="0" sz="18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other</a:t>
            </a:r>
            <a:r>
              <a:rPr dirty="0" sz="18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media</a:t>
            </a:r>
            <a:r>
              <a:rPr dirty="0" sz="18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channels</a:t>
            </a:r>
            <a:r>
              <a:rPr dirty="0" sz="1800" spc="-1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to</a:t>
            </a:r>
            <a:r>
              <a:rPr dirty="0" sz="18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keep</a:t>
            </a:r>
            <a:r>
              <a:rPr dirty="0" sz="18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up</a:t>
            </a:r>
            <a:r>
              <a:rPr dirty="0" sz="18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25">
                <a:solidFill>
                  <a:srgbClr val="F1F1F1"/>
                </a:solidFill>
                <a:latin typeface="Arial Narrow"/>
                <a:cs typeface="Arial Narrow"/>
              </a:rPr>
              <a:t>to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date</a:t>
            </a:r>
            <a:r>
              <a:rPr dirty="0" sz="18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with</a:t>
            </a:r>
            <a:r>
              <a:rPr dirty="0" sz="18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farm</a:t>
            </a:r>
            <a:r>
              <a:rPr dirty="0" sz="18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news,</a:t>
            </a:r>
            <a:r>
              <a:rPr dirty="0" sz="18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F1F1F1"/>
                </a:solidFill>
                <a:latin typeface="Arial Narrow"/>
                <a:cs typeface="Arial Narrow"/>
              </a:rPr>
              <a:t>weather,</a:t>
            </a:r>
            <a:r>
              <a:rPr dirty="0" sz="18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markets,</a:t>
            </a:r>
            <a:r>
              <a:rPr dirty="0" sz="18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18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ag</a:t>
            </a:r>
            <a:r>
              <a:rPr dirty="0" sz="18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F1F1F1"/>
                </a:solidFill>
                <a:latin typeface="Arial Narrow"/>
                <a:cs typeface="Arial Narrow"/>
              </a:rPr>
              <a:t>info.</a:t>
            </a:r>
            <a:endParaRPr sz="1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800">
              <a:latin typeface="Arial Narrow"/>
              <a:cs typeface="Arial Narrow"/>
            </a:endParaRPr>
          </a:p>
          <a:p>
            <a:pPr marL="12700" marR="1668145">
              <a:lnSpc>
                <a:spcPct val="100000"/>
              </a:lnSpc>
            </a:pP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On</a:t>
            </a:r>
            <a:r>
              <a:rPr dirty="0" sz="1800" spc="-8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average,</a:t>
            </a:r>
            <a:r>
              <a:rPr dirty="0" sz="18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respondents</a:t>
            </a:r>
            <a:r>
              <a:rPr dirty="0" sz="18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F1F1F1"/>
                </a:solidFill>
                <a:latin typeface="Arial Narrow"/>
                <a:cs typeface="Arial Narrow"/>
              </a:rPr>
              <a:t>utilize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several</a:t>
            </a:r>
            <a:r>
              <a:rPr dirty="0" sz="1800" spc="-10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1F1F1"/>
                </a:solidFill>
                <a:latin typeface="Arial Narrow"/>
                <a:cs typeface="Arial Narrow"/>
              </a:rPr>
              <a:t>informational</a:t>
            </a:r>
            <a:r>
              <a:rPr dirty="0" sz="18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F1F1F1"/>
                </a:solidFill>
                <a:latin typeface="Arial Narrow"/>
                <a:cs typeface="Arial Narrow"/>
              </a:rPr>
              <a:t>sources.</a:t>
            </a:r>
            <a:endParaRPr sz="1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467358" y="1444544"/>
            <a:ext cx="4099560" cy="1656080"/>
          </a:xfrm>
          <a:prstGeom prst="rect">
            <a:avLst/>
          </a:prstGeom>
        </p:spPr>
        <p:txBody>
          <a:bodyPr wrap="square" lIns="0" tIns="151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dirty="0" sz="2000" b="1">
                <a:solidFill>
                  <a:srgbClr val="6AAAC4"/>
                </a:solidFill>
                <a:latin typeface="Arial Narrow"/>
                <a:cs typeface="Arial Narrow"/>
              </a:rPr>
              <a:t>Media</a:t>
            </a:r>
            <a:r>
              <a:rPr dirty="0" sz="2000" spc="-4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6AAAC4"/>
                </a:solidFill>
                <a:latin typeface="Arial Narrow"/>
                <a:cs typeface="Arial Narrow"/>
              </a:rPr>
              <a:t>&amp;</a:t>
            </a:r>
            <a:r>
              <a:rPr dirty="0" sz="2000" spc="-25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6AAAC4"/>
                </a:solidFill>
                <a:latin typeface="Arial Narrow"/>
                <a:cs typeface="Arial Narrow"/>
              </a:rPr>
              <a:t>Information</a:t>
            </a:r>
            <a:r>
              <a:rPr dirty="0" sz="2000" spc="-55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2000" spc="-10" b="1">
                <a:solidFill>
                  <a:srgbClr val="6AAAC4"/>
                </a:solidFill>
                <a:latin typeface="Arial Narrow"/>
                <a:cs typeface="Arial Narrow"/>
              </a:rPr>
              <a:t>Sources</a:t>
            </a:r>
            <a:endParaRPr sz="2000">
              <a:latin typeface="Arial Narrow"/>
              <a:cs typeface="Arial Narrow"/>
            </a:endParaRPr>
          </a:p>
          <a:p>
            <a:pPr marL="12700" marR="5080">
              <a:lnSpc>
                <a:spcPct val="100000"/>
              </a:lnSpc>
              <a:spcBef>
                <a:spcPts val="865"/>
              </a:spcBef>
            </a:pP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Listeners</a:t>
            </a:r>
            <a:r>
              <a:rPr dirty="0" sz="16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rely</a:t>
            </a:r>
            <a:r>
              <a:rPr dirty="0" sz="16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on</a:t>
            </a:r>
            <a:r>
              <a:rPr dirty="0" sz="16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a</a:t>
            </a:r>
            <a:r>
              <a:rPr dirty="0" sz="16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wide</a:t>
            </a:r>
            <a:r>
              <a:rPr dirty="0" sz="16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range</a:t>
            </a:r>
            <a:r>
              <a:rPr dirty="0" sz="16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of</a:t>
            </a:r>
            <a:r>
              <a:rPr dirty="0" sz="16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sources</a:t>
            </a:r>
            <a:r>
              <a:rPr dirty="0" sz="1600" spc="-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-</a:t>
            </a:r>
            <a:r>
              <a:rPr dirty="0" sz="16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news,</a:t>
            </a:r>
            <a:r>
              <a:rPr dirty="0" sz="16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 spc="-10">
                <a:solidFill>
                  <a:srgbClr val="F1F1F1"/>
                </a:solidFill>
                <a:latin typeface="Arial Narrow"/>
                <a:cs typeface="Arial Narrow"/>
              </a:rPr>
              <a:t>radio,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podcasts,</a:t>
            </a:r>
            <a:r>
              <a:rPr dirty="0" sz="16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social</a:t>
            </a:r>
            <a:r>
              <a:rPr dirty="0" sz="16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media,</a:t>
            </a:r>
            <a:r>
              <a:rPr dirty="0" sz="16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16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connecting</a:t>
            </a:r>
            <a:r>
              <a:rPr dirty="0" sz="1600" spc="-6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with</a:t>
            </a:r>
            <a:r>
              <a:rPr dirty="0" sz="16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 spc="-10">
                <a:solidFill>
                  <a:srgbClr val="F1F1F1"/>
                </a:solidFill>
                <a:latin typeface="Arial Narrow"/>
                <a:cs typeface="Arial Narrow"/>
              </a:rPr>
              <a:t>peers.</a:t>
            </a:r>
            <a:endParaRPr sz="1600">
              <a:latin typeface="Arial Narrow"/>
              <a:cs typeface="Arial Narrow"/>
            </a:endParaRPr>
          </a:p>
          <a:p>
            <a:pPr marL="12700" marR="212725">
              <a:lnSpc>
                <a:spcPct val="100000"/>
              </a:lnSpc>
              <a:spcBef>
                <a:spcPts val="800"/>
              </a:spcBef>
            </a:pP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They</a:t>
            </a:r>
            <a:r>
              <a:rPr dirty="0" sz="16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are</a:t>
            </a:r>
            <a:r>
              <a:rPr dirty="0" sz="16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always</a:t>
            </a:r>
            <a:r>
              <a:rPr dirty="0" sz="16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trying</a:t>
            </a:r>
            <a:r>
              <a:rPr dirty="0" sz="16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to</a:t>
            </a:r>
            <a:r>
              <a:rPr dirty="0" sz="16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gather</a:t>
            </a:r>
            <a:r>
              <a:rPr dirty="0" sz="16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information</a:t>
            </a:r>
            <a:r>
              <a:rPr dirty="0" sz="16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to</a:t>
            </a:r>
            <a:r>
              <a:rPr dirty="0" sz="16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 spc="-20">
                <a:solidFill>
                  <a:srgbClr val="F1F1F1"/>
                </a:solidFill>
                <a:latin typeface="Arial Narrow"/>
                <a:cs typeface="Arial Narrow"/>
              </a:rPr>
              <a:t>make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them</a:t>
            </a:r>
            <a:r>
              <a:rPr dirty="0" sz="16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better</a:t>
            </a:r>
            <a:r>
              <a:rPr dirty="0" sz="16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at</a:t>
            </a:r>
            <a:r>
              <a:rPr dirty="0" sz="16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all</a:t>
            </a:r>
            <a:r>
              <a:rPr dirty="0" sz="16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the</a:t>
            </a:r>
            <a:r>
              <a:rPr dirty="0" sz="16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various</a:t>
            </a:r>
            <a:r>
              <a:rPr dirty="0" sz="16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aspects</a:t>
            </a:r>
            <a:r>
              <a:rPr dirty="0" sz="16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of</a:t>
            </a:r>
            <a:r>
              <a:rPr dirty="0" sz="16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their</a:t>
            </a:r>
            <a:r>
              <a:rPr dirty="0" sz="16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 spc="-20">
                <a:solidFill>
                  <a:srgbClr val="F1F1F1"/>
                </a:solidFill>
                <a:latin typeface="Arial Narrow"/>
                <a:cs typeface="Arial Narrow"/>
              </a:rPr>
              <a:t>job.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614172" y="679704"/>
            <a:ext cx="2700655" cy="462280"/>
          </a:xfrm>
          <a:prstGeom prst="rect">
            <a:avLst/>
          </a:prstGeom>
          <a:solidFill>
            <a:srgbClr val="1B4155"/>
          </a:solidFill>
        </p:spPr>
        <p:txBody>
          <a:bodyPr wrap="square" lIns="0" tIns="40005" rIns="0" bIns="0" rtlCol="0" vert="horz">
            <a:spAutoFit/>
          </a:bodyPr>
          <a:lstStyle/>
          <a:p>
            <a:pPr marL="124460">
              <a:lnSpc>
                <a:spcPct val="100000"/>
              </a:lnSpc>
              <a:spcBef>
                <a:spcPts val="315"/>
              </a:spcBef>
              <a:tabLst>
                <a:tab pos="1089025" algn="l"/>
              </a:tabLst>
            </a:pPr>
            <a:r>
              <a:rPr dirty="0" sz="2400" spc="-25" b="1">
                <a:solidFill>
                  <a:srgbClr val="FFFFFF"/>
                </a:solidFill>
                <a:latin typeface="Arial Narrow"/>
                <a:cs typeface="Arial Narrow"/>
              </a:rPr>
              <a:t>Q</a:t>
            </a:r>
            <a:r>
              <a:rPr dirty="0" sz="2400" spc="-24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spc="155" b="1">
                <a:solidFill>
                  <a:srgbClr val="FFFFFF"/>
                </a:solidFill>
                <a:latin typeface="Arial Narrow"/>
                <a:cs typeface="Arial Narrow"/>
              </a:rPr>
              <a:t>UAL</a:t>
            </a: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dirty="0" sz="2400" spc="-10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dirty="0" sz="2400" spc="-2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spc="185" b="1">
                <a:solidFill>
                  <a:srgbClr val="FFFFFF"/>
                </a:solidFill>
                <a:latin typeface="Arial Narrow"/>
                <a:cs typeface="Arial Narrow"/>
              </a:rPr>
              <a:t>NSI</a:t>
            </a:r>
            <a:r>
              <a:rPr dirty="0" sz="2400" spc="-2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dirty="0" sz="2400" spc="-24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spc="165" b="1">
                <a:solidFill>
                  <a:srgbClr val="FFFFFF"/>
                </a:solidFill>
                <a:latin typeface="Arial Narrow"/>
                <a:cs typeface="Arial Narrow"/>
              </a:rPr>
              <a:t>HTS</a:t>
            </a:r>
            <a:endParaRPr sz="2400">
              <a:latin typeface="Arial Narrow"/>
              <a:cs typeface="Arial Narrow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115" y="6394703"/>
            <a:ext cx="318516" cy="365757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0839450" y="6562445"/>
            <a:ext cx="11131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6319" algn="l"/>
              </a:tabLst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r>
              <a:rPr dirty="0" sz="1100" b="1" i="1">
                <a:solidFill>
                  <a:srgbClr val="A6A6A6"/>
                </a:solidFill>
                <a:latin typeface="Arial Narrow"/>
                <a:cs typeface="Arial Narrow"/>
              </a:rPr>
              <a:t>	</a:t>
            </a:r>
            <a:r>
              <a:rPr dirty="0" sz="1100" spc="-50" i="1">
                <a:solidFill>
                  <a:srgbClr val="A6A6A6"/>
                </a:solidFill>
                <a:latin typeface="Arial Narrow"/>
                <a:cs typeface="Arial Narrow"/>
              </a:rPr>
              <a:t>6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6271259" y="0"/>
            <a:ext cx="5273040" cy="6096000"/>
            <a:chOff x="6271259" y="0"/>
            <a:chExt cx="5273040" cy="6096000"/>
          </a:xfrm>
        </p:grpSpPr>
        <p:sp>
          <p:nvSpPr>
            <p:cNvPr id="7" name="object 7" descr=""/>
            <p:cNvSpPr/>
            <p:nvPr/>
          </p:nvSpPr>
          <p:spPr>
            <a:xfrm>
              <a:off x="6675119" y="0"/>
              <a:ext cx="4869180" cy="6096000"/>
            </a:xfrm>
            <a:custGeom>
              <a:avLst/>
              <a:gdLst/>
              <a:ahLst/>
              <a:cxnLst/>
              <a:rect l="l" t="t" r="r" b="b"/>
              <a:pathLst>
                <a:path w="4869180" h="6096000">
                  <a:moveTo>
                    <a:pt x="4869180" y="0"/>
                  </a:moveTo>
                  <a:lnTo>
                    <a:pt x="0" y="0"/>
                  </a:lnTo>
                  <a:lnTo>
                    <a:pt x="0" y="6096000"/>
                  </a:lnTo>
                  <a:lnTo>
                    <a:pt x="4869180" y="6096000"/>
                  </a:lnTo>
                  <a:lnTo>
                    <a:pt x="4869180" y="0"/>
                  </a:lnTo>
                  <a:close/>
                </a:path>
              </a:pathLst>
            </a:custGeom>
            <a:solidFill>
              <a:srgbClr val="1D4964">
                <a:alpha val="5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6271259" y="941832"/>
              <a:ext cx="807720" cy="807720"/>
            </a:xfrm>
            <a:custGeom>
              <a:avLst/>
              <a:gdLst/>
              <a:ahLst/>
              <a:cxnLst/>
              <a:rect l="l" t="t" r="r" b="b"/>
              <a:pathLst>
                <a:path w="807720" h="807719">
                  <a:moveTo>
                    <a:pt x="403860" y="0"/>
                  </a:moveTo>
                  <a:lnTo>
                    <a:pt x="356767" y="2717"/>
                  </a:lnTo>
                  <a:lnTo>
                    <a:pt x="311269" y="10668"/>
                  </a:lnTo>
                  <a:lnTo>
                    <a:pt x="267668" y="23548"/>
                  </a:lnTo>
                  <a:lnTo>
                    <a:pt x="226267" y="41054"/>
                  </a:lnTo>
                  <a:lnTo>
                    <a:pt x="187370" y="62884"/>
                  </a:lnTo>
                  <a:lnTo>
                    <a:pt x="151280" y="88734"/>
                  </a:lnTo>
                  <a:lnTo>
                    <a:pt x="118300" y="118300"/>
                  </a:lnTo>
                  <a:lnTo>
                    <a:pt x="88734" y="151280"/>
                  </a:lnTo>
                  <a:lnTo>
                    <a:pt x="62884" y="187370"/>
                  </a:lnTo>
                  <a:lnTo>
                    <a:pt x="41054" y="226267"/>
                  </a:lnTo>
                  <a:lnTo>
                    <a:pt x="23548" y="267668"/>
                  </a:lnTo>
                  <a:lnTo>
                    <a:pt x="10667" y="311269"/>
                  </a:lnTo>
                  <a:lnTo>
                    <a:pt x="2717" y="356767"/>
                  </a:lnTo>
                  <a:lnTo>
                    <a:pt x="0" y="403859"/>
                  </a:lnTo>
                  <a:lnTo>
                    <a:pt x="2717" y="450952"/>
                  </a:lnTo>
                  <a:lnTo>
                    <a:pt x="10668" y="496450"/>
                  </a:lnTo>
                  <a:lnTo>
                    <a:pt x="23548" y="540051"/>
                  </a:lnTo>
                  <a:lnTo>
                    <a:pt x="41054" y="581452"/>
                  </a:lnTo>
                  <a:lnTo>
                    <a:pt x="62884" y="620349"/>
                  </a:lnTo>
                  <a:lnTo>
                    <a:pt x="88734" y="656439"/>
                  </a:lnTo>
                  <a:lnTo>
                    <a:pt x="118300" y="689419"/>
                  </a:lnTo>
                  <a:lnTo>
                    <a:pt x="151280" y="718985"/>
                  </a:lnTo>
                  <a:lnTo>
                    <a:pt x="187370" y="744835"/>
                  </a:lnTo>
                  <a:lnTo>
                    <a:pt x="226267" y="766665"/>
                  </a:lnTo>
                  <a:lnTo>
                    <a:pt x="267668" y="784171"/>
                  </a:lnTo>
                  <a:lnTo>
                    <a:pt x="311269" y="797051"/>
                  </a:lnTo>
                  <a:lnTo>
                    <a:pt x="356767" y="805002"/>
                  </a:lnTo>
                  <a:lnTo>
                    <a:pt x="403860" y="807719"/>
                  </a:lnTo>
                  <a:lnTo>
                    <a:pt x="450952" y="805002"/>
                  </a:lnTo>
                  <a:lnTo>
                    <a:pt x="496450" y="797051"/>
                  </a:lnTo>
                  <a:lnTo>
                    <a:pt x="540051" y="784171"/>
                  </a:lnTo>
                  <a:lnTo>
                    <a:pt x="581452" y="766665"/>
                  </a:lnTo>
                  <a:lnTo>
                    <a:pt x="620349" y="744835"/>
                  </a:lnTo>
                  <a:lnTo>
                    <a:pt x="656439" y="718985"/>
                  </a:lnTo>
                  <a:lnTo>
                    <a:pt x="689419" y="689419"/>
                  </a:lnTo>
                  <a:lnTo>
                    <a:pt x="718985" y="656439"/>
                  </a:lnTo>
                  <a:lnTo>
                    <a:pt x="744835" y="620349"/>
                  </a:lnTo>
                  <a:lnTo>
                    <a:pt x="766665" y="581452"/>
                  </a:lnTo>
                  <a:lnTo>
                    <a:pt x="784171" y="540051"/>
                  </a:lnTo>
                  <a:lnTo>
                    <a:pt x="797051" y="496450"/>
                  </a:lnTo>
                  <a:lnTo>
                    <a:pt x="805002" y="450952"/>
                  </a:lnTo>
                  <a:lnTo>
                    <a:pt x="807719" y="403859"/>
                  </a:lnTo>
                  <a:lnTo>
                    <a:pt x="805002" y="356767"/>
                  </a:lnTo>
                  <a:lnTo>
                    <a:pt x="797052" y="311269"/>
                  </a:lnTo>
                  <a:lnTo>
                    <a:pt x="784171" y="267668"/>
                  </a:lnTo>
                  <a:lnTo>
                    <a:pt x="766665" y="226267"/>
                  </a:lnTo>
                  <a:lnTo>
                    <a:pt x="744835" y="187370"/>
                  </a:lnTo>
                  <a:lnTo>
                    <a:pt x="718985" y="151280"/>
                  </a:lnTo>
                  <a:lnTo>
                    <a:pt x="689419" y="118300"/>
                  </a:lnTo>
                  <a:lnTo>
                    <a:pt x="656439" y="88734"/>
                  </a:lnTo>
                  <a:lnTo>
                    <a:pt x="620349" y="62884"/>
                  </a:lnTo>
                  <a:lnTo>
                    <a:pt x="581452" y="41054"/>
                  </a:lnTo>
                  <a:lnTo>
                    <a:pt x="540051" y="23548"/>
                  </a:lnTo>
                  <a:lnTo>
                    <a:pt x="496450" y="10667"/>
                  </a:lnTo>
                  <a:lnTo>
                    <a:pt x="450952" y="2717"/>
                  </a:lnTo>
                  <a:lnTo>
                    <a:pt x="403860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6477380" y="883996"/>
            <a:ext cx="397510" cy="1366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800" spc="-50">
                <a:solidFill>
                  <a:srgbClr val="FFFFFF"/>
                </a:solidFill>
                <a:latin typeface="Arial"/>
                <a:cs typeface="Arial"/>
              </a:rPr>
              <a:t>“</a:t>
            </a:r>
            <a:endParaRPr sz="8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467358" y="3889929"/>
            <a:ext cx="4173854" cy="2144395"/>
          </a:xfrm>
          <a:prstGeom prst="rect">
            <a:avLst/>
          </a:prstGeom>
        </p:spPr>
        <p:txBody>
          <a:bodyPr wrap="square" lIns="0" tIns="151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dirty="0" sz="2000" b="1">
                <a:solidFill>
                  <a:srgbClr val="6AAAC4"/>
                </a:solidFill>
                <a:latin typeface="Arial Narrow"/>
                <a:cs typeface="Arial Narrow"/>
              </a:rPr>
              <a:t>Information</a:t>
            </a:r>
            <a:r>
              <a:rPr dirty="0" sz="2000" spc="-4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2000" spc="-10" b="1">
                <a:solidFill>
                  <a:srgbClr val="6AAAC4"/>
                </a:solidFill>
                <a:latin typeface="Arial Narrow"/>
                <a:cs typeface="Arial Narrow"/>
              </a:rPr>
              <a:t>Sources</a:t>
            </a:r>
            <a:endParaRPr sz="2000">
              <a:latin typeface="Arial Narrow"/>
              <a:cs typeface="Arial Narrow"/>
            </a:endParaRPr>
          </a:p>
          <a:p>
            <a:pPr marL="12700" marR="5080">
              <a:lnSpc>
                <a:spcPct val="100000"/>
              </a:lnSpc>
              <a:spcBef>
                <a:spcPts val="865"/>
              </a:spcBef>
            </a:pP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There</a:t>
            </a:r>
            <a:r>
              <a:rPr dirty="0" sz="16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is</a:t>
            </a:r>
            <a:r>
              <a:rPr dirty="0" sz="16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a</a:t>
            </a:r>
            <a:r>
              <a:rPr dirty="0" sz="16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wide</a:t>
            </a:r>
            <a:r>
              <a:rPr dirty="0" sz="16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range</a:t>
            </a:r>
            <a:r>
              <a:rPr dirty="0" sz="16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of</a:t>
            </a:r>
            <a:r>
              <a:rPr dirty="0" sz="16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ag</a:t>
            </a:r>
            <a:r>
              <a:rPr dirty="0" sz="16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information</a:t>
            </a:r>
            <a:r>
              <a:rPr dirty="0" sz="16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that</a:t>
            </a:r>
            <a:r>
              <a:rPr dirty="0" sz="16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they</a:t>
            </a:r>
            <a:r>
              <a:rPr dirty="0" sz="1600" spc="-1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rely</a:t>
            </a:r>
            <a:r>
              <a:rPr dirty="0" sz="1600" spc="-1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 spc="-25">
                <a:solidFill>
                  <a:srgbClr val="F1F1F1"/>
                </a:solidFill>
                <a:latin typeface="Arial Narrow"/>
                <a:cs typeface="Arial Narrow"/>
              </a:rPr>
              <a:t>on,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including</a:t>
            </a:r>
            <a:r>
              <a:rPr dirty="0" sz="1600" spc="-7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r>
              <a:rPr dirty="0" sz="16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broadcasts,</a:t>
            </a:r>
            <a:r>
              <a:rPr dirty="0" sz="1600" spc="-6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farm</a:t>
            </a:r>
            <a:r>
              <a:rPr dirty="0" sz="16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magazines,</a:t>
            </a:r>
            <a:r>
              <a:rPr dirty="0" sz="1600" spc="-8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 spc="-10">
                <a:solidFill>
                  <a:srgbClr val="F1F1F1"/>
                </a:solidFill>
                <a:latin typeface="Arial Narrow"/>
                <a:cs typeface="Arial Narrow"/>
              </a:rPr>
              <a:t>podcasts, </a:t>
            </a:r>
            <a:r>
              <a:rPr dirty="0" sz="1600" spc="-25">
                <a:solidFill>
                  <a:srgbClr val="F1F1F1"/>
                </a:solidFill>
                <a:latin typeface="Arial Narrow"/>
                <a:cs typeface="Arial Narrow"/>
              </a:rPr>
              <a:t>YouTube</a:t>
            </a:r>
            <a:r>
              <a:rPr dirty="0" sz="1600" spc="-7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videos,</a:t>
            </a:r>
            <a:r>
              <a:rPr dirty="0" sz="16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newsletters,</a:t>
            </a:r>
            <a:r>
              <a:rPr dirty="0" sz="1600" spc="-5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16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specific</a:t>
            </a:r>
            <a:r>
              <a:rPr dirty="0" sz="16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 spc="-10">
                <a:solidFill>
                  <a:srgbClr val="F1F1F1"/>
                </a:solidFill>
                <a:latin typeface="Arial Narrow"/>
                <a:cs typeface="Arial Narrow"/>
              </a:rPr>
              <a:t>online platforms.</a:t>
            </a:r>
            <a:endParaRPr sz="1600">
              <a:latin typeface="Arial Narrow"/>
              <a:cs typeface="Arial Narrow"/>
            </a:endParaRPr>
          </a:p>
          <a:p>
            <a:pPr marL="12700" marR="109855">
              <a:lnSpc>
                <a:spcPct val="100000"/>
              </a:lnSpc>
              <a:spcBef>
                <a:spcPts val="805"/>
              </a:spcBef>
            </a:pP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They</a:t>
            </a:r>
            <a:r>
              <a:rPr dirty="0" sz="16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leverage</a:t>
            </a:r>
            <a:r>
              <a:rPr dirty="0" sz="16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these</a:t>
            </a:r>
            <a:r>
              <a:rPr dirty="0" sz="16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sources</a:t>
            </a:r>
            <a:r>
              <a:rPr dirty="0" sz="1600" spc="-4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to</a:t>
            </a:r>
            <a:r>
              <a:rPr dirty="0" sz="16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stay</a:t>
            </a:r>
            <a:r>
              <a:rPr dirty="0" sz="1600" spc="-2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informed</a:t>
            </a:r>
            <a:r>
              <a:rPr dirty="0" sz="16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1600" spc="-4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 spc="-20">
                <a:solidFill>
                  <a:srgbClr val="F1F1F1"/>
                </a:solidFill>
                <a:latin typeface="Arial Narrow"/>
                <a:cs typeface="Arial Narrow"/>
              </a:rPr>
              <a:t>gain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knowledge</a:t>
            </a:r>
            <a:r>
              <a:rPr dirty="0" sz="1600" spc="-6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about</a:t>
            </a:r>
            <a:r>
              <a:rPr dirty="0" sz="1600" spc="-5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F1F1F1"/>
                </a:solidFill>
                <a:latin typeface="Arial Narrow"/>
                <a:cs typeface="Arial Narrow"/>
              </a:rPr>
              <a:t>farming</a:t>
            </a:r>
            <a:r>
              <a:rPr dirty="0" sz="1600" spc="-3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1600" spc="-10">
                <a:solidFill>
                  <a:srgbClr val="F1F1F1"/>
                </a:solidFill>
                <a:latin typeface="Arial Narrow"/>
                <a:cs typeface="Arial Narrow"/>
              </a:rPr>
              <a:t>practices.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398766" y="2106625"/>
            <a:ext cx="3580765" cy="268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…</a:t>
            </a:r>
            <a:r>
              <a:rPr dirty="0" sz="2400" spc="-5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I</a:t>
            </a:r>
            <a:r>
              <a:rPr dirty="0" sz="24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don't</a:t>
            </a:r>
            <a:r>
              <a:rPr dirty="0" sz="24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go</a:t>
            </a:r>
            <a:r>
              <a:rPr dirty="0" sz="24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anywhere</a:t>
            </a:r>
            <a:r>
              <a:rPr dirty="0" sz="2400" spc="-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spc="-10" i="1">
                <a:solidFill>
                  <a:srgbClr val="F1F1F1"/>
                </a:solidFill>
                <a:latin typeface="Arial Narrow"/>
                <a:cs typeface="Arial Narrow"/>
              </a:rPr>
              <a:t>without</a:t>
            </a:r>
            <a:r>
              <a:rPr dirty="0" sz="2400" spc="-1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turning</a:t>
            </a:r>
            <a:r>
              <a:rPr dirty="0" sz="2400" spc="-3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my</a:t>
            </a:r>
            <a:r>
              <a:rPr dirty="0" sz="24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r>
              <a:rPr dirty="0" sz="24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on</a:t>
            </a:r>
            <a:r>
              <a:rPr dirty="0" sz="24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in</a:t>
            </a:r>
            <a:r>
              <a:rPr dirty="0" sz="24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spc="-25" i="1">
                <a:solidFill>
                  <a:srgbClr val="F1F1F1"/>
                </a:solidFill>
                <a:latin typeface="Arial Narrow"/>
                <a:cs typeface="Arial Narrow"/>
              </a:rPr>
              <a:t>my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truck…And</a:t>
            </a:r>
            <a:r>
              <a:rPr dirty="0" sz="24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I</a:t>
            </a:r>
            <a:r>
              <a:rPr dirty="0" sz="2400" spc="-4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still</a:t>
            </a:r>
            <a:r>
              <a:rPr dirty="0" sz="2400" spc="-4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listen</a:t>
            </a:r>
            <a:r>
              <a:rPr dirty="0" sz="2400" spc="-1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a</a:t>
            </a:r>
            <a:r>
              <a:rPr dirty="0" sz="2400" spc="-5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lot</a:t>
            </a:r>
            <a:r>
              <a:rPr dirty="0" sz="24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spc="-25" i="1">
                <a:solidFill>
                  <a:srgbClr val="F1F1F1"/>
                </a:solidFill>
                <a:latin typeface="Arial Narrow"/>
                <a:cs typeface="Arial Narrow"/>
              </a:rPr>
              <a:t>to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that</a:t>
            </a:r>
            <a:r>
              <a:rPr dirty="0" sz="24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local</a:t>
            </a:r>
            <a:r>
              <a:rPr dirty="0" sz="24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radio</a:t>
            </a:r>
            <a:r>
              <a:rPr dirty="0" sz="24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station</a:t>
            </a:r>
            <a:r>
              <a:rPr dirty="0" sz="24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to</a:t>
            </a:r>
            <a:r>
              <a:rPr dirty="0" sz="2400" spc="-5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get</a:t>
            </a:r>
            <a:r>
              <a:rPr dirty="0" sz="2400" spc="-4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spc="-25" i="1">
                <a:solidFill>
                  <a:srgbClr val="F1F1F1"/>
                </a:solidFill>
                <a:latin typeface="Arial Narrow"/>
                <a:cs typeface="Arial Narrow"/>
              </a:rPr>
              <a:t>the </a:t>
            </a:r>
            <a:r>
              <a:rPr dirty="0" sz="2400" spc="-10" i="1">
                <a:solidFill>
                  <a:srgbClr val="F1F1F1"/>
                </a:solidFill>
                <a:latin typeface="Arial Narrow"/>
                <a:cs typeface="Arial Narrow"/>
              </a:rPr>
              <a:t>weather,</a:t>
            </a:r>
            <a:r>
              <a:rPr dirty="0" sz="2400" spc="-4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the</a:t>
            </a:r>
            <a:r>
              <a:rPr dirty="0" sz="2400" spc="-6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news,</a:t>
            </a:r>
            <a:r>
              <a:rPr dirty="0" sz="2400" spc="-4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and</a:t>
            </a:r>
            <a:r>
              <a:rPr dirty="0" sz="2400" spc="-60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spc="-20" i="1">
                <a:solidFill>
                  <a:srgbClr val="F1F1F1"/>
                </a:solidFill>
                <a:latin typeface="Arial Narrow"/>
                <a:cs typeface="Arial Narrow"/>
              </a:rPr>
              <a:t>their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spin</a:t>
            </a:r>
            <a:r>
              <a:rPr dirty="0" sz="2400" spc="-2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i="1">
                <a:solidFill>
                  <a:srgbClr val="F1F1F1"/>
                </a:solidFill>
                <a:latin typeface="Arial Narrow"/>
                <a:cs typeface="Arial Narrow"/>
              </a:rPr>
              <a:t>on</a:t>
            </a:r>
            <a:r>
              <a:rPr dirty="0" sz="2400" spc="-35" i="1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400" spc="-25" i="1">
                <a:solidFill>
                  <a:srgbClr val="F1F1F1"/>
                </a:solidFill>
                <a:latin typeface="Arial Narrow"/>
                <a:cs typeface="Arial Narrow"/>
              </a:rPr>
              <a:t>it.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–</a:t>
            </a:r>
            <a:r>
              <a:rPr dirty="0" sz="2000" spc="-2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Farmer</a:t>
            </a:r>
            <a:r>
              <a:rPr dirty="0" sz="20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Listener</a:t>
            </a:r>
            <a:r>
              <a:rPr dirty="0" sz="2000" spc="-15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1F1F1"/>
                </a:solidFill>
                <a:latin typeface="Arial Narrow"/>
                <a:cs typeface="Arial Narrow"/>
              </a:rPr>
              <a:t>from</a:t>
            </a:r>
            <a:r>
              <a:rPr dirty="0" sz="2000" spc="-30">
                <a:solidFill>
                  <a:srgbClr val="F1F1F1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Arial Narrow"/>
                <a:cs typeface="Arial Narrow"/>
              </a:rPr>
              <a:t>Illinois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33476" y="6479235"/>
            <a:ext cx="28854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spc="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Study,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Research</a:t>
            </a:r>
            <a:endParaRPr sz="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839450" y="6562445"/>
            <a:ext cx="11131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6319" algn="l"/>
              </a:tabLst>
            </a:pPr>
            <a:r>
              <a:rPr dirty="0" sz="1100" spc="-10" b="1" i="1">
                <a:solidFill>
                  <a:srgbClr val="A6A6A6"/>
                </a:solidFill>
                <a:latin typeface="Arial Narrow"/>
                <a:cs typeface="Arial Narrow"/>
              </a:rPr>
              <a:t>CONFIDENTIAL</a:t>
            </a:r>
            <a:r>
              <a:rPr dirty="0" sz="1100" b="1" i="1">
                <a:solidFill>
                  <a:srgbClr val="A6A6A6"/>
                </a:solidFill>
                <a:latin typeface="Arial Narrow"/>
                <a:cs typeface="Arial Narrow"/>
              </a:rPr>
              <a:t>	</a:t>
            </a:r>
            <a:r>
              <a:rPr dirty="0" sz="1100" spc="-50" i="1">
                <a:solidFill>
                  <a:srgbClr val="A6A6A6"/>
                </a:solidFill>
                <a:latin typeface="Arial Narrow"/>
                <a:cs typeface="Arial Narrow"/>
              </a:rPr>
              <a:t>7</a:t>
            </a:r>
            <a:endParaRPr sz="1100">
              <a:latin typeface="Arial Narrow"/>
              <a:cs typeface="Arial Narrow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716" y="6439187"/>
            <a:ext cx="279314" cy="276789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586740" y="1659635"/>
            <a:ext cx="11605260" cy="4674235"/>
            <a:chOff x="586740" y="1659635"/>
            <a:chExt cx="11605260" cy="4674235"/>
          </a:xfrm>
        </p:grpSpPr>
        <p:sp>
          <p:nvSpPr>
            <p:cNvPr id="5" name="object 5" descr=""/>
            <p:cNvSpPr/>
            <p:nvPr/>
          </p:nvSpPr>
          <p:spPr>
            <a:xfrm>
              <a:off x="586740" y="1659635"/>
              <a:ext cx="11605260" cy="4674235"/>
            </a:xfrm>
            <a:custGeom>
              <a:avLst/>
              <a:gdLst/>
              <a:ahLst/>
              <a:cxnLst/>
              <a:rect l="l" t="t" r="r" b="b"/>
              <a:pathLst>
                <a:path w="11605260" h="4674235">
                  <a:moveTo>
                    <a:pt x="11605260" y="0"/>
                  </a:moveTo>
                  <a:lnTo>
                    <a:pt x="0" y="0"/>
                  </a:lnTo>
                  <a:lnTo>
                    <a:pt x="0" y="4674108"/>
                  </a:lnTo>
                  <a:lnTo>
                    <a:pt x="11605260" y="4674108"/>
                  </a:lnTo>
                  <a:lnTo>
                    <a:pt x="11605260" y="0"/>
                  </a:lnTo>
                  <a:close/>
                </a:path>
              </a:pathLst>
            </a:custGeom>
            <a:solidFill>
              <a:srgbClr val="BEBEBE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5036820" y="3491483"/>
              <a:ext cx="1668780" cy="2516505"/>
            </a:xfrm>
            <a:custGeom>
              <a:avLst/>
              <a:gdLst/>
              <a:ahLst/>
              <a:cxnLst/>
              <a:rect l="l" t="t" r="r" b="b"/>
              <a:pathLst>
                <a:path w="1668779" h="2516504">
                  <a:moveTo>
                    <a:pt x="952500" y="2328672"/>
                  </a:moveTo>
                  <a:lnTo>
                    <a:pt x="0" y="2328672"/>
                  </a:lnTo>
                  <a:lnTo>
                    <a:pt x="0" y="2516124"/>
                  </a:lnTo>
                  <a:lnTo>
                    <a:pt x="952500" y="2516124"/>
                  </a:lnTo>
                  <a:lnTo>
                    <a:pt x="952500" y="2328672"/>
                  </a:lnTo>
                  <a:close/>
                </a:path>
                <a:path w="1668779" h="2516504">
                  <a:moveTo>
                    <a:pt x="1152144" y="1863852"/>
                  </a:moveTo>
                  <a:lnTo>
                    <a:pt x="0" y="1863852"/>
                  </a:lnTo>
                  <a:lnTo>
                    <a:pt x="0" y="2049780"/>
                  </a:lnTo>
                  <a:lnTo>
                    <a:pt x="1152144" y="2049780"/>
                  </a:lnTo>
                  <a:lnTo>
                    <a:pt x="1152144" y="1863852"/>
                  </a:lnTo>
                  <a:close/>
                </a:path>
                <a:path w="1668779" h="2516504">
                  <a:moveTo>
                    <a:pt x="1187196" y="1397508"/>
                  </a:moveTo>
                  <a:lnTo>
                    <a:pt x="0" y="1397508"/>
                  </a:lnTo>
                  <a:lnTo>
                    <a:pt x="0" y="1583436"/>
                  </a:lnTo>
                  <a:lnTo>
                    <a:pt x="1187196" y="1583436"/>
                  </a:lnTo>
                  <a:lnTo>
                    <a:pt x="1187196" y="1397508"/>
                  </a:lnTo>
                  <a:close/>
                </a:path>
                <a:path w="1668779" h="2516504">
                  <a:moveTo>
                    <a:pt x="1269492" y="932688"/>
                  </a:moveTo>
                  <a:lnTo>
                    <a:pt x="0" y="932688"/>
                  </a:lnTo>
                  <a:lnTo>
                    <a:pt x="0" y="1118616"/>
                  </a:lnTo>
                  <a:lnTo>
                    <a:pt x="1269492" y="1118616"/>
                  </a:lnTo>
                  <a:lnTo>
                    <a:pt x="1269492" y="932688"/>
                  </a:lnTo>
                  <a:close/>
                </a:path>
                <a:path w="1668779" h="2516504">
                  <a:moveTo>
                    <a:pt x="1304544" y="466344"/>
                  </a:moveTo>
                  <a:lnTo>
                    <a:pt x="0" y="466344"/>
                  </a:lnTo>
                  <a:lnTo>
                    <a:pt x="0" y="652272"/>
                  </a:lnTo>
                  <a:lnTo>
                    <a:pt x="1304544" y="652272"/>
                  </a:lnTo>
                  <a:lnTo>
                    <a:pt x="1304544" y="466344"/>
                  </a:lnTo>
                  <a:close/>
                </a:path>
                <a:path w="1668779" h="2516504">
                  <a:moveTo>
                    <a:pt x="1668780" y="0"/>
                  </a:moveTo>
                  <a:lnTo>
                    <a:pt x="0" y="0"/>
                  </a:lnTo>
                  <a:lnTo>
                    <a:pt x="0" y="185928"/>
                  </a:lnTo>
                  <a:lnTo>
                    <a:pt x="1668780" y="185928"/>
                  </a:lnTo>
                  <a:lnTo>
                    <a:pt x="166878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5036820" y="2560319"/>
              <a:ext cx="3726179" cy="652780"/>
            </a:xfrm>
            <a:custGeom>
              <a:avLst/>
              <a:gdLst/>
              <a:ahLst/>
              <a:cxnLst/>
              <a:rect l="l" t="t" r="r" b="b"/>
              <a:pathLst>
                <a:path w="3726179" h="652780">
                  <a:moveTo>
                    <a:pt x="3102864" y="466344"/>
                  </a:moveTo>
                  <a:lnTo>
                    <a:pt x="0" y="466344"/>
                  </a:lnTo>
                  <a:lnTo>
                    <a:pt x="0" y="652272"/>
                  </a:lnTo>
                  <a:lnTo>
                    <a:pt x="3102864" y="652272"/>
                  </a:lnTo>
                  <a:lnTo>
                    <a:pt x="3102864" y="466344"/>
                  </a:lnTo>
                  <a:close/>
                </a:path>
                <a:path w="3726179" h="652780">
                  <a:moveTo>
                    <a:pt x="3726180" y="0"/>
                  </a:moveTo>
                  <a:lnTo>
                    <a:pt x="0" y="0"/>
                  </a:lnTo>
                  <a:lnTo>
                    <a:pt x="0" y="185928"/>
                  </a:lnTo>
                  <a:lnTo>
                    <a:pt x="3726180" y="185928"/>
                  </a:lnTo>
                  <a:lnTo>
                    <a:pt x="3726180" y="0"/>
                  </a:lnTo>
                  <a:close/>
                </a:path>
              </a:pathLst>
            </a:custGeom>
            <a:solidFill>
              <a:srgbClr val="6AAA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989320" y="2560319"/>
              <a:ext cx="3243580" cy="3447415"/>
            </a:xfrm>
            <a:custGeom>
              <a:avLst/>
              <a:gdLst/>
              <a:ahLst/>
              <a:cxnLst/>
              <a:rect l="l" t="t" r="r" b="b"/>
              <a:pathLst>
                <a:path w="3243579" h="3447415">
                  <a:moveTo>
                    <a:pt x="3243072" y="3259836"/>
                  </a:moveTo>
                  <a:lnTo>
                    <a:pt x="0" y="3259836"/>
                  </a:lnTo>
                  <a:lnTo>
                    <a:pt x="0" y="3447288"/>
                  </a:lnTo>
                  <a:lnTo>
                    <a:pt x="3243072" y="3447288"/>
                  </a:lnTo>
                  <a:lnTo>
                    <a:pt x="3243072" y="3259836"/>
                  </a:lnTo>
                  <a:close/>
                </a:path>
                <a:path w="3243579" h="3447415">
                  <a:moveTo>
                    <a:pt x="3243072" y="2795016"/>
                  </a:moveTo>
                  <a:lnTo>
                    <a:pt x="199644" y="2795016"/>
                  </a:lnTo>
                  <a:lnTo>
                    <a:pt x="199644" y="2980944"/>
                  </a:lnTo>
                  <a:lnTo>
                    <a:pt x="3243072" y="2980944"/>
                  </a:lnTo>
                  <a:lnTo>
                    <a:pt x="3243072" y="2795016"/>
                  </a:lnTo>
                  <a:close/>
                </a:path>
                <a:path w="3243579" h="3447415">
                  <a:moveTo>
                    <a:pt x="3243072" y="2328672"/>
                  </a:moveTo>
                  <a:lnTo>
                    <a:pt x="234696" y="2328672"/>
                  </a:lnTo>
                  <a:lnTo>
                    <a:pt x="234696" y="2514600"/>
                  </a:lnTo>
                  <a:lnTo>
                    <a:pt x="3243072" y="2514600"/>
                  </a:lnTo>
                  <a:lnTo>
                    <a:pt x="3243072" y="2328672"/>
                  </a:lnTo>
                  <a:close/>
                </a:path>
                <a:path w="3243579" h="3447415">
                  <a:moveTo>
                    <a:pt x="3243072" y="1863852"/>
                  </a:moveTo>
                  <a:lnTo>
                    <a:pt x="316992" y="1863852"/>
                  </a:lnTo>
                  <a:lnTo>
                    <a:pt x="316992" y="2049780"/>
                  </a:lnTo>
                  <a:lnTo>
                    <a:pt x="3243072" y="2049780"/>
                  </a:lnTo>
                  <a:lnTo>
                    <a:pt x="3243072" y="1863852"/>
                  </a:lnTo>
                  <a:close/>
                </a:path>
                <a:path w="3243579" h="3447415">
                  <a:moveTo>
                    <a:pt x="3243072" y="1397508"/>
                  </a:moveTo>
                  <a:lnTo>
                    <a:pt x="352044" y="1397508"/>
                  </a:lnTo>
                  <a:lnTo>
                    <a:pt x="352044" y="1583436"/>
                  </a:lnTo>
                  <a:lnTo>
                    <a:pt x="3243072" y="1583436"/>
                  </a:lnTo>
                  <a:lnTo>
                    <a:pt x="3243072" y="1397508"/>
                  </a:lnTo>
                  <a:close/>
                </a:path>
                <a:path w="3243579" h="3447415">
                  <a:moveTo>
                    <a:pt x="3243072" y="931164"/>
                  </a:moveTo>
                  <a:lnTo>
                    <a:pt x="716280" y="931164"/>
                  </a:lnTo>
                  <a:lnTo>
                    <a:pt x="716280" y="1117092"/>
                  </a:lnTo>
                  <a:lnTo>
                    <a:pt x="3243072" y="1117092"/>
                  </a:lnTo>
                  <a:lnTo>
                    <a:pt x="3243072" y="931164"/>
                  </a:lnTo>
                  <a:close/>
                </a:path>
                <a:path w="3243579" h="3447415">
                  <a:moveTo>
                    <a:pt x="3243072" y="466344"/>
                  </a:moveTo>
                  <a:lnTo>
                    <a:pt x="2150364" y="466344"/>
                  </a:lnTo>
                  <a:lnTo>
                    <a:pt x="2150364" y="652272"/>
                  </a:lnTo>
                  <a:lnTo>
                    <a:pt x="3243072" y="652272"/>
                  </a:lnTo>
                  <a:lnTo>
                    <a:pt x="3243072" y="466344"/>
                  </a:lnTo>
                  <a:close/>
                </a:path>
                <a:path w="3243579" h="3447415">
                  <a:moveTo>
                    <a:pt x="3243072" y="0"/>
                  </a:moveTo>
                  <a:lnTo>
                    <a:pt x="2773680" y="0"/>
                  </a:lnTo>
                  <a:lnTo>
                    <a:pt x="2773680" y="185928"/>
                  </a:lnTo>
                  <a:lnTo>
                    <a:pt x="3243072" y="185928"/>
                  </a:lnTo>
                  <a:lnTo>
                    <a:pt x="324307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8424164" y="2544826"/>
            <a:ext cx="277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89%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801102" y="3010661"/>
            <a:ext cx="277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74%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367398" y="3476625"/>
            <a:ext cx="277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40%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002782" y="3942333"/>
            <a:ext cx="277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31%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967476" y="4407865"/>
            <a:ext cx="27749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30%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885434" y="4874132"/>
            <a:ext cx="277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28%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24357" y="408508"/>
            <a:ext cx="9373235" cy="953769"/>
          </a:xfrm>
          <a:prstGeom prst="rect"/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spc="80">
                <a:solidFill>
                  <a:srgbClr val="56585C"/>
                </a:solidFill>
              </a:rPr>
              <a:t>Listeners</a:t>
            </a:r>
            <a:r>
              <a:rPr dirty="0" sz="3200" spc="204">
                <a:solidFill>
                  <a:srgbClr val="56585C"/>
                </a:solidFill>
              </a:rPr>
              <a:t> </a:t>
            </a:r>
            <a:r>
              <a:rPr dirty="0" sz="3200" spc="70">
                <a:solidFill>
                  <a:srgbClr val="56585C"/>
                </a:solidFill>
              </a:rPr>
              <a:t>look</a:t>
            </a:r>
            <a:r>
              <a:rPr dirty="0" sz="3200" spc="204">
                <a:solidFill>
                  <a:srgbClr val="56585C"/>
                </a:solidFill>
              </a:rPr>
              <a:t> </a:t>
            </a:r>
            <a:r>
              <a:rPr dirty="0" sz="3200" spc="45">
                <a:solidFill>
                  <a:srgbClr val="56585C"/>
                </a:solidFill>
              </a:rPr>
              <a:t>to</a:t>
            </a:r>
            <a:r>
              <a:rPr dirty="0" sz="3200" spc="185">
                <a:solidFill>
                  <a:srgbClr val="56585C"/>
                </a:solidFill>
              </a:rPr>
              <a:t> </a:t>
            </a:r>
            <a:r>
              <a:rPr dirty="0" sz="3200" spc="45">
                <a:solidFill>
                  <a:srgbClr val="56585C"/>
                </a:solidFill>
              </a:rPr>
              <a:t>ag</a:t>
            </a:r>
            <a:r>
              <a:rPr dirty="0" sz="3200" spc="210">
                <a:solidFill>
                  <a:srgbClr val="56585C"/>
                </a:solidFill>
              </a:rPr>
              <a:t> </a:t>
            </a:r>
            <a:r>
              <a:rPr dirty="0" sz="3200" spc="75">
                <a:solidFill>
                  <a:srgbClr val="56585C"/>
                </a:solidFill>
              </a:rPr>
              <a:t>radio</a:t>
            </a:r>
            <a:r>
              <a:rPr dirty="0" sz="3200" spc="204">
                <a:solidFill>
                  <a:srgbClr val="56585C"/>
                </a:solidFill>
              </a:rPr>
              <a:t> </a:t>
            </a:r>
            <a:r>
              <a:rPr dirty="0" sz="3200" spc="60">
                <a:solidFill>
                  <a:srgbClr val="56585C"/>
                </a:solidFill>
              </a:rPr>
              <a:t>for</a:t>
            </a:r>
            <a:r>
              <a:rPr dirty="0" sz="3200" spc="200">
                <a:solidFill>
                  <a:srgbClr val="56585C"/>
                </a:solidFill>
              </a:rPr>
              <a:t> </a:t>
            </a:r>
            <a:r>
              <a:rPr dirty="0" sz="3200" spc="70">
                <a:solidFill>
                  <a:srgbClr val="56585C"/>
                </a:solidFill>
              </a:rPr>
              <a:t>info</a:t>
            </a:r>
            <a:r>
              <a:rPr dirty="0" sz="3200" spc="190">
                <a:solidFill>
                  <a:srgbClr val="56585C"/>
                </a:solidFill>
              </a:rPr>
              <a:t> </a:t>
            </a:r>
            <a:r>
              <a:rPr dirty="0" sz="3200" spc="70">
                <a:solidFill>
                  <a:srgbClr val="56585C"/>
                </a:solidFill>
              </a:rPr>
              <a:t>that</a:t>
            </a:r>
            <a:r>
              <a:rPr dirty="0" sz="3200" spc="204">
                <a:solidFill>
                  <a:srgbClr val="56585C"/>
                </a:solidFill>
              </a:rPr>
              <a:t> </a:t>
            </a:r>
            <a:r>
              <a:rPr dirty="0" sz="3200" spc="80">
                <a:solidFill>
                  <a:srgbClr val="56585C"/>
                </a:solidFill>
              </a:rPr>
              <a:t>directly</a:t>
            </a:r>
            <a:r>
              <a:rPr dirty="0" sz="3200" spc="210">
                <a:solidFill>
                  <a:srgbClr val="56585C"/>
                </a:solidFill>
              </a:rPr>
              <a:t> </a:t>
            </a:r>
            <a:r>
              <a:rPr dirty="0" sz="3200" spc="85">
                <a:solidFill>
                  <a:srgbClr val="56585C"/>
                </a:solidFill>
              </a:rPr>
              <a:t>impacts </a:t>
            </a:r>
            <a:r>
              <a:rPr dirty="0" sz="3200" spc="65">
                <a:solidFill>
                  <a:srgbClr val="56585C"/>
                </a:solidFill>
              </a:rPr>
              <a:t>their</a:t>
            </a:r>
            <a:r>
              <a:rPr dirty="0" sz="3200" spc="190">
                <a:solidFill>
                  <a:srgbClr val="56585C"/>
                </a:solidFill>
              </a:rPr>
              <a:t> </a:t>
            </a:r>
            <a:r>
              <a:rPr dirty="0" sz="3200" spc="65">
                <a:solidFill>
                  <a:srgbClr val="56585C"/>
                </a:solidFill>
              </a:rPr>
              <a:t>operations.</a:t>
            </a:r>
            <a:endParaRPr sz="3200"/>
          </a:p>
        </p:txBody>
      </p:sp>
      <p:sp>
        <p:nvSpPr>
          <p:cNvPr id="16" name="object 16" descr=""/>
          <p:cNvSpPr txBox="1"/>
          <p:nvPr/>
        </p:nvSpPr>
        <p:spPr>
          <a:xfrm>
            <a:off x="5115814" y="2797302"/>
            <a:ext cx="7251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7E7E7E"/>
                </a:solidFill>
                <a:latin typeface="Arial Narrow"/>
                <a:cs typeface="Arial Narrow"/>
              </a:rPr>
              <a:t>Ag</a:t>
            </a:r>
            <a:r>
              <a:rPr dirty="0" sz="1200" spc="40" b="1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spc="-10" b="1">
                <a:solidFill>
                  <a:srgbClr val="7E7E7E"/>
                </a:solidFill>
                <a:latin typeface="Arial Narrow"/>
                <a:cs typeface="Arial Narrow"/>
              </a:rPr>
              <a:t>weather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115814" y="3259582"/>
            <a:ext cx="1414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0">
                <a:solidFill>
                  <a:srgbClr val="7E7E7E"/>
                </a:solidFill>
                <a:latin typeface="Arial Narrow"/>
                <a:cs typeface="Arial Narrow"/>
              </a:rPr>
              <a:t>Local/Regional</a:t>
            </a:r>
            <a:r>
              <a:rPr dirty="0" sz="1200" spc="-3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spc="10">
                <a:solidFill>
                  <a:srgbClr val="7E7E7E"/>
                </a:solidFill>
                <a:latin typeface="Arial Narrow"/>
                <a:cs typeface="Arial Narrow"/>
              </a:rPr>
              <a:t>Ag</a:t>
            </a:r>
            <a:r>
              <a:rPr dirty="0" sz="1200" spc="9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spc="-20">
                <a:solidFill>
                  <a:srgbClr val="7E7E7E"/>
                </a:solidFill>
                <a:latin typeface="Arial Narrow"/>
                <a:cs typeface="Arial Narrow"/>
              </a:rPr>
              <a:t>news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5115814" y="3721989"/>
            <a:ext cx="10795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Farm</a:t>
            </a:r>
            <a:r>
              <a:rPr dirty="0" sz="1200" spc="7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7E7E7E"/>
                </a:solidFill>
                <a:latin typeface="Arial Narrow"/>
                <a:cs typeface="Arial Narrow"/>
              </a:rPr>
              <a:t>commentary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5115814" y="4195317"/>
            <a:ext cx="1280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World</a:t>
            </a:r>
            <a:r>
              <a:rPr dirty="0" sz="1200" spc="3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Ag/Trade</a:t>
            </a:r>
            <a:r>
              <a:rPr dirty="0" sz="1200" spc="8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spc="-20">
                <a:solidFill>
                  <a:srgbClr val="7E7E7E"/>
                </a:solidFill>
                <a:latin typeface="Arial Narrow"/>
                <a:cs typeface="Arial Narrow"/>
              </a:rPr>
              <a:t>News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115814" y="4668773"/>
            <a:ext cx="26003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Insights</a:t>
            </a:r>
            <a:r>
              <a:rPr dirty="0" sz="1200" spc="11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from</a:t>
            </a:r>
            <a:r>
              <a:rPr dirty="0" sz="1200" spc="15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Washington</a:t>
            </a:r>
            <a:r>
              <a:rPr dirty="0" sz="1200" spc="12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DC/Policy</a:t>
            </a:r>
            <a:r>
              <a:rPr dirty="0" sz="1200" spc="11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7E7E7E"/>
                </a:solidFill>
                <a:latin typeface="Arial Narrow"/>
                <a:cs typeface="Arial Narrow"/>
              </a:rPr>
              <a:t>updates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115814" y="5130749"/>
            <a:ext cx="257810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New</a:t>
            </a:r>
            <a:r>
              <a:rPr dirty="0" sz="1200" spc="13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Products;</a:t>
            </a:r>
            <a:r>
              <a:rPr dirty="0" sz="1200" spc="114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seed,</a:t>
            </a:r>
            <a:r>
              <a:rPr dirty="0" sz="1200" spc="114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equipment,</a:t>
            </a:r>
            <a:r>
              <a:rPr dirty="0" sz="1200" spc="95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7E7E7E"/>
                </a:solidFill>
                <a:latin typeface="Arial Narrow"/>
                <a:cs typeface="Arial Narrow"/>
              </a:rPr>
              <a:t>technology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5115814" y="5268386"/>
            <a:ext cx="1282700" cy="746125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746760">
              <a:lnSpc>
                <a:spcPct val="100000"/>
              </a:lnSpc>
              <a:spcBef>
                <a:spcPts val="660"/>
              </a:spcBef>
            </a:pP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27%</a:t>
            </a:r>
            <a:endParaRPr sz="1200">
              <a:latin typeface="Arial Narrow"/>
              <a:cs typeface="Arial Narrow"/>
            </a:endParaRPr>
          </a:p>
          <a:p>
            <a:pPr marL="546735" marR="5080" indent="-534670">
              <a:lnSpc>
                <a:spcPct val="115999"/>
              </a:lnSpc>
              <a:spcBef>
                <a:spcPts val="330"/>
              </a:spcBef>
            </a:pPr>
            <a:r>
              <a:rPr dirty="0" sz="1200">
                <a:solidFill>
                  <a:srgbClr val="7E7E7E"/>
                </a:solidFill>
                <a:latin typeface="Arial Narrow"/>
                <a:cs typeface="Arial Narrow"/>
              </a:rPr>
              <a:t>Agriculture</a:t>
            </a:r>
            <a:r>
              <a:rPr dirty="0" sz="1200" spc="18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spc="-10">
                <a:solidFill>
                  <a:srgbClr val="7E7E7E"/>
                </a:solidFill>
                <a:latin typeface="Arial Narrow"/>
                <a:cs typeface="Arial Narrow"/>
              </a:rPr>
              <a:t>innovation </a:t>
            </a:r>
            <a:r>
              <a:rPr dirty="0" sz="1200" spc="-25">
                <a:solidFill>
                  <a:srgbClr val="FFFFFF"/>
                </a:solidFill>
                <a:latin typeface="Arial Narrow"/>
                <a:cs typeface="Arial Narrow"/>
              </a:rPr>
              <a:t>23%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4059935" y="2110739"/>
            <a:ext cx="4685030" cy="3994785"/>
            <a:chOff x="4059935" y="2110739"/>
            <a:chExt cx="4685030" cy="3994785"/>
          </a:xfrm>
        </p:grpSpPr>
        <p:sp>
          <p:nvSpPr>
            <p:cNvPr id="24" name="object 24" descr=""/>
            <p:cNvSpPr/>
            <p:nvPr/>
          </p:nvSpPr>
          <p:spPr>
            <a:xfrm>
              <a:off x="4059935" y="3236975"/>
              <a:ext cx="4685030" cy="2868295"/>
            </a:xfrm>
            <a:custGeom>
              <a:avLst/>
              <a:gdLst/>
              <a:ahLst/>
              <a:cxnLst/>
              <a:rect l="l" t="t" r="r" b="b"/>
              <a:pathLst>
                <a:path w="4685030" h="2868295">
                  <a:moveTo>
                    <a:pt x="4684775" y="0"/>
                  </a:moveTo>
                  <a:lnTo>
                    <a:pt x="0" y="0"/>
                  </a:lnTo>
                  <a:lnTo>
                    <a:pt x="0" y="2868168"/>
                  </a:lnTo>
                  <a:lnTo>
                    <a:pt x="4684775" y="2868168"/>
                  </a:lnTo>
                  <a:lnTo>
                    <a:pt x="4684775" y="0"/>
                  </a:lnTo>
                  <a:close/>
                </a:path>
              </a:pathLst>
            </a:custGeom>
            <a:solidFill>
              <a:srgbClr val="F1F1F1">
                <a:alpha val="588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4088891" y="2110739"/>
              <a:ext cx="0" cy="3813810"/>
            </a:xfrm>
            <a:custGeom>
              <a:avLst/>
              <a:gdLst/>
              <a:ahLst/>
              <a:cxnLst/>
              <a:rect l="l" t="t" r="r" b="b"/>
              <a:pathLst>
                <a:path w="0" h="3813810">
                  <a:moveTo>
                    <a:pt x="0" y="0"/>
                  </a:moveTo>
                  <a:lnTo>
                    <a:pt x="0" y="3813327"/>
                  </a:lnTo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 txBox="1"/>
          <p:nvPr/>
        </p:nvSpPr>
        <p:spPr>
          <a:xfrm>
            <a:off x="879144" y="1917319"/>
            <a:ext cx="2226310" cy="1946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While</a:t>
            </a:r>
            <a:r>
              <a:rPr dirty="0" sz="1800" spc="-3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listeners</a:t>
            </a:r>
            <a:r>
              <a:rPr dirty="0" sz="1800" spc="-3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rely</a:t>
            </a:r>
            <a:r>
              <a:rPr dirty="0" sz="1800" spc="-3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on</a:t>
            </a:r>
            <a:r>
              <a:rPr dirty="0" sz="1800" spc="-3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25">
                <a:solidFill>
                  <a:srgbClr val="3E4444"/>
                </a:solidFill>
                <a:latin typeface="Arial Narrow"/>
                <a:cs typeface="Arial Narrow"/>
              </a:rPr>
              <a:t>ag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radio</a:t>
            </a:r>
            <a:r>
              <a:rPr dirty="0" sz="18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for</a:t>
            </a:r>
            <a:r>
              <a:rPr dirty="0" sz="18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info</a:t>
            </a:r>
            <a:r>
              <a:rPr dirty="0" sz="1800" spc="-1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on</a:t>
            </a:r>
            <a:r>
              <a:rPr dirty="0" sz="1800" spc="-2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a</a:t>
            </a:r>
            <a:r>
              <a:rPr dirty="0" sz="18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3E4444"/>
                </a:solidFill>
                <a:latin typeface="Arial Narrow"/>
                <a:cs typeface="Arial Narrow"/>
              </a:rPr>
              <a:t>variety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of</a:t>
            </a:r>
            <a:r>
              <a:rPr dirty="0" sz="1800" spc="-4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topics,</a:t>
            </a:r>
            <a:r>
              <a:rPr dirty="0" sz="1800" spc="-1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6AAAC4"/>
                </a:solidFill>
                <a:latin typeface="Arial Narrow"/>
                <a:cs typeface="Arial Narrow"/>
              </a:rPr>
              <a:t>market</a:t>
            </a:r>
            <a:r>
              <a:rPr dirty="0" sz="1800" spc="-1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6AAAC4"/>
                </a:solidFill>
                <a:latin typeface="Arial Narrow"/>
                <a:cs typeface="Arial Narrow"/>
              </a:rPr>
              <a:t>info</a:t>
            </a:r>
            <a:r>
              <a:rPr dirty="0" sz="1800" spc="-45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1800" spc="-25" b="1">
                <a:solidFill>
                  <a:srgbClr val="6AAAC4"/>
                </a:solidFill>
                <a:latin typeface="Arial Narrow"/>
                <a:cs typeface="Arial Narrow"/>
              </a:rPr>
              <a:t>and </a:t>
            </a:r>
            <a:r>
              <a:rPr dirty="0" sz="1800" b="1">
                <a:solidFill>
                  <a:srgbClr val="6AAAC4"/>
                </a:solidFill>
                <a:latin typeface="Arial Narrow"/>
                <a:cs typeface="Arial Narrow"/>
              </a:rPr>
              <a:t>commodity</a:t>
            </a:r>
            <a:r>
              <a:rPr dirty="0" sz="1800" spc="-5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6AAAC4"/>
                </a:solidFill>
                <a:latin typeface="Arial Narrow"/>
                <a:cs typeface="Arial Narrow"/>
              </a:rPr>
              <a:t>pricing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,</a:t>
            </a:r>
            <a:r>
              <a:rPr dirty="0" sz="1800" spc="-6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25">
                <a:solidFill>
                  <a:srgbClr val="3E4444"/>
                </a:solidFill>
                <a:latin typeface="Arial Narrow"/>
                <a:cs typeface="Arial Narrow"/>
              </a:rPr>
              <a:t>as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well</a:t>
            </a:r>
            <a:r>
              <a:rPr dirty="0" sz="18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as</a:t>
            </a:r>
            <a:r>
              <a:rPr dirty="0" sz="18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6AAAC4"/>
                </a:solidFill>
                <a:latin typeface="Arial Narrow"/>
                <a:cs typeface="Arial Narrow"/>
              </a:rPr>
              <a:t>weather</a:t>
            </a:r>
            <a:r>
              <a:rPr dirty="0" sz="1800" spc="-20" b="1">
                <a:solidFill>
                  <a:srgbClr val="6AAAC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are</a:t>
            </a:r>
            <a:r>
              <a:rPr dirty="0" sz="1800" spc="-25">
                <a:solidFill>
                  <a:srgbClr val="3E4444"/>
                </a:solidFill>
                <a:latin typeface="Arial Narrow"/>
                <a:cs typeface="Arial Narrow"/>
              </a:rPr>
              <a:t> the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two</a:t>
            </a:r>
            <a:r>
              <a:rPr dirty="0" sz="1800" spc="-5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most</a:t>
            </a:r>
            <a:r>
              <a:rPr dirty="0" sz="1800" spc="-4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pertinent </a:t>
            </a:r>
            <a:r>
              <a:rPr dirty="0" sz="1800" spc="-10">
                <a:solidFill>
                  <a:srgbClr val="3E4444"/>
                </a:solidFill>
                <a:latin typeface="Arial Narrow"/>
                <a:cs typeface="Arial Narrow"/>
              </a:rPr>
              <a:t>topics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for</a:t>
            </a:r>
            <a:r>
              <a:rPr dirty="0" sz="18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ag</a:t>
            </a:r>
            <a:r>
              <a:rPr dirty="0" sz="18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radio</a:t>
            </a:r>
            <a:r>
              <a:rPr dirty="0" sz="18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3E4444"/>
                </a:solidFill>
                <a:latin typeface="Arial Narrow"/>
                <a:cs typeface="Arial Narrow"/>
              </a:rPr>
              <a:t>listeners.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79144" y="4112132"/>
            <a:ext cx="220726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These</a:t>
            </a:r>
            <a:r>
              <a:rPr dirty="0" sz="1800" spc="-3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are</a:t>
            </a:r>
            <a:r>
              <a:rPr dirty="0" sz="1800" spc="-3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the</a:t>
            </a:r>
            <a:r>
              <a:rPr dirty="0" sz="18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two</a:t>
            </a:r>
            <a:r>
              <a:rPr dirty="0" sz="1800" spc="-4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20">
                <a:solidFill>
                  <a:srgbClr val="3E4444"/>
                </a:solidFill>
                <a:latin typeface="Arial Narrow"/>
                <a:cs typeface="Arial Narrow"/>
              </a:rPr>
              <a:t>most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relevant</a:t>
            </a:r>
            <a:r>
              <a:rPr dirty="0" sz="18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areas</a:t>
            </a:r>
            <a:r>
              <a:rPr dirty="0" sz="18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of</a:t>
            </a:r>
            <a:r>
              <a:rPr dirty="0" sz="1800" spc="-4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ag</a:t>
            </a:r>
            <a:r>
              <a:rPr dirty="0" sz="18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20">
                <a:solidFill>
                  <a:srgbClr val="3E4444"/>
                </a:solidFill>
                <a:latin typeface="Arial Narrow"/>
                <a:cs typeface="Arial Narrow"/>
              </a:rPr>
              <a:t>radio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content</a:t>
            </a:r>
            <a:r>
              <a:rPr dirty="0" sz="1800" spc="-3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regardless</a:t>
            </a:r>
            <a:r>
              <a:rPr dirty="0" sz="1800" spc="-4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of</a:t>
            </a:r>
            <a:r>
              <a:rPr dirty="0" sz="1800" spc="-5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20" b="1">
                <a:solidFill>
                  <a:srgbClr val="3E4444"/>
                </a:solidFill>
                <a:latin typeface="Arial Narrow"/>
                <a:cs typeface="Arial Narrow"/>
              </a:rPr>
              <a:t>age</a:t>
            </a:r>
            <a:r>
              <a:rPr dirty="0" sz="1800" spc="-20">
                <a:solidFill>
                  <a:srgbClr val="3E4444"/>
                </a:solidFill>
                <a:latin typeface="Arial Narrow"/>
                <a:cs typeface="Arial Narrow"/>
              </a:rPr>
              <a:t>, </a:t>
            </a:r>
            <a:r>
              <a:rPr dirty="0" sz="1800" b="1">
                <a:solidFill>
                  <a:srgbClr val="3E4444"/>
                </a:solidFill>
                <a:latin typeface="Arial Narrow"/>
                <a:cs typeface="Arial Narrow"/>
              </a:rPr>
              <a:t>GFI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,</a:t>
            </a:r>
            <a:r>
              <a:rPr dirty="0" sz="1800" spc="-4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3E4444"/>
                </a:solidFill>
                <a:latin typeface="Arial Narrow"/>
                <a:cs typeface="Arial Narrow"/>
              </a:rPr>
              <a:t>or</a:t>
            </a:r>
            <a:r>
              <a:rPr dirty="0" sz="1800" spc="-4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3E4444"/>
                </a:solidFill>
                <a:latin typeface="Arial Narrow"/>
                <a:cs typeface="Arial Narrow"/>
              </a:rPr>
              <a:t>operation</a:t>
            </a:r>
            <a:r>
              <a:rPr dirty="0" sz="1800" spc="-4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800" spc="-20" b="1">
                <a:solidFill>
                  <a:srgbClr val="3E4444"/>
                </a:solidFill>
                <a:latin typeface="Arial Narrow"/>
                <a:cs typeface="Arial Narrow"/>
              </a:rPr>
              <a:t>size</a:t>
            </a:r>
            <a:r>
              <a:rPr dirty="0" sz="1800" spc="-20">
                <a:solidFill>
                  <a:srgbClr val="3E4444"/>
                </a:solidFill>
                <a:latin typeface="Arial Narrow"/>
                <a:cs typeface="Arial Narrow"/>
              </a:rPr>
              <a:t>.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5003038" y="1915795"/>
            <a:ext cx="2712720" cy="627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Info</a:t>
            </a:r>
            <a:r>
              <a:rPr dirty="0" sz="2000" spc="-4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Desired</a:t>
            </a:r>
            <a:r>
              <a:rPr dirty="0" sz="2000" spc="-1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from</a:t>
            </a:r>
            <a:r>
              <a:rPr dirty="0" sz="2000" spc="-7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E4444"/>
                </a:solidFill>
                <a:latin typeface="Arial Narrow"/>
                <a:cs typeface="Arial Narrow"/>
              </a:rPr>
              <a:t>Ag</a:t>
            </a:r>
            <a:r>
              <a:rPr dirty="0" sz="2000" spc="-10" b="1">
                <a:solidFill>
                  <a:srgbClr val="3E4444"/>
                </a:solidFill>
                <a:latin typeface="Arial Narrow"/>
                <a:cs typeface="Arial Narrow"/>
              </a:rPr>
              <a:t> Radio</a:t>
            </a:r>
            <a:endParaRPr sz="2000">
              <a:latin typeface="Arial Narrow"/>
              <a:cs typeface="Arial Narrow"/>
            </a:endParaRPr>
          </a:p>
          <a:p>
            <a:pPr marL="125095">
              <a:lnSpc>
                <a:spcPct val="100000"/>
              </a:lnSpc>
              <a:spcBef>
                <a:spcPts val="895"/>
              </a:spcBef>
            </a:pPr>
            <a:r>
              <a:rPr dirty="0" sz="1200" b="1">
                <a:solidFill>
                  <a:srgbClr val="7E7E7E"/>
                </a:solidFill>
                <a:latin typeface="Arial Narrow"/>
                <a:cs typeface="Arial Narrow"/>
              </a:rPr>
              <a:t>Ag</a:t>
            </a:r>
            <a:r>
              <a:rPr dirty="0" sz="1200" spc="160" b="1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7E7E7E"/>
                </a:solidFill>
                <a:latin typeface="Arial Narrow"/>
                <a:cs typeface="Arial Narrow"/>
              </a:rPr>
              <a:t>markets/Commodity</a:t>
            </a:r>
            <a:r>
              <a:rPr dirty="0" sz="1200" spc="125" b="1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dirty="0" sz="1200" spc="-10" b="1">
                <a:solidFill>
                  <a:srgbClr val="7E7E7E"/>
                </a:solidFill>
                <a:latin typeface="Arial Narrow"/>
                <a:cs typeface="Arial Narrow"/>
              </a:rPr>
              <a:t>prices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633476" y="6479235"/>
            <a:ext cx="42487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Total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respondents</a:t>
            </a:r>
            <a:r>
              <a:rPr dirty="0" sz="900" spc="1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(n=357)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2023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NAFB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Listenership</a:t>
            </a:r>
            <a:r>
              <a:rPr dirty="0" sz="900" spc="-1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Study,</a:t>
            </a:r>
            <a:r>
              <a:rPr dirty="0" sz="900" spc="-4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Aimpoint</a:t>
            </a:r>
            <a:r>
              <a:rPr dirty="0" sz="900" spc="-4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Research</a:t>
            </a:r>
            <a:endParaRPr sz="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619500" y="3352800"/>
            <a:ext cx="1626235" cy="2354580"/>
          </a:xfrm>
          <a:custGeom>
            <a:avLst/>
            <a:gdLst/>
            <a:ahLst/>
            <a:cxnLst/>
            <a:rect l="l" t="t" r="r" b="b"/>
            <a:pathLst>
              <a:path w="1626235" h="2354579">
                <a:moveTo>
                  <a:pt x="0" y="2354580"/>
                </a:moveTo>
                <a:lnTo>
                  <a:pt x="1626108" y="2354580"/>
                </a:lnTo>
                <a:lnTo>
                  <a:pt x="1626108" y="0"/>
                </a:lnTo>
                <a:lnTo>
                  <a:pt x="0" y="0"/>
                </a:lnTo>
                <a:lnTo>
                  <a:pt x="0" y="2354580"/>
                </a:lnTo>
                <a:close/>
              </a:path>
            </a:pathLst>
          </a:custGeom>
          <a:solidFill>
            <a:srgbClr val="A353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685531" y="3352800"/>
            <a:ext cx="1628139" cy="2354580"/>
          </a:xfrm>
          <a:custGeom>
            <a:avLst/>
            <a:gdLst/>
            <a:ahLst/>
            <a:cxnLst/>
            <a:rect l="l" t="t" r="r" b="b"/>
            <a:pathLst>
              <a:path w="1628140" h="2354579">
                <a:moveTo>
                  <a:pt x="0" y="2354580"/>
                </a:moveTo>
                <a:lnTo>
                  <a:pt x="1627632" y="2354580"/>
                </a:lnTo>
                <a:lnTo>
                  <a:pt x="1627632" y="0"/>
                </a:lnTo>
                <a:lnTo>
                  <a:pt x="0" y="0"/>
                </a:lnTo>
                <a:lnTo>
                  <a:pt x="0" y="2354580"/>
                </a:lnTo>
                <a:close/>
              </a:path>
            </a:pathLst>
          </a:custGeom>
          <a:solidFill>
            <a:srgbClr val="A353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2398776" y="5876544"/>
            <a:ext cx="0" cy="30480"/>
          </a:xfrm>
          <a:custGeom>
            <a:avLst/>
            <a:gdLst/>
            <a:ahLst/>
            <a:cxnLst/>
            <a:rect l="l" t="t" r="r" b="b"/>
            <a:pathLst>
              <a:path w="0" h="30479">
                <a:moveTo>
                  <a:pt x="0" y="0"/>
                </a:moveTo>
                <a:lnTo>
                  <a:pt x="0" y="30479"/>
                </a:lnTo>
              </a:path>
            </a:pathLst>
          </a:custGeom>
          <a:ln w="6350">
            <a:solidFill>
              <a:srgbClr val="9292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6466332" y="5876544"/>
            <a:ext cx="0" cy="30480"/>
          </a:xfrm>
          <a:custGeom>
            <a:avLst/>
            <a:gdLst/>
            <a:ahLst/>
            <a:cxnLst/>
            <a:rect l="l" t="t" r="r" b="b"/>
            <a:pathLst>
              <a:path w="0" h="30479">
                <a:moveTo>
                  <a:pt x="0" y="0"/>
                </a:moveTo>
                <a:lnTo>
                  <a:pt x="0" y="30479"/>
                </a:lnTo>
              </a:path>
            </a:pathLst>
          </a:custGeom>
          <a:ln w="6350">
            <a:solidFill>
              <a:srgbClr val="929292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" name="object 6" descr=""/>
          <p:cNvGrpSpPr/>
          <p:nvPr/>
        </p:nvGrpSpPr>
        <p:grpSpPr>
          <a:xfrm>
            <a:off x="2385060" y="5707379"/>
            <a:ext cx="8173720" cy="200025"/>
            <a:chOff x="2385060" y="5707379"/>
            <a:chExt cx="8173720" cy="200025"/>
          </a:xfrm>
        </p:grpSpPr>
        <p:sp>
          <p:nvSpPr>
            <p:cNvPr id="7" name="object 7" descr=""/>
            <p:cNvSpPr/>
            <p:nvPr/>
          </p:nvSpPr>
          <p:spPr>
            <a:xfrm>
              <a:off x="10532364" y="5876543"/>
              <a:ext cx="0" cy="30480"/>
            </a:xfrm>
            <a:custGeom>
              <a:avLst/>
              <a:gdLst/>
              <a:ahLst/>
              <a:cxnLst/>
              <a:rect l="l" t="t" r="r" b="b"/>
              <a:pathLst>
                <a:path w="0" h="30479">
                  <a:moveTo>
                    <a:pt x="0" y="0"/>
                  </a:moveTo>
                  <a:lnTo>
                    <a:pt x="0" y="30479"/>
                  </a:lnTo>
                </a:path>
              </a:pathLst>
            </a:custGeom>
            <a:ln w="6350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385060" y="5707379"/>
              <a:ext cx="8173720" cy="169545"/>
            </a:xfrm>
            <a:custGeom>
              <a:avLst/>
              <a:gdLst/>
              <a:ahLst/>
              <a:cxnLst/>
              <a:rect l="l" t="t" r="r" b="b"/>
              <a:pathLst>
                <a:path w="8173720" h="169545">
                  <a:moveTo>
                    <a:pt x="8173211" y="0"/>
                  </a:moveTo>
                  <a:lnTo>
                    <a:pt x="0" y="0"/>
                  </a:lnTo>
                  <a:lnTo>
                    <a:pt x="0" y="169164"/>
                  </a:lnTo>
                  <a:lnTo>
                    <a:pt x="8173211" y="169164"/>
                  </a:lnTo>
                  <a:lnTo>
                    <a:pt x="8173211" y="0"/>
                  </a:lnTo>
                  <a:close/>
                </a:path>
              </a:pathLst>
            </a:custGeom>
            <a:solidFill>
              <a:srgbClr val="3E444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3665601" y="2758516"/>
            <a:ext cx="15367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3E4444"/>
                </a:solidFill>
                <a:latin typeface="Arial Narrow"/>
                <a:cs typeface="Arial Narrow"/>
              </a:rPr>
              <a:t>73</a:t>
            </a:r>
            <a:r>
              <a:rPr dirty="0" sz="1600" spc="-3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3E4444"/>
                </a:solidFill>
                <a:latin typeface="Arial Narrow"/>
                <a:cs typeface="Arial Narrow"/>
              </a:rPr>
              <a:t>MINUTES</a:t>
            </a:r>
            <a:r>
              <a:rPr dirty="0" sz="1600" spc="-3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600" spc="-20" b="1">
                <a:solidFill>
                  <a:srgbClr val="3E4444"/>
                </a:solidFill>
                <a:latin typeface="Arial Narrow"/>
                <a:cs typeface="Arial Narrow"/>
              </a:rPr>
              <a:t>DAILY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732903" y="2775585"/>
            <a:ext cx="15360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3E4444"/>
                </a:solidFill>
                <a:latin typeface="Arial Narrow"/>
                <a:cs typeface="Arial Narrow"/>
              </a:rPr>
              <a:t>73</a:t>
            </a:r>
            <a:r>
              <a:rPr dirty="0" sz="1600" spc="-2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3E4444"/>
                </a:solidFill>
                <a:latin typeface="Arial Narrow"/>
                <a:cs typeface="Arial Narrow"/>
              </a:rPr>
              <a:t>MINUTES</a:t>
            </a:r>
            <a:r>
              <a:rPr dirty="0" sz="1600" spc="-2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1600" spc="-20" b="1">
                <a:solidFill>
                  <a:srgbClr val="3E4444"/>
                </a:solidFill>
                <a:latin typeface="Arial Narrow"/>
                <a:cs typeface="Arial Narrow"/>
              </a:rPr>
              <a:t>DAILY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3809238" y="5945530"/>
            <a:ext cx="12465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404040"/>
                </a:solidFill>
                <a:latin typeface="Arial Narrow"/>
                <a:cs typeface="Arial Narrow"/>
              </a:rPr>
              <a:t>Age</a:t>
            </a:r>
            <a:r>
              <a:rPr dirty="0" sz="1600" spc="-15" b="1">
                <a:solidFill>
                  <a:srgbClr val="404040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404040"/>
                </a:solidFill>
                <a:latin typeface="Arial Narrow"/>
                <a:cs typeface="Arial Narrow"/>
              </a:rPr>
              <a:t>49</a:t>
            </a:r>
            <a:r>
              <a:rPr dirty="0" sz="1600" spc="-5" b="1">
                <a:solidFill>
                  <a:srgbClr val="404040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404040"/>
                </a:solidFill>
                <a:latin typeface="Arial Narrow"/>
                <a:cs typeface="Arial Narrow"/>
              </a:rPr>
              <a:t>&amp;</a:t>
            </a:r>
            <a:r>
              <a:rPr dirty="0" sz="1600" spc="-15" b="1">
                <a:solidFill>
                  <a:srgbClr val="404040"/>
                </a:solidFill>
                <a:latin typeface="Arial Narrow"/>
                <a:cs typeface="Arial Narrow"/>
              </a:rPr>
              <a:t> </a:t>
            </a:r>
            <a:r>
              <a:rPr dirty="0" sz="1600" spc="-20" b="1">
                <a:solidFill>
                  <a:srgbClr val="404040"/>
                </a:solidFill>
                <a:latin typeface="Arial Narrow"/>
                <a:cs typeface="Arial Narrow"/>
              </a:rPr>
              <a:t>under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165972" y="5945530"/>
            <a:ext cx="6699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404040"/>
                </a:solidFill>
                <a:latin typeface="Arial Narrow"/>
                <a:cs typeface="Arial Narrow"/>
              </a:rPr>
              <a:t>Age</a:t>
            </a:r>
            <a:r>
              <a:rPr dirty="0" sz="1600" spc="-20" b="1">
                <a:solidFill>
                  <a:srgbClr val="404040"/>
                </a:solidFill>
                <a:latin typeface="Arial Narrow"/>
                <a:cs typeface="Arial Narrow"/>
              </a:rPr>
              <a:t> </a:t>
            </a:r>
            <a:r>
              <a:rPr dirty="0" sz="1600" spc="-25" b="1">
                <a:solidFill>
                  <a:srgbClr val="404040"/>
                </a:solidFill>
                <a:latin typeface="Arial Narrow"/>
                <a:cs typeface="Arial Narrow"/>
              </a:rPr>
              <a:t>50+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241039" y="1618615"/>
            <a:ext cx="571119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10">
                <a:latin typeface="Calibri"/>
                <a:cs typeface="Calibri"/>
              </a:rPr>
              <a:t>NEXT-</a:t>
            </a:r>
            <a:r>
              <a:rPr dirty="0" sz="2700">
                <a:latin typeface="Calibri"/>
                <a:cs typeface="Calibri"/>
              </a:rPr>
              <a:t>GEN</a:t>
            </a:r>
            <a:r>
              <a:rPr dirty="0" sz="2700" spc="-15">
                <a:latin typeface="Calibri"/>
                <a:cs typeface="Calibri"/>
              </a:rPr>
              <a:t> </a:t>
            </a:r>
            <a:r>
              <a:rPr dirty="0" sz="2700">
                <a:latin typeface="Calibri"/>
                <a:cs typeface="Calibri"/>
              </a:rPr>
              <a:t>AND</a:t>
            </a:r>
            <a:r>
              <a:rPr dirty="0" sz="2700" spc="15">
                <a:latin typeface="Calibri"/>
                <a:cs typeface="Calibri"/>
              </a:rPr>
              <a:t> </a:t>
            </a:r>
            <a:r>
              <a:rPr dirty="0" sz="2700" spc="-10">
                <a:latin typeface="Calibri"/>
                <a:cs typeface="Calibri"/>
              </a:rPr>
              <a:t>CURRENT-</a:t>
            </a:r>
            <a:r>
              <a:rPr dirty="0" sz="2700">
                <a:latin typeface="Calibri"/>
                <a:cs typeface="Calibri"/>
              </a:rPr>
              <a:t>GEN</a:t>
            </a:r>
            <a:r>
              <a:rPr dirty="0" sz="2700" spc="10">
                <a:latin typeface="Calibri"/>
                <a:cs typeface="Calibri"/>
              </a:rPr>
              <a:t> </a:t>
            </a:r>
            <a:r>
              <a:rPr dirty="0" sz="2700" spc="-10">
                <a:latin typeface="Calibri"/>
                <a:cs typeface="Calibri"/>
              </a:rPr>
              <a:t>FARMERS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176016" y="2057400"/>
            <a:ext cx="5844540" cy="269875"/>
          </a:xfrm>
          <a:prstGeom prst="rect">
            <a:avLst/>
          </a:prstGeom>
          <a:solidFill>
            <a:srgbClr val="3E4444"/>
          </a:solidFill>
        </p:spPr>
        <p:txBody>
          <a:bodyPr wrap="square" lIns="0" tIns="1270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10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LISTEN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RADIO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EQUALLY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THROUGHOUT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DAY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1124" rIns="0" bIns="0" rtlCol="0" vert="horz">
            <a:spAutoFit/>
          </a:bodyPr>
          <a:lstStyle/>
          <a:p>
            <a:pPr marL="1926589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56585C"/>
                </a:solidFill>
              </a:rPr>
              <a:t>Next</a:t>
            </a:r>
            <a:r>
              <a:rPr dirty="0" sz="3600" spc="-20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Generation</a:t>
            </a:r>
            <a:r>
              <a:rPr dirty="0" sz="3600" spc="-5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Farmers</a:t>
            </a:r>
            <a:r>
              <a:rPr dirty="0" sz="3600" spc="-35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Listen</a:t>
            </a:r>
            <a:r>
              <a:rPr dirty="0" sz="3600" spc="-5">
                <a:solidFill>
                  <a:srgbClr val="56585C"/>
                </a:solidFill>
              </a:rPr>
              <a:t> </a:t>
            </a:r>
            <a:r>
              <a:rPr dirty="0" sz="3600">
                <a:solidFill>
                  <a:srgbClr val="56585C"/>
                </a:solidFill>
              </a:rPr>
              <a:t>to</a:t>
            </a:r>
            <a:r>
              <a:rPr dirty="0" sz="3600" spc="-5">
                <a:solidFill>
                  <a:srgbClr val="56585C"/>
                </a:solidFill>
              </a:rPr>
              <a:t> </a:t>
            </a:r>
            <a:r>
              <a:rPr dirty="0" sz="3600" spc="-10">
                <a:solidFill>
                  <a:srgbClr val="56585C"/>
                </a:solidFill>
              </a:rPr>
              <a:t>Radio</a:t>
            </a:r>
            <a:endParaRPr sz="3600"/>
          </a:p>
        </p:txBody>
      </p:sp>
      <p:sp>
        <p:nvSpPr>
          <p:cNvPr id="16" name="object 16" descr=""/>
          <p:cNvSpPr/>
          <p:nvPr/>
        </p:nvSpPr>
        <p:spPr>
          <a:xfrm>
            <a:off x="3902964" y="1267967"/>
            <a:ext cx="4385945" cy="0"/>
          </a:xfrm>
          <a:custGeom>
            <a:avLst/>
            <a:gdLst/>
            <a:ahLst/>
            <a:cxnLst/>
            <a:rect l="l" t="t" r="r" b="b"/>
            <a:pathLst>
              <a:path w="4385945" h="0">
                <a:moveTo>
                  <a:pt x="0" y="0"/>
                </a:moveTo>
                <a:lnTo>
                  <a:pt x="4385945" y="0"/>
                </a:lnTo>
              </a:path>
            </a:pathLst>
          </a:custGeom>
          <a:ln w="57150">
            <a:solidFill>
              <a:srgbClr val="A3531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694436" y="6474358"/>
            <a:ext cx="2449830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2019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Millennium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Farm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Radio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Listening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Waves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10" i="1">
                <a:solidFill>
                  <a:srgbClr val="A6A6A6"/>
                </a:solidFill>
                <a:latin typeface="Arial Narrow"/>
                <a:cs typeface="Arial Narrow"/>
              </a:rPr>
              <a:t>1-</a:t>
            </a:r>
            <a:r>
              <a:rPr dirty="0" sz="900" spc="-50" i="1">
                <a:solidFill>
                  <a:srgbClr val="A6A6A6"/>
                </a:solidFill>
                <a:latin typeface="Arial Narrow"/>
                <a:cs typeface="Arial Narrow"/>
              </a:rPr>
              <a:t>4</a:t>
            </a:r>
            <a:endParaRPr sz="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54935"/>
            <a:ext cx="12192000" cy="3970020"/>
            <a:chOff x="0" y="2154935"/>
            <a:chExt cx="12192000" cy="3970020"/>
          </a:xfrm>
        </p:grpSpPr>
        <p:sp>
          <p:nvSpPr>
            <p:cNvPr id="3" name="object 3" descr=""/>
            <p:cNvSpPr/>
            <p:nvPr/>
          </p:nvSpPr>
          <p:spPr>
            <a:xfrm>
              <a:off x="0" y="3040379"/>
              <a:ext cx="12192000" cy="3084830"/>
            </a:xfrm>
            <a:custGeom>
              <a:avLst/>
              <a:gdLst/>
              <a:ahLst/>
              <a:cxnLst/>
              <a:rect l="l" t="t" r="r" b="b"/>
              <a:pathLst>
                <a:path w="12192000" h="3084829">
                  <a:moveTo>
                    <a:pt x="12192000" y="0"/>
                  </a:moveTo>
                  <a:lnTo>
                    <a:pt x="0" y="0"/>
                  </a:lnTo>
                  <a:lnTo>
                    <a:pt x="0" y="3084576"/>
                  </a:lnTo>
                  <a:lnTo>
                    <a:pt x="12192000" y="30845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3E44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914144" y="2154935"/>
              <a:ext cx="3900170" cy="3724910"/>
            </a:xfrm>
            <a:custGeom>
              <a:avLst/>
              <a:gdLst/>
              <a:ahLst/>
              <a:cxnLst/>
              <a:rect l="l" t="t" r="r" b="b"/>
              <a:pathLst>
                <a:path w="3900170" h="3724910">
                  <a:moveTo>
                    <a:pt x="3899915" y="0"/>
                  </a:moveTo>
                  <a:lnTo>
                    <a:pt x="0" y="0"/>
                  </a:lnTo>
                  <a:lnTo>
                    <a:pt x="0" y="3724655"/>
                  </a:lnTo>
                  <a:lnTo>
                    <a:pt x="3899915" y="3724655"/>
                  </a:lnTo>
                  <a:lnTo>
                    <a:pt x="3899915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914144" y="2154935"/>
              <a:ext cx="3900170" cy="3724910"/>
            </a:xfrm>
            <a:custGeom>
              <a:avLst/>
              <a:gdLst/>
              <a:ahLst/>
              <a:cxnLst/>
              <a:rect l="l" t="t" r="r" b="b"/>
              <a:pathLst>
                <a:path w="3900170" h="3724910">
                  <a:moveTo>
                    <a:pt x="0" y="0"/>
                  </a:moveTo>
                  <a:lnTo>
                    <a:pt x="0" y="3724655"/>
                  </a:lnTo>
                  <a:lnTo>
                    <a:pt x="3899916" y="37246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4444">
                <a:alpha val="10195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981325" y="541401"/>
            <a:ext cx="622744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19580" marR="5080" indent="-1707514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56585C"/>
                </a:solidFill>
                <a:latin typeface="Arial Narrow"/>
                <a:cs typeface="Arial Narrow"/>
              </a:rPr>
              <a:t>Ag</a:t>
            </a:r>
            <a:r>
              <a:rPr dirty="0" sz="3600" spc="-40" b="1">
                <a:solidFill>
                  <a:srgbClr val="56585C"/>
                </a:solidFill>
                <a:latin typeface="Arial Narrow"/>
                <a:cs typeface="Arial Narrow"/>
              </a:rPr>
              <a:t> </a:t>
            </a:r>
            <a:r>
              <a:rPr dirty="0" sz="3600" b="1">
                <a:solidFill>
                  <a:srgbClr val="56585C"/>
                </a:solidFill>
                <a:latin typeface="Arial Narrow"/>
                <a:cs typeface="Arial Narrow"/>
              </a:rPr>
              <a:t>Radio</a:t>
            </a:r>
            <a:r>
              <a:rPr dirty="0" sz="3600" spc="-55" b="1">
                <a:solidFill>
                  <a:srgbClr val="56585C"/>
                </a:solidFill>
                <a:latin typeface="Arial Narrow"/>
                <a:cs typeface="Arial Narrow"/>
              </a:rPr>
              <a:t> </a:t>
            </a:r>
            <a:r>
              <a:rPr dirty="0" sz="3600" b="1">
                <a:solidFill>
                  <a:srgbClr val="56585C"/>
                </a:solidFill>
                <a:latin typeface="Arial Narrow"/>
                <a:cs typeface="Arial Narrow"/>
              </a:rPr>
              <a:t>is</a:t>
            </a:r>
            <a:r>
              <a:rPr dirty="0" sz="3600" spc="-40" b="1">
                <a:solidFill>
                  <a:srgbClr val="56585C"/>
                </a:solidFill>
                <a:latin typeface="Arial Narrow"/>
                <a:cs typeface="Arial Narrow"/>
              </a:rPr>
              <a:t> </a:t>
            </a:r>
            <a:r>
              <a:rPr dirty="0" sz="3600" b="1">
                <a:solidFill>
                  <a:srgbClr val="56585C"/>
                </a:solidFill>
                <a:latin typeface="Arial Narrow"/>
                <a:cs typeface="Arial Narrow"/>
              </a:rPr>
              <a:t>#1</a:t>
            </a:r>
            <a:r>
              <a:rPr dirty="0" sz="3600" spc="-45" b="1">
                <a:solidFill>
                  <a:srgbClr val="56585C"/>
                </a:solidFill>
                <a:latin typeface="Arial Narrow"/>
                <a:cs typeface="Arial Narrow"/>
              </a:rPr>
              <a:t> </a:t>
            </a:r>
            <a:r>
              <a:rPr dirty="0" sz="3600" b="1">
                <a:solidFill>
                  <a:srgbClr val="56585C"/>
                </a:solidFill>
                <a:latin typeface="Arial Narrow"/>
                <a:cs typeface="Arial Narrow"/>
              </a:rPr>
              <a:t>Weekly</a:t>
            </a:r>
            <a:r>
              <a:rPr dirty="0" sz="3600" spc="-50" b="1">
                <a:solidFill>
                  <a:srgbClr val="56585C"/>
                </a:solidFill>
                <a:latin typeface="Arial Narrow"/>
                <a:cs typeface="Arial Narrow"/>
              </a:rPr>
              <a:t> </a:t>
            </a:r>
            <a:r>
              <a:rPr dirty="0" sz="3600" b="1">
                <a:solidFill>
                  <a:srgbClr val="56585C"/>
                </a:solidFill>
                <a:latin typeface="Arial Narrow"/>
                <a:cs typeface="Arial Narrow"/>
              </a:rPr>
              <a:t>Platform</a:t>
            </a:r>
            <a:r>
              <a:rPr dirty="0" sz="3600" spc="-25" b="1">
                <a:solidFill>
                  <a:srgbClr val="56585C"/>
                </a:solidFill>
                <a:latin typeface="Arial Narrow"/>
                <a:cs typeface="Arial Narrow"/>
              </a:rPr>
              <a:t> for </a:t>
            </a:r>
            <a:r>
              <a:rPr dirty="0" sz="3600" b="1">
                <a:solidFill>
                  <a:srgbClr val="56585C"/>
                </a:solidFill>
                <a:latin typeface="Arial Narrow"/>
                <a:cs typeface="Arial Narrow"/>
              </a:rPr>
              <a:t>Larger</a:t>
            </a:r>
            <a:r>
              <a:rPr dirty="0" sz="3600" spc="-20" b="1">
                <a:solidFill>
                  <a:srgbClr val="56585C"/>
                </a:solidFill>
                <a:latin typeface="Arial Narrow"/>
                <a:cs typeface="Arial Narrow"/>
              </a:rPr>
              <a:t> </a:t>
            </a:r>
            <a:r>
              <a:rPr dirty="0" sz="3600" spc="-10" b="1">
                <a:solidFill>
                  <a:srgbClr val="56585C"/>
                </a:solidFill>
                <a:latin typeface="Arial Narrow"/>
                <a:cs typeface="Arial Narrow"/>
              </a:rPr>
              <a:t>Growers</a:t>
            </a:r>
            <a:endParaRPr sz="3600">
              <a:latin typeface="Arial Narrow"/>
              <a:cs typeface="Arial Narrow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3991355" y="1909572"/>
            <a:ext cx="4385945" cy="0"/>
          </a:xfrm>
          <a:custGeom>
            <a:avLst/>
            <a:gdLst/>
            <a:ahLst/>
            <a:cxnLst/>
            <a:rect l="l" t="t" r="r" b="b"/>
            <a:pathLst>
              <a:path w="4385945" h="0">
                <a:moveTo>
                  <a:pt x="0" y="0"/>
                </a:moveTo>
                <a:lnTo>
                  <a:pt x="4385945" y="0"/>
                </a:lnTo>
              </a:path>
            </a:pathLst>
          </a:custGeom>
          <a:ln w="57150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94436" y="6474358"/>
            <a:ext cx="1425575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Source:</a:t>
            </a:r>
            <a:r>
              <a:rPr dirty="0" sz="900" spc="-3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2020</a:t>
            </a:r>
            <a:r>
              <a:rPr dirty="0" sz="900" spc="-3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AMR</a:t>
            </a:r>
            <a:r>
              <a:rPr dirty="0" sz="900" spc="-40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i="1">
                <a:solidFill>
                  <a:srgbClr val="A6A6A6"/>
                </a:solidFill>
                <a:latin typeface="Arial Narrow"/>
                <a:cs typeface="Arial Narrow"/>
              </a:rPr>
              <a:t>Ratings</a:t>
            </a:r>
            <a:r>
              <a:rPr dirty="0" sz="900" spc="-25" i="1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dirty="0" sz="900" spc="-20" i="1">
                <a:solidFill>
                  <a:srgbClr val="A6A6A6"/>
                </a:solidFill>
                <a:latin typeface="Arial Narrow"/>
                <a:cs typeface="Arial Narrow"/>
              </a:rPr>
              <a:t>Study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957829" y="2696666"/>
            <a:ext cx="179832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10" b="1">
                <a:solidFill>
                  <a:srgbClr val="FFFFFF"/>
                </a:solidFill>
                <a:latin typeface="Arial Narrow"/>
                <a:cs typeface="Arial Narrow"/>
              </a:rPr>
              <a:t>92.5%</a:t>
            </a:r>
            <a:endParaRPr sz="60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215642" y="3617721"/>
            <a:ext cx="3279775" cy="1673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solidFill>
                  <a:srgbClr val="3E4444"/>
                </a:solidFill>
                <a:latin typeface="Arial Narrow"/>
                <a:cs typeface="Arial Narrow"/>
              </a:rPr>
              <a:t>of</a:t>
            </a:r>
            <a:r>
              <a:rPr dirty="0" sz="3200" spc="-4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3200" b="1">
                <a:solidFill>
                  <a:srgbClr val="3E4444"/>
                </a:solidFill>
                <a:latin typeface="Arial Narrow"/>
                <a:cs typeface="Arial Narrow"/>
              </a:rPr>
              <a:t>500+</a:t>
            </a:r>
            <a:r>
              <a:rPr dirty="0" sz="3200" spc="-4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3200" b="1">
                <a:solidFill>
                  <a:srgbClr val="3E4444"/>
                </a:solidFill>
                <a:latin typeface="Arial Narrow"/>
                <a:cs typeface="Arial Narrow"/>
              </a:rPr>
              <a:t>acre</a:t>
            </a:r>
            <a:r>
              <a:rPr dirty="0" sz="3200" spc="-5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3200" spc="-10" b="1">
                <a:solidFill>
                  <a:srgbClr val="3E4444"/>
                </a:solidFill>
                <a:latin typeface="Arial Narrow"/>
                <a:cs typeface="Arial Narrow"/>
              </a:rPr>
              <a:t>farmers</a:t>
            </a:r>
            <a:endParaRPr sz="3200">
              <a:latin typeface="Arial Narrow"/>
              <a:cs typeface="Arial Narrow"/>
            </a:endParaRPr>
          </a:p>
          <a:p>
            <a:pPr algn="ctr" marL="314325" marR="304165">
              <a:lnSpc>
                <a:spcPct val="100000"/>
              </a:lnSpc>
              <a:spcBef>
                <a:spcPts val="10"/>
              </a:spcBef>
            </a:pP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listen</a:t>
            </a:r>
            <a:r>
              <a:rPr dirty="0" sz="2400" spc="-2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to</a:t>
            </a:r>
            <a:r>
              <a:rPr dirty="0" sz="2400" spc="-30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their</a:t>
            </a:r>
            <a:r>
              <a:rPr dirty="0" sz="2400" spc="-4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spc="-10">
                <a:solidFill>
                  <a:srgbClr val="3E4444"/>
                </a:solidFill>
                <a:latin typeface="Arial Narrow"/>
                <a:cs typeface="Arial Narrow"/>
              </a:rPr>
              <a:t>favorite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local</a:t>
            </a:r>
            <a:r>
              <a:rPr dirty="0" sz="28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radio</a:t>
            </a:r>
            <a:r>
              <a:rPr dirty="0" sz="28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 Narrow"/>
                <a:cs typeface="Arial Narrow"/>
              </a:rPr>
              <a:t>stations </a:t>
            </a:r>
            <a:r>
              <a:rPr dirty="0" sz="2400">
                <a:solidFill>
                  <a:srgbClr val="3E4444"/>
                </a:solidFill>
                <a:latin typeface="Arial Narrow"/>
                <a:cs typeface="Arial Narrow"/>
              </a:rPr>
              <a:t>each</a:t>
            </a:r>
            <a:r>
              <a:rPr dirty="0" sz="2400" spc="-45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2400" spc="-20">
                <a:solidFill>
                  <a:srgbClr val="3E4444"/>
                </a:solidFill>
                <a:latin typeface="Arial Narrow"/>
                <a:cs typeface="Arial Narrow"/>
              </a:rPr>
              <a:t>week</a:t>
            </a:r>
            <a:endParaRPr sz="2400">
              <a:latin typeface="Arial Narrow"/>
              <a:cs typeface="Arial Narrow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6178296" y="2154935"/>
            <a:ext cx="3898900" cy="3724910"/>
            <a:chOff x="6178296" y="2154935"/>
            <a:chExt cx="3898900" cy="3724910"/>
          </a:xfrm>
        </p:grpSpPr>
        <p:sp>
          <p:nvSpPr>
            <p:cNvPr id="12" name="object 12" descr=""/>
            <p:cNvSpPr/>
            <p:nvPr/>
          </p:nvSpPr>
          <p:spPr>
            <a:xfrm>
              <a:off x="6178296" y="2154935"/>
              <a:ext cx="3898900" cy="3724910"/>
            </a:xfrm>
            <a:custGeom>
              <a:avLst/>
              <a:gdLst/>
              <a:ahLst/>
              <a:cxnLst/>
              <a:rect l="l" t="t" r="r" b="b"/>
              <a:pathLst>
                <a:path w="3898900" h="3724910">
                  <a:moveTo>
                    <a:pt x="3898392" y="0"/>
                  </a:moveTo>
                  <a:lnTo>
                    <a:pt x="0" y="0"/>
                  </a:lnTo>
                  <a:lnTo>
                    <a:pt x="0" y="3724655"/>
                  </a:lnTo>
                  <a:lnTo>
                    <a:pt x="3898392" y="3724655"/>
                  </a:lnTo>
                  <a:lnTo>
                    <a:pt x="3898392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178296" y="2154935"/>
              <a:ext cx="3898900" cy="3724910"/>
            </a:xfrm>
            <a:custGeom>
              <a:avLst/>
              <a:gdLst/>
              <a:ahLst/>
              <a:cxnLst/>
              <a:rect l="l" t="t" r="r" b="b"/>
              <a:pathLst>
                <a:path w="3898900" h="3724910">
                  <a:moveTo>
                    <a:pt x="0" y="0"/>
                  </a:moveTo>
                  <a:lnTo>
                    <a:pt x="0" y="3724655"/>
                  </a:lnTo>
                  <a:lnTo>
                    <a:pt x="3898392" y="37246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4444">
                <a:alpha val="10195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7229982" y="2175990"/>
            <a:ext cx="1797685" cy="153797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dirty="0" sz="3200" b="1">
                <a:solidFill>
                  <a:srgbClr val="3E4444"/>
                </a:solidFill>
                <a:latin typeface="Arial Narrow"/>
                <a:cs typeface="Arial Narrow"/>
              </a:rPr>
              <a:t>In</a:t>
            </a:r>
            <a:r>
              <a:rPr dirty="0" sz="3200" spc="-2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3200" spc="-10" b="1">
                <a:solidFill>
                  <a:srgbClr val="3E4444"/>
                </a:solidFill>
                <a:latin typeface="Arial Narrow"/>
                <a:cs typeface="Arial Narrow"/>
              </a:rPr>
              <a:t>fact,</a:t>
            </a:r>
            <a:endParaRPr sz="32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560"/>
              </a:spcBef>
            </a:pPr>
            <a:r>
              <a:rPr dirty="0" sz="6000" spc="-10" b="1">
                <a:solidFill>
                  <a:srgbClr val="FFFFFF"/>
                </a:solidFill>
                <a:latin typeface="Arial Narrow"/>
                <a:cs typeface="Arial Narrow"/>
              </a:rPr>
              <a:t>32.9%</a:t>
            </a:r>
            <a:endParaRPr sz="6000">
              <a:latin typeface="Arial Narrow"/>
              <a:cs typeface="Arial Narrow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291198" y="3693998"/>
            <a:ext cx="3677920" cy="20275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ts val="3795"/>
              </a:lnSpc>
              <a:spcBef>
                <a:spcPts val="105"/>
              </a:spcBef>
            </a:pPr>
            <a:r>
              <a:rPr dirty="0" sz="3200" b="1">
                <a:solidFill>
                  <a:srgbClr val="3E4444"/>
                </a:solidFill>
                <a:latin typeface="Arial Narrow"/>
                <a:cs typeface="Arial Narrow"/>
              </a:rPr>
              <a:t>of</a:t>
            </a:r>
            <a:r>
              <a:rPr dirty="0" sz="3200" spc="-45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3200" b="1">
                <a:solidFill>
                  <a:srgbClr val="3E4444"/>
                </a:solidFill>
                <a:latin typeface="Arial Narrow"/>
                <a:cs typeface="Arial Narrow"/>
              </a:rPr>
              <a:t>500+</a:t>
            </a:r>
            <a:r>
              <a:rPr dirty="0" sz="3200" spc="-6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3200" b="1">
                <a:solidFill>
                  <a:srgbClr val="3E4444"/>
                </a:solidFill>
                <a:latin typeface="Arial Narrow"/>
                <a:cs typeface="Arial Narrow"/>
              </a:rPr>
              <a:t>acre</a:t>
            </a:r>
            <a:r>
              <a:rPr dirty="0" sz="3200" spc="-40" b="1">
                <a:solidFill>
                  <a:srgbClr val="3E4444"/>
                </a:solidFill>
                <a:latin typeface="Arial Narrow"/>
                <a:cs typeface="Arial Narrow"/>
              </a:rPr>
              <a:t> </a:t>
            </a:r>
            <a:r>
              <a:rPr dirty="0" sz="3200" spc="-10" b="1">
                <a:solidFill>
                  <a:srgbClr val="3E4444"/>
                </a:solidFill>
                <a:latin typeface="Arial Narrow"/>
                <a:cs typeface="Arial Narrow"/>
              </a:rPr>
              <a:t>farmers</a:t>
            </a:r>
            <a:endParaRPr sz="3200">
              <a:latin typeface="Arial Narrow"/>
              <a:cs typeface="Arial Narrow"/>
            </a:endParaRPr>
          </a:p>
          <a:p>
            <a:pPr algn="ctr">
              <a:lnSpc>
                <a:spcPts val="2835"/>
              </a:lnSpc>
            </a:pPr>
            <a:r>
              <a:rPr dirty="0" sz="2400">
                <a:solidFill>
                  <a:srgbClr val="3E4444"/>
                </a:solidFill>
                <a:latin typeface="Calibri"/>
                <a:cs typeface="Calibri"/>
              </a:rPr>
              <a:t>listen</a:t>
            </a:r>
            <a:r>
              <a:rPr dirty="0" sz="2400" spc="-25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3E4444"/>
                </a:solidFill>
                <a:latin typeface="Calibri"/>
                <a:cs typeface="Calibri"/>
              </a:rPr>
              <a:t>to</a:t>
            </a:r>
            <a:r>
              <a:rPr dirty="0" sz="2400" spc="-20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3E4444"/>
                </a:solidFill>
                <a:latin typeface="Calibri"/>
                <a:cs typeface="Calibri"/>
              </a:rPr>
              <a:t>radio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3315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at</a:t>
            </a:r>
            <a:r>
              <a:rPr dirty="0" sz="28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any</a:t>
            </a:r>
            <a:r>
              <a:rPr dirty="0" sz="28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given</a:t>
            </a:r>
            <a:r>
              <a:rPr dirty="0" sz="2800" spc="-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 Narrow"/>
                <a:cs typeface="Arial Narrow"/>
              </a:rPr>
              <a:t>time</a:t>
            </a:r>
            <a:endParaRPr sz="2800">
              <a:latin typeface="Arial Narrow"/>
              <a:cs typeface="Arial Narrow"/>
            </a:endParaRPr>
          </a:p>
          <a:p>
            <a:pPr marL="12700" marR="5080" indent="889635">
              <a:lnSpc>
                <a:spcPts val="2880"/>
              </a:lnSpc>
              <a:spcBef>
                <a:spcPts val="50"/>
              </a:spcBef>
            </a:pPr>
            <a:r>
              <a:rPr dirty="0" sz="2400">
                <a:solidFill>
                  <a:srgbClr val="3E4444"/>
                </a:solidFill>
                <a:latin typeface="Calibri"/>
                <a:cs typeface="Calibri"/>
              </a:rPr>
              <a:t>during</a:t>
            </a:r>
            <a:r>
              <a:rPr dirty="0" sz="2400" spc="-35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3E4444"/>
                </a:solidFill>
                <a:latin typeface="Calibri"/>
                <a:cs typeface="Calibri"/>
              </a:rPr>
              <a:t>the</a:t>
            </a:r>
            <a:r>
              <a:rPr dirty="0" sz="2400" spc="-35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3E4444"/>
                </a:solidFill>
                <a:latin typeface="Calibri"/>
                <a:cs typeface="Calibri"/>
              </a:rPr>
              <a:t>day, </a:t>
            </a:r>
            <a:r>
              <a:rPr dirty="0" sz="2400" spc="-10">
                <a:solidFill>
                  <a:srgbClr val="3E4444"/>
                </a:solidFill>
                <a:latin typeface="Calibri"/>
                <a:cs typeface="Calibri"/>
              </a:rPr>
              <a:t>Monday-</a:t>
            </a:r>
            <a:r>
              <a:rPr dirty="0" sz="2400">
                <a:solidFill>
                  <a:srgbClr val="3E4444"/>
                </a:solidFill>
                <a:latin typeface="Calibri"/>
                <a:cs typeface="Calibri"/>
              </a:rPr>
              <a:t>Friday</a:t>
            </a:r>
            <a:r>
              <a:rPr dirty="0" sz="2400" spc="-25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3E4444"/>
                </a:solidFill>
                <a:latin typeface="Calibri"/>
                <a:cs typeface="Calibri"/>
              </a:rPr>
              <a:t>5</a:t>
            </a:r>
            <a:r>
              <a:rPr dirty="0" sz="2400" spc="-20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3E4444"/>
                </a:solidFill>
                <a:latin typeface="Calibri"/>
                <a:cs typeface="Calibri"/>
              </a:rPr>
              <a:t>a.m.-</a:t>
            </a:r>
            <a:r>
              <a:rPr dirty="0" sz="2400" spc="-30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3E4444"/>
                </a:solidFill>
                <a:latin typeface="Calibri"/>
                <a:cs typeface="Calibri"/>
              </a:rPr>
              <a:t>7</a:t>
            </a:r>
            <a:r>
              <a:rPr dirty="0" sz="2400" spc="-15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3E4444"/>
                </a:solidFill>
                <a:latin typeface="Calibri"/>
                <a:cs typeface="Calibri"/>
              </a:rPr>
              <a:t>p.m.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Jennifer Coleman</dc:creator>
  <dc:title>PowerPoint Presentation</dc:title>
  <dcterms:created xsi:type="dcterms:W3CDTF">2025-05-14T21:03:20Z</dcterms:created>
  <dcterms:modified xsi:type="dcterms:W3CDTF">2025-05-14T21:03:20Z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2024-06-27T00:00:00Z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2025-05-14T00:00:00Z</vt:filetime>
  </property>
  <property fmtid="{D5CDD505-2E9C-101B-9397-08002B2CF9AE}" pid="5" name="Producer">
    <vt:lpwstr>Microsoft® PowerPoint® for Microsoft 365</vt:lpwstr>
  </property>
</Properties>
</file>