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notesSlides/notesSlide17.xml" ContentType="application/vnd.openxmlformats-officedocument.presentationml.notesSlide+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27.xml" ContentType="application/vnd.openxmlformats-officedocument.presentationml.notesSlide+xml"/>
  <Override PartName="/ppt/charts/chart24.xml" ContentType="application/vnd.openxmlformats-officedocument.drawingml.chart+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charts/chart26.xml" ContentType="application/vnd.openxmlformats-officedocument.drawingml.chart+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8.xml" ContentType="application/vnd.openxmlformats-officedocument.drawingml.chart+xml"/>
  <Override PartName="/ppt/notesSlides/notesSlide33.xml" ContentType="application/vnd.openxmlformats-officedocument.presentationml.notesSlide+xml"/>
  <Override PartName="/ppt/charts/chart29.xml" ContentType="application/vnd.openxmlformats-officedocument.drawingml.chart+xml"/>
  <Override PartName="/ppt/notesSlides/notesSlide34.xml" ContentType="application/vnd.openxmlformats-officedocument.presentationml.notesSlide+xml"/>
  <Override PartName="/ppt/charts/chart30.xml" ContentType="application/vnd.openxmlformats-officedocument.drawingml.chart+xml"/>
  <Override PartName="/ppt/notesSlides/notesSlide35.xml" ContentType="application/vnd.openxmlformats-officedocument.presentationml.notesSlide+xml"/>
  <Override PartName="/ppt/charts/chart31.xml" ContentType="application/vnd.openxmlformats-officedocument.drawingml.chart+xml"/>
  <Override PartName="/ppt/notesSlides/notesSlide36.xml" ContentType="application/vnd.openxmlformats-officedocument.presentationml.notesSlide+xml"/>
  <Override PartName="/ppt/charts/chart32.xml" ContentType="application/vnd.openxmlformats-officedocument.drawingml.chart+xml"/>
  <Override PartName="/ppt/notesSlides/notesSlide37.xml" ContentType="application/vnd.openxmlformats-officedocument.presentationml.notesSlide+xml"/>
  <Override PartName="/ppt/charts/chart3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335" r:id="rId2"/>
    <p:sldId id="336" r:id="rId3"/>
    <p:sldId id="337" r:id="rId4"/>
    <p:sldId id="338" r:id="rId5"/>
    <p:sldId id="339" r:id="rId6"/>
    <p:sldId id="340" r:id="rId7"/>
    <p:sldId id="433" r:id="rId8"/>
    <p:sldId id="425" r:id="rId9"/>
    <p:sldId id="343" r:id="rId10"/>
    <p:sldId id="427" r:id="rId11"/>
    <p:sldId id="428" r:id="rId12"/>
    <p:sldId id="419" r:id="rId13"/>
    <p:sldId id="429" r:id="rId14"/>
    <p:sldId id="394" r:id="rId15"/>
    <p:sldId id="395" r:id="rId16"/>
    <p:sldId id="346" r:id="rId17"/>
    <p:sldId id="434" r:id="rId18"/>
    <p:sldId id="391" r:id="rId19"/>
    <p:sldId id="348" r:id="rId20"/>
    <p:sldId id="349" r:id="rId21"/>
    <p:sldId id="430" r:id="rId22"/>
    <p:sldId id="351" r:id="rId23"/>
    <p:sldId id="354" r:id="rId24"/>
    <p:sldId id="355" r:id="rId25"/>
    <p:sldId id="431" r:id="rId26"/>
    <p:sldId id="407" r:id="rId27"/>
    <p:sldId id="396" r:id="rId28"/>
    <p:sldId id="361" r:id="rId29"/>
    <p:sldId id="362" r:id="rId30"/>
    <p:sldId id="363" r:id="rId31"/>
    <p:sldId id="397" r:id="rId32"/>
    <p:sldId id="424" r:id="rId33"/>
    <p:sldId id="366" r:id="rId34"/>
    <p:sldId id="367" r:id="rId35"/>
    <p:sldId id="408" r:id="rId36"/>
    <p:sldId id="368" r:id="rId37"/>
    <p:sldId id="375" r:id="rId38"/>
    <p:sldId id="410" r:id="rId39"/>
    <p:sldId id="372" r:id="rId40"/>
    <p:sldId id="376" r:id="rId41"/>
    <p:sldId id="341" r:id="rId42"/>
    <p:sldId id="377" r:id="rId43"/>
    <p:sldId id="378" r:id="rId44"/>
    <p:sldId id="379" r:id="rId45"/>
    <p:sldId id="380" r:id="rId46"/>
    <p:sldId id="382" r:id="rId47"/>
    <p:sldId id="383" r:id="rId4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F"/>
    <a:srgbClr val="B4975A"/>
    <a:srgbClr val="693A0B"/>
    <a:srgbClr val="000000"/>
    <a:srgbClr val="FFFFA3"/>
    <a:srgbClr val="063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4" autoAdjust="0"/>
    <p:restoredTop sz="99200" autoAdjust="0"/>
  </p:normalViewPr>
  <p:slideViewPr>
    <p:cSldViewPr>
      <p:cViewPr varScale="1">
        <p:scale>
          <a:sx n="97" d="100"/>
          <a:sy n="97" d="100"/>
        </p:scale>
        <p:origin x="88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6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you listen to farm news, weather, markets and ag information on the radio during this time of year?</a:t>
            </a:r>
          </a:p>
        </c:rich>
      </c:tx>
      <c:layout>
        <c:manualLayout>
          <c:xMode val="edge"/>
          <c:yMode val="edge"/>
          <c:x val="0.10760517799352751"/>
          <c:y val="0"/>
        </c:manualLayout>
      </c:layout>
      <c:overlay val="0"/>
    </c:title>
    <c:autoTitleDeleted val="0"/>
    <c:plotArea>
      <c:layout>
        <c:manualLayout>
          <c:layoutTarget val="inner"/>
          <c:xMode val="edge"/>
          <c:yMode val="edge"/>
          <c:x val="9.0186643336249636E-2"/>
          <c:y val="0.22024484071124756"/>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8.0906148867313909E-3"/>
                  <c:y val="-3.00791502624671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4E-464E-A924-94EBBC7BF913}"/>
                </c:ext>
              </c:extLst>
            </c:dLbl>
            <c:dLbl>
              <c:idx val="1"/>
              <c:layout>
                <c:manualLayout>
                  <c:x val="0"/>
                  <c:y val="-5.6120816929133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4E-464E-A924-94EBBC7BF913}"/>
                </c:ext>
              </c:extLst>
            </c:dLbl>
            <c:dLbl>
              <c:idx val="2"/>
              <c:layout>
                <c:manualLayout>
                  <c:x val="1.6181229773462784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4E-464E-A924-94EBBC7BF913}"/>
                </c:ext>
              </c:extLst>
            </c:dLbl>
            <c:dLbl>
              <c:idx val="3"/>
              <c:layout>
                <c:manualLayout>
                  <c:x val="3.2362459546925568E-3"/>
                  <c:y val="-9.0237450787401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4E-464E-A924-94EBBC7BF913}"/>
                </c:ext>
              </c:extLst>
            </c:dLbl>
            <c:dLbl>
              <c:idx val="4"/>
              <c:layout>
                <c:manualLayout>
                  <c:x val="-5.9480412170700887E-3"/>
                  <c:y val="-3.6135956038527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4E-464E-A924-94EBBC7BF913}"/>
                </c:ext>
              </c:extLst>
            </c:dLbl>
            <c:dLbl>
              <c:idx val="5"/>
              <c:layout>
                <c:manualLayout>
                  <c:x val="1.6181229773462784E-3"/>
                  <c:y val="-3.20968667978997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4E-464E-A924-94EBBC7BF913}"/>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4E-464E-A924-94EBBC7BF913}"/>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4E-464E-A924-94EBBC7BF913}"/>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4E-464E-A924-94EBBC7BF9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 </c:v>
                </c:pt>
                <c:pt idx="1">
                  <c:v>$100-$250,000</c:v>
                </c:pt>
                <c:pt idx="2">
                  <c:v>$250-$500,000</c:v>
                </c:pt>
                <c:pt idx="3">
                  <c:v>$500-$1M </c:v>
                </c:pt>
                <c:pt idx="4">
                  <c:v>$1M-$2M </c:v>
                </c:pt>
                <c:pt idx="5">
                  <c:v>$2M-$5M </c:v>
                </c:pt>
                <c:pt idx="6">
                  <c:v>&gt;$5M </c:v>
                </c:pt>
              </c:strCache>
            </c:strRef>
          </c:cat>
          <c:val>
            <c:numRef>
              <c:f>Sheet1!$B$2:$B$8</c:f>
              <c:numCache>
                <c:formatCode>0%</c:formatCode>
                <c:ptCount val="7"/>
                <c:pt idx="0">
                  <c:v>0.83</c:v>
                </c:pt>
                <c:pt idx="1">
                  <c:v>0.88</c:v>
                </c:pt>
                <c:pt idx="2">
                  <c:v>0.93</c:v>
                </c:pt>
                <c:pt idx="3">
                  <c:v>0.79</c:v>
                </c:pt>
                <c:pt idx="4">
                  <c:v>0.71</c:v>
                </c:pt>
                <c:pt idx="5">
                  <c:v>0.93</c:v>
                </c:pt>
                <c:pt idx="6">
                  <c:v>0.59</c:v>
                </c:pt>
              </c:numCache>
            </c:numRef>
          </c:val>
          <c:extLst>
            <c:ext xmlns:c16="http://schemas.microsoft.com/office/drawing/2014/chart" uri="{C3380CC4-5D6E-409C-BE32-E72D297353CC}">
              <c16:uniqueId val="{00000009-E74E-464E-A924-94EBBC7BF913}"/>
            </c:ext>
          </c:extLst>
        </c:ser>
        <c:ser>
          <c:idx val="1"/>
          <c:order val="1"/>
          <c:tx>
            <c:strRef>
              <c:f>Sheet1!$C$1</c:f>
              <c:strCache>
                <c:ptCount val="1"/>
                <c:pt idx="0">
                  <c:v>Wave 2</c:v>
                </c:pt>
              </c:strCache>
            </c:strRef>
          </c:tx>
          <c:spPr>
            <a:solidFill>
              <a:srgbClr val="B4975A"/>
            </a:solidFill>
          </c:spPr>
          <c:invertIfNegative val="0"/>
          <c:dLbls>
            <c:dLbl>
              <c:idx val="2"/>
              <c:layout>
                <c:manualLayout>
                  <c:x val="5.7971014492753095E-3"/>
                  <c:y val="-3.55191256830601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4E-464E-A924-94EBBC7BF913}"/>
                </c:ext>
              </c:extLst>
            </c:dLbl>
            <c:dLbl>
              <c:idx val="4"/>
              <c:layout>
                <c:manualLayout>
                  <c:x val="-1.5432098765432098E-3"/>
                  <c:y val="2.8060326608944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01-464C-9C30-942E23509F9D}"/>
                </c:ext>
              </c:extLst>
            </c:dLbl>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 </c:v>
                </c:pt>
                <c:pt idx="1">
                  <c:v>$100-$250,000</c:v>
                </c:pt>
                <c:pt idx="2">
                  <c:v>$250-$500,000</c:v>
                </c:pt>
                <c:pt idx="3">
                  <c:v>$500-$1M </c:v>
                </c:pt>
                <c:pt idx="4">
                  <c:v>$1M-$2M </c:v>
                </c:pt>
                <c:pt idx="5">
                  <c:v>$2M-$5M </c:v>
                </c:pt>
                <c:pt idx="6">
                  <c:v>&gt;$5M </c:v>
                </c:pt>
              </c:strCache>
            </c:strRef>
          </c:cat>
          <c:val>
            <c:numRef>
              <c:f>Sheet1!$C$2:$C$8</c:f>
              <c:numCache>
                <c:formatCode>0%</c:formatCode>
                <c:ptCount val="7"/>
                <c:pt idx="0">
                  <c:v>0.74</c:v>
                </c:pt>
                <c:pt idx="1">
                  <c:v>0.71</c:v>
                </c:pt>
                <c:pt idx="2">
                  <c:v>0.8</c:v>
                </c:pt>
                <c:pt idx="3">
                  <c:v>0.72</c:v>
                </c:pt>
                <c:pt idx="4">
                  <c:v>0.69</c:v>
                </c:pt>
                <c:pt idx="5">
                  <c:v>0.69</c:v>
                </c:pt>
                <c:pt idx="6">
                  <c:v>1</c:v>
                </c:pt>
              </c:numCache>
            </c:numRef>
          </c:val>
          <c:extLst>
            <c:ext xmlns:c16="http://schemas.microsoft.com/office/drawing/2014/chart" uri="{C3380CC4-5D6E-409C-BE32-E72D297353CC}">
              <c16:uniqueId val="{0000000B-E74E-464E-A924-94EBBC7BF913}"/>
            </c:ext>
          </c:extLst>
        </c:ser>
        <c:ser>
          <c:idx val="2"/>
          <c:order val="2"/>
          <c:tx>
            <c:strRef>
              <c:f>Sheet1!$D$1</c:f>
              <c:strCache>
                <c:ptCount val="1"/>
                <c:pt idx="0">
                  <c:v>Wave 3</c:v>
                </c:pt>
              </c:strCache>
            </c:strRef>
          </c:tx>
          <c:spPr>
            <a:solidFill>
              <a:srgbClr val="002060"/>
            </a:solidFill>
          </c:spPr>
          <c:invertIfNegative val="0"/>
          <c:dLbls>
            <c:dLbl>
              <c:idx val="0"/>
              <c:layout>
                <c:manualLayout>
                  <c:x val="6.1728395061728392E-3"/>
                  <c:y val="-2.244826128715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01-464C-9C30-942E23509F9D}"/>
                </c:ext>
              </c:extLst>
            </c:dLbl>
            <c:dLbl>
              <c:idx val="1"/>
              <c:layout>
                <c:manualLayout>
                  <c:x val="7.528190920579372E-3"/>
                  <c:y val="-1.6909992414873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4E-464E-A924-94EBBC7BF913}"/>
                </c:ext>
              </c:extLst>
            </c:dLbl>
            <c:dLbl>
              <c:idx val="2"/>
              <c:layout>
                <c:manualLayout>
                  <c:x val="8.5965856831998564E-3"/>
                  <c:y val="-2.864490728981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4E-464E-A924-94EBBC7BF913}"/>
                </c:ext>
              </c:extLst>
            </c:dLbl>
            <c:dLbl>
              <c:idx val="3"/>
              <c:layout>
                <c:manualLayout>
                  <c:x val="1.2345679012345678E-2"/>
                  <c:y val="-2.8060326608944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01-464C-9C30-942E23509F9D}"/>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c:v>
                </c:pt>
                <c:pt idx="3">
                  <c:v>$500-$1M </c:v>
                </c:pt>
                <c:pt idx="4">
                  <c:v>$1M-$2M </c:v>
                </c:pt>
                <c:pt idx="5">
                  <c:v>$2M-$5M </c:v>
                </c:pt>
                <c:pt idx="6">
                  <c:v>&gt;$5M </c:v>
                </c:pt>
              </c:strCache>
            </c:strRef>
          </c:cat>
          <c:val>
            <c:numRef>
              <c:f>Sheet1!$D$2:$D$8</c:f>
              <c:numCache>
                <c:formatCode>0%</c:formatCode>
                <c:ptCount val="7"/>
                <c:pt idx="0">
                  <c:v>0.73</c:v>
                </c:pt>
                <c:pt idx="1">
                  <c:v>0.69</c:v>
                </c:pt>
                <c:pt idx="2">
                  <c:v>0.81</c:v>
                </c:pt>
                <c:pt idx="3">
                  <c:v>0.72</c:v>
                </c:pt>
                <c:pt idx="4">
                  <c:v>0.77</c:v>
                </c:pt>
                <c:pt idx="5">
                  <c:v>0.49</c:v>
                </c:pt>
                <c:pt idx="6">
                  <c:v>0.86</c:v>
                </c:pt>
              </c:numCache>
            </c:numRef>
          </c:val>
          <c:extLst>
            <c:ext xmlns:c16="http://schemas.microsoft.com/office/drawing/2014/chart" uri="{C3380CC4-5D6E-409C-BE32-E72D297353CC}">
              <c16:uniqueId val="{0000000E-E74E-464E-A924-94EBBC7BF913}"/>
            </c:ext>
          </c:extLst>
        </c:ser>
        <c:ser>
          <c:idx val="3"/>
          <c:order val="3"/>
          <c:tx>
            <c:strRef>
              <c:f>Sheet1!$E$1</c:f>
              <c:strCache>
                <c:ptCount val="1"/>
                <c:pt idx="0">
                  <c:v>Wave 4</c:v>
                </c:pt>
              </c:strCache>
            </c:strRef>
          </c:tx>
          <c:invertIfNegative val="0"/>
          <c:dLbls>
            <c:dLbl>
              <c:idx val="0"/>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7E-476B-8878-680E7F355E59}"/>
                </c:ext>
              </c:extLst>
            </c:dLbl>
            <c:dLbl>
              <c:idx val="1"/>
              <c:layout>
                <c:manualLayout>
                  <c:x val="7.71604938271604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7E-476B-8878-680E7F355E59}"/>
                </c:ext>
              </c:extLst>
            </c:dLbl>
            <c:dLbl>
              <c:idx val="3"/>
              <c:layout>
                <c:manualLayout>
                  <c:x val="6.1728395061727264E-3"/>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7E-476B-8878-680E7F355E59}"/>
                </c:ext>
              </c:extLst>
            </c:dLbl>
            <c:dLbl>
              <c:idx val="4"/>
              <c:layout>
                <c:manualLayout>
                  <c:x val="4.6296296296296294E-3"/>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7E-476B-8878-680E7F355E59}"/>
                </c:ext>
              </c:extLst>
            </c:dLbl>
            <c:dLbl>
              <c:idx val="6"/>
              <c:layout>
                <c:manualLayout>
                  <c:x val="9.042116263244871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7E-476B-8878-680E7F355E5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c:v>
                </c:pt>
                <c:pt idx="3">
                  <c:v>$500-$1M </c:v>
                </c:pt>
                <c:pt idx="4">
                  <c:v>$1M-$2M </c:v>
                </c:pt>
                <c:pt idx="5">
                  <c:v>$2M-$5M </c:v>
                </c:pt>
                <c:pt idx="6">
                  <c:v>&gt;$5M </c:v>
                </c:pt>
              </c:strCache>
            </c:strRef>
          </c:cat>
          <c:val>
            <c:numRef>
              <c:f>Sheet1!$E$2:$E$8</c:f>
              <c:numCache>
                <c:formatCode>0%</c:formatCode>
                <c:ptCount val="7"/>
                <c:pt idx="0">
                  <c:v>0.72</c:v>
                </c:pt>
                <c:pt idx="1">
                  <c:v>0.64</c:v>
                </c:pt>
                <c:pt idx="2">
                  <c:v>0.78</c:v>
                </c:pt>
                <c:pt idx="3">
                  <c:v>0.71</c:v>
                </c:pt>
                <c:pt idx="4">
                  <c:v>0.66</c:v>
                </c:pt>
                <c:pt idx="5">
                  <c:v>0.9</c:v>
                </c:pt>
                <c:pt idx="6">
                  <c:v>0.77</c:v>
                </c:pt>
              </c:numCache>
            </c:numRef>
          </c:val>
          <c:extLst>
            <c:ext xmlns:c16="http://schemas.microsoft.com/office/drawing/2014/chart" uri="{C3380CC4-5D6E-409C-BE32-E72D297353CC}">
              <c16:uniqueId val="{00000005-227E-476B-8878-680E7F355E59}"/>
            </c:ext>
          </c:extLst>
        </c:ser>
        <c:dLbls>
          <c:showLegendKey val="0"/>
          <c:showVal val="0"/>
          <c:showCatName val="0"/>
          <c:showSerName val="0"/>
          <c:showPercent val="0"/>
          <c:showBubbleSize val="0"/>
        </c:dLbls>
        <c:gapWidth val="150"/>
        <c:axId val="311436928"/>
        <c:axId val="311437488"/>
      </c:barChart>
      <c:catAx>
        <c:axId val="311436928"/>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crossAx val="311437488"/>
        <c:crosses val="autoZero"/>
        <c:auto val="1"/>
        <c:lblAlgn val="ctr"/>
        <c:lblOffset val="100"/>
        <c:noMultiLvlLbl val="0"/>
      </c:catAx>
      <c:valAx>
        <c:axId val="311437488"/>
        <c:scaling>
          <c:orientation val="minMax"/>
          <c:max val="1"/>
          <c:min val="0"/>
        </c:scaling>
        <c:delete val="0"/>
        <c:axPos val="l"/>
        <c:numFmt formatCode="0%" sourceLinked="1"/>
        <c:majorTickMark val="out"/>
        <c:minorTickMark val="none"/>
        <c:tickLblPos val="nextTo"/>
        <c:crossAx val="311436928"/>
        <c:crosses val="autoZero"/>
        <c:crossBetween val="between"/>
      </c:valAx>
    </c:plotArea>
    <c:legend>
      <c:legendPos val="t"/>
      <c:layout>
        <c:manualLayout>
          <c:xMode val="edge"/>
          <c:yMode val="edge"/>
          <c:x val="0.3335710907758152"/>
          <c:y val="0.13827683615819208"/>
          <c:w val="0.36885267813745504"/>
          <c:h val="5.7533612183749624E-2"/>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Where do you typically listen to farm news, weather and commodity markets on the radio at this time of year? </a:t>
            </a:r>
          </a:p>
          <a:p>
            <a:pPr>
              <a:defRPr sz="1600"/>
            </a:pPr>
            <a:endParaRPr lang="en-US" sz="1600" dirty="0"/>
          </a:p>
          <a:p>
            <a:pPr>
              <a:defRPr sz="1600"/>
            </a:pPr>
            <a:r>
              <a:rPr lang="en-US" sz="1600" dirty="0"/>
              <a:t>Farmers 49 and</a:t>
            </a:r>
            <a:r>
              <a:rPr lang="en-US" sz="1600" baseline="0" dirty="0"/>
              <a:t> under</a:t>
            </a:r>
            <a:endParaRPr lang="en-US" sz="1600" dirty="0"/>
          </a:p>
        </c:rich>
      </c:tx>
      <c:layout>
        <c:manualLayout>
          <c:xMode val="edge"/>
          <c:yMode val="edge"/>
          <c:x val="0.10887602285008492"/>
          <c:y val="1.831516869074927E-2"/>
        </c:manualLayout>
      </c:layout>
      <c:overlay val="0"/>
    </c:title>
    <c:autoTitleDeleted val="0"/>
    <c:plotArea>
      <c:layout>
        <c:manualLayout>
          <c:layoutTarget val="inner"/>
          <c:xMode val="edge"/>
          <c:yMode val="edge"/>
          <c:x val="5.8100972672533578E-2"/>
          <c:y val="0.26027817156548294"/>
          <c:w val="0.91678411522089154"/>
          <c:h val="0.57176214590743213"/>
        </c:manualLayout>
      </c:layout>
      <c:barChart>
        <c:barDir val="col"/>
        <c:grouping val="clustered"/>
        <c:varyColors val="0"/>
        <c:ser>
          <c:idx val="0"/>
          <c:order val="0"/>
          <c:tx>
            <c:strRef>
              <c:f>Sheet1!$A$2</c:f>
              <c:strCache>
                <c:ptCount val="1"/>
                <c:pt idx="0">
                  <c:v>Wave 1</c:v>
                </c:pt>
              </c:strCache>
            </c:strRef>
          </c:tx>
          <c:spPr>
            <a:solidFill>
              <a:srgbClr val="6699FF"/>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Sheet1!$B$2:$H$2</c:f>
              <c:numCache>
                <c:formatCode>0%</c:formatCode>
                <c:ptCount val="7"/>
                <c:pt idx="0">
                  <c:v>0.74</c:v>
                </c:pt>
                <c:pt idx="1">
                  <c:v>0.41</c:v>
                </c:pt>
                <c:pt idx="2">
                  <c:v>0.35</c:v>
                </c:pt>
                <c:pt idx="3">
                  <c:v>0.25</c:v>
                </c:pt>
                <c:pt idx="4">
                  <c:v>0.27</c:v>
                </c:pt>
                <c:pt idx="5">
                  <c:v>0.18</c:v>
                </c:pt>
                <c:pt idx="6">
                  <c:v>0.15</c:v>
                </c:pt>
              </c:numCache>
            </c:numRef>
          </c:val>
          <c:extLst>
            <c:ext xmlns:c16="http://schemas.microsoft.com/office/drawing/2014/chart" uri="{C3380CC4-5D6E-409C-BE32-E72D297353CC}">
              <c16:uniqueId val="{00000000-AC9A-403E-A6A7-39160E942F2C}"/>
            </c:ext>
          </c:extLst>
        </c:ser>
        <c:ser>
          <c:idx val="1"/>
          <c:order val="1"/>
          <c:tx>
            <c:strRef>
              <c:f>Sheet1!$A$3</c:f>
              <c:strCache>
                <c:ptCount val="1"/>
                <c:pt idx="0">
                  <c:v>Wave 2</c:v>
                </c:pt>
              </c:strCache>
            </c:strRef>
          </c:tx>
          <c:spPr>
            <a:solidFill>
              <a:srgbClr val="002060"/>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Sheet1!$B$3:$H$3</c:f>
              <c:numCache>
                <c:formatCode>0%</c:formatCode>
                <c:ptCount val="7"/>
                <c:pt idx="0">
                  <c:v>0.56000000000000005</c:v>
                </c:pt>
                <c:pt idx="1">
                  <c:v>0.44</c:v>
                </c:pt>
                <c:pt idx="2">
                  <c:v>0.26</c:v>
                </c:pt>
                <c:pt idx="3">
                  <c:v>0.23</c:v>
                </c:pt>
                <c:pt idx="4">
                  <c:v>0.23</c:v>
                </c:pt>
                <c:pt idx="5">
                  <c:v>0.09</c:v>
                </c:pt>
                <c:pt idx="6">
                  <c:v>7.0000000000000007E-2</c:v>
                </c:pt>
              </c:numCache>
            </c:numRef>
          </c:val>
          <c:extLst>
            <c:ext xmlns:c16="http://schemas.microsoft.com/office/drawing/2014/chart" uri="{C3380CC4-5D6E-409C-BE32-E72D297353CC}">
              <c16:uniqueId val="{00000001-AC9A-403E-A6A7-39160E942F2C}"/>
            </c:ext>
          </c:extLst>
        </c:ser>
        <c:ser>
          <c:idx val="2"/>
          <c:order val="2"/>
          <c:tx>
            <c:strRef>
              <c:f>Sheet1!$A$4</c:f>
              <c:strCache>
                <c:ptCount val="1"/>
                <c:pt idx="0">
                  <c:v>Wave 3</c:v>
                </c:pt>
              </c:strCache>
            </c:strRef>
          </c:tx>
          <c:spPr>
            <a:solidFill>
              <a:srgbClr val="92D050"/>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Sheet1!$B$4:$H$4</c:f>
              <c:numCache>
                <c:formatCode>0%</c:formatCode>
                <c:ptCount val="7"/>
                <c:pt idx="0">
                  <c:v>0.65</c:v>
                </c:pt>
                <c:pt idx="1">
                  <c:v>0.45</c:v>
                </c:pt>
                <c:pt idx="2">
                  <c:v>0.42</c:v>
                </c:pt>
                <c:pt idx="3">
                  <c:v>0.27</c:v>
                </c:pt>
                <c:pt idx="4">
                  <c:v>0.38</c:v>
                </c:pt>
                <c:pt idx="5">
                  <c:v>0.21</c:v>
                </c:pt>
                <c:pt idx="6">
                  <c:v>0.31</c:v>
                </c:pt>
              </c:numCache>
            </c:numRef>
          </c:val>
          <c:extLst>
            <c:ext xmlns:c16="http://schemas.microsoft.com/office/drawing/2014/chart" uri="{C3380CC4-5D6E-409C-BE32-E72D297353CC}">
              <c16:uniqueId val="{00000002-AC9A-403E-A6A7-39160E942F2C}"/>
            </c:ext>
          </c:extLst>
        </c:ser>
        <c:ser>
          <c:idx val="3"/>
          <c:order val="3"/>
          <c:tx>
            <c:strRef>
              <c:f>Sheet1!$A$5</c:f>
              <c:strCache>
                <c:ptCount val="1"/>
                <c:pt idx="0">
                  <c:v>Wave 4</c:v>
                </c:pt>
              </c:strCache>
            </c:strRef>
          </c:tx>
          <c:spPr>
            <a:solidFill>
              <a:srgbClr val="006600"/>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Sheet1!$B$5:$H$5</c:f>
              <c:numCache>
                <c:formatCode>0%</c:formatCode>
                <c:ptCount val="7"/>
                <c:pt idx="0">
                  <c:v>0.64</c:v>
                </c:pt>
                <c:pt idx="1">
                  <c:v>0.32</c:v>
                </c:pt>
                <c:pt idx="2">
                  <c:v>0.4</c:v>
                </c:pt>
                <c:pt idx="3">
                  <c:v>0.25</c:v>
                </c:pt>
                <c:pt idx="4">
                  <c:v>0.34</c:v>
                </c:pt>
                <c:pt idx="5">
                  <c:v>0.15</c:v>
                </c:pt>
                <c:pt idx="6">
                  <c:v>0.23</c:v>
                </c:pt>
              </c:numCache>
            </c:numRef>
          </c:val>
          <c:extLst>
            <c:ext xmlns:c16="http://schemas.microsoft.com/office/drawing/2014/chart" uri="{C3380CC4-5D6E-409C-BE32-E72D297353CC}">
              <c16:uniqueId val="{00000003-AC9A-403E-A6A7-39160E942F2C}"/>
            </c:ext>
          </c:extLst>
        </c:ser>
        <c:dLbls>
          <c:showLegendKey val="0"/>
          <c:showVal val="0"/>
          <c:showCatName val="0"/>
          <c:showSerName val="0"/>
          <c:showPercent val="0"/>
          <c:showBubbleSize val="0"/>
        </c:dLbls>
        <c:gapWidth val="150"/>
        <c:axId val="481155424"/>
        <c:axId val="481155984"/>
      </c:barChart>
      <c:catAx>
        <c:axId val="481155424"/>
        <c:scaling>
          <c:orientation val="minMax"/>
        </c:scaling>
        <c:delete val="0"/>
        <c:axPos val="b"/>
        <c:numFmt formatCode="General" sourceLinked="0"/>
        <c:majorTickMark val="out"/>
        <c:minorTickMark val="none"/>
        <c:tickLblPos val="nextTo"/>
        <c:txPr>
          <a:bodyPr/>
          <a:lstStyle/>
          <a:p>
            <a:pPr>
              <a:defRPr sz="1200"/>
            </a:pPr>
            <a:endParaRPr lang="en-US"/>
          </a:p>
        </c:txPr>
        <c:crossAx val="481155984"/>
        <c:crosses val="autoZero"/>
        <c:auto val="1"/>
        <c:lblAlgn val="ctr"/>
        <c:lblOffset val="100"/>
        <c:noMultiLvlLbl val="0"/>
      </c:catAx>
      <c:valAx>
        <c:axId val="481155984"/>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481155424"/>
        <c:crosses val="autoZero"/>
        <c:crossBetween val="between"/>
      </c:valAx>
    </c:plotArea>
    <c:legend>
      <c:legendPos val="t"/>
      <c:layout>
        <c:manualLayout>
          <c:xMode val="edge"/>
          <c:yMode val="edge"/>
          <c:x val="0.36034098678841614"/>
          <c:y val="0.37981201718910679"/>
          <c:w val="0.27892167890778358"/>
          <c:h val="7.7277433635316514E-2"/>
        </c:manualLayout>
      </c:layout>
      <c:overlay val="0"/>
      <c:txPr>
        <a:bodyPr/>
        <a:lstStyle/>
        <a:p>
          <a:pPr rtl="0">
            <a:defRPr sz="1000"/>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Farmers 50 Plus.</a:t>
            </a:r>
          </a:p>
        </c:rich>
      </c:tx>
      <c:layout>
        <c:manualLayout>
          <c:xMode val="edge"/>
          <c:yMode val="edge"/>
          <c:x val="0.41835781556717178"/>
          <c:y val="0.10294117647058823"/>
        </c:manualLayout>
      </c:layout>
      <c:overlay val="0"/>
    </c:title>
    <c:autoTitleDeleted val="0"/>
    <c:plotArea>
      <c:layout>
        <c:manualLayout>
          <c:layoutTarget val="inner"/>
          <c:xMode val="edge"/>
          <c:yMode val="edge"/>
          <c:x val="5.8100972672533578E-2"/>
          <c:y val="0.15710345745348286"/>
          <c:w val="0.91678411522089154"/>
          <c:h val="0.60630924810869236"/>
        </c:manualLayout>
      </c:layout>
      <c:barChart>
        <c:barDir val="col"/>
        <c:grouping val="clustered"/>
        <c:varyColors val="0"/>
        <c:ser>
          <c:idx val="0"/>
          <c:order val="0"/>
          <c:tx>
            <c:strRef>
              <c:f>Sheet1!$A$2</c:f>
              <c:strCache>
                <c:ptCount val="1"/>
                <c:pt idx="0">
                  <c:v>Wave 1</c:v>
                </c:pt>
              </c:strCache>
            </c:strRef>
          </c:tx>
          <c:spPr>
            <a:solidFill>
              <a:srgbClr val="6699FF"/>
            </a:solidFill>
          </c:spPr>
          <c:invertIfNegative val="0"/>
          <c:dLbls>
            <c:spPr>
              <a:noFill/>
              <a:ln>
                <a:noFill/>
              </a:ln>
              <a:effectLst/>
            </c:spPr>
            <c:txPr>
              <a:bodyPr/>
              <a:lstStyle/>
              <a:p>
                <a:pPr algn="ct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Sheet1!$B$2:$H$2</c:f>
              <c:numCache>
                <c:formatCode>0%</c:formatCode>
                <c:ptCount val="7"/>
                <c:pt idx="0">
                  <c:v>0.65</c:v>
                </c:pt>
                <c:pt idx="1">
                  <c:v>0.45</c:v>
                </c:pt>
                <c:pt idx="2">
                  <c:v>0.42</c:v>
                </c:pt>
                <c:pt idx="3">
                  <c:v>0.27</c:v>
                </c:pt>
                <c:pt idx="4">
                  <c:v>0.38</c:v>
                </c:pt>
                <c:pt idx="5">
                  <c:v>0.21</c:v>
                </c:pt>
                <c:pt idx="6">
                  <c:v>0.31</c:v>
                </c:pt>
              </c:numCache>
            </c:numRef>
          </c:val>
          <c:extLst>
            <c:ext xmlns:c16="http://schemas.microsoft.com/office/drawing/2014/chart" uri="{C3380CC4-5D6E-409C-BE32-E72D297353CC}">
              <c16:uniqueId val="{00000000-AC9A-403E-A6A7-39160E942F2C}"/>
            </c:ext>
          </c:extLst>
        </c:ser>
        <c:ser>
          <c:idx val="1"/>
          <c:order val="1"/>
          <c:tx>
            <c:strRef>
              <c:f>Sheet1!$A$3</c:f>
              <c:strCache>
                <c:ptCount val="1"/>
                <c:pt idx="0">
                  <c:v>Wave 2</c:v>
                </c:pt>
              </c:strCache>
            </c:strRef>
          </c:tx>
          <c:spPr>
            <a:solidFill>
              <a:srgbClr val="002060"/>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Sheet1!$B$3:$H$3</c:f>
              <c:numCache>
                <c:formatCode>0%</c:formatCode>
                <c:ptCount val="7"/>
                <c:pt idx="0">
                  <c:v>0.57999999999999996</c:v>
                </c:pt>
                <c:pt idx="1">
                  <c:v>0.36</c:v>
                </c:pt>
                <c:pt idx="2">
                  <c:v>0.3</c:v>
                </c:pt>
                <c:pt idx="3">
                  <c:v>0.44</c:v>
                </c:pt>
                <c:pt idx="4">
                  <c:v>0.18</c:v>
                </c:pt>
                <c:pt idx="5">
                  <c:v>0.13</c:v>
                </c:pt>
                <c:pt idx="6">
                  <c:v>0.13</c:v>
                </c:pt>
              </c:numCache>
            </c:numRef>
          </c:val>
          <c:extLst>
            <c:ext xmlns:c16="http://schemas.microsoft.com/office/drawing/2014/chart" uri="{C3380CC4-5D6E-409C-BE32-E72D297353CC}">
              <c16:uniqueId val="{00000001-AC9A-403E-A6A7-39160E942F2C}"/>
            </c:ext>
          </c:extLst>
        </c:ser>
        <c:ser>
          <c:idx val="2"/>
          <c:order val="2"/>
          <c:tx>
            <c:strRef>
              <c:f>Sheet1!$A$4</c:f>
              <c:strCache>
                <c:ptCount val="1"/>
                <c:pt idx="0">
                  <c:v>Wave 3</c:v>
                </c:pt>
              </c:strCache>
            </c:strRef>
          </c:tx>
          <c:spPr>
            <a:solidFill>
              <a:srgbClr val="92D050"/>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Sheet1!$B$4:$H$4</c:f>
              <c:numCache>
                <c:formatCode>0%</c:formatCode>
                <c:ptCount val="7"/>
                <c:pt idx="0">
                  <c:v>0.64</c:v>
                </c:pt>
                <c:pt idx="1">
                  <c:v>0.32</c:v>
                </c:pt>
                <c:pt idx="2">
                  <c:v>0.4</c:v>
                </c:pt>
                <c:pt idx="3">
                  <c:v>0.25</c:v>
                </c:pt>
                <c:pt idx="4">
                  <c:v>0.34</c:v>
                </c:pt>
                <c:pt idx="5">
                  <c:v>0.15</c:v>
                </c:pt>
                <c:pt idx="6">
                  <c:v>0.23</c:v>
                </c:pt>
              </c:numCache>
            </c:numRef>
          </c:val>
          <c:extLst>
            <c:ext xmlns:c16="http://schemas.microsoft.com/office/drawing/2014/chart" uri="{C3380CC4-5D6E-409C-BE32-E72D297353CC}">
              <c16:uniqueId val="{00000002-AC9A-403E-A6A7-39160E942F2C}"/>
            </c:ext>
          </c:extLst>
        </c:ser>
        <c:ser>
          <c:idx val="3"/>
          <c:order val="3"/>
          <c:tx>
            <c:strRef>
              <c:f>Sheet1!$A$5</c:f>
              <c:strCache>
                <c:ptCount val="1"/>
                <c:pt idx="0">
                  <c:v>Wave 4</c:v>
                </c:pt>
              </c:strCache>
            </c:strRef>
          </c:tx>
          <c:spPr>
            <a:solidFill>
              <a:srgbClr val="006600"/>
            </a:solidFill>
          </c:spPr>
          <c:invertIfNegative val="0"/>
          <c:dLbls>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In the field</c:v>
                </c:pt>
                <c:pt idx="2">
                  <c:v>Trucking</c:v>
                </c:pt>
                <c:pt idx="3">
                  <c:v>House</c:v>
                </c:pt>
                <c:pt idx="4">
                  <c:v>Shop</c:v>
                </c:pt>
                <c:pt idx="5">
                  <c:v>Barn</c:v>
                </c:pt>
                <c:pt idx="6">
                  <c:v>Office</c:v>
                </c:pt>
              </c:strCache>
            </c:strRef>
          </c:cat>
          <c:val>
            <c:numRef>
              <c:f>Sheet1!$B$5:$H$5</c:f>
              <c:numCache>
                <c:formatCode>0%</c:formatCode>
                <c:ptCount val="7"/>
                <c:pt idx="0">
                  <c:v>0.68</c:v>
                </c:pt>
                <c:pt idx="1">
                  <c:v>0.24</c:v>
                </c:pt>
                <c:pt idx="2">
                  <c:v>0.35</c:v>
                </c:pt>
                <c:pt idx="3">
                  <c:v>0.36</c:v>
                </c:pt>
                <c:pt idx="4">
                  <c:v>0.26</c:v>
                </c:pt>
                <c:pt idx="5">
                  <c:v>0.1</c:v>
                </c:pt>
                <c:pt idx="6">
                  <c:v>0.16</c:v>
                </c:pt>
              </c:numCache>
            </c:numRef>
          </c:val>
          <c:extLst>
            <c:ext xmlns:c16="http://schemas.microsoft.com/office/drawing/2014/chart" uri="{C3380CC4-5D6E-409C-BE32-E72D297353CC}">
              <c16:uniqueId val="{00000003-AC9A-403E-A6A7-39160E942F2C}"/>
            </c:ext>
          </c:extLst>
        </c:ser>
        <c:dLbls>
          <c:showLegendKey val="0"/>
          <c:showVal val="0"/>
          <c:showCatName val="0"/>
          <c:showSerName val="0"/>
          <c:showPercent val="0"/>
          <c:showBubbleSize val="0"/>
        </c:dLbls>
        <c:gapWidth val="150"/>
        <c:axId val="485988832"/>
        <c:axId val="485989392"/>
      </c:barChart>
      <c:catAx>
        <c:axId val="485988832"/>
        <c:scaling>
          <c:orientation val="minMax"/>
        </c:scaling>
        <c:delete val="0"/>
        <c:axPos val="b"/>
        <c:title>
          <c:tx>
            <c:rich>
              <a:bodyPr/>
              <a:lstStyle/>
              <a:p>
                <a:pPr>
                  <a:defRPr/>
                </a:pPr>
                <a:r>
                  <a:rPr lang="en-US"/>
                  <a:t>Listening venue </a:t>
                </a:r>
              </a:p>
            </c:rich>
          </c:tx>
          <c:layout>
            <c:manualLayout>
              <c:xMode val="edge"/>
              <c:yMode val="edge"/>
              <c:x val="0.42950076093429496"/>
              <c:y val="0.86992161660171285"/>
            </c:manualLayout>
          </c:layout>
          <c:overlay val="0"/>
        </c:title>
        <c:numFmt formatCode="General" sourceLinked="0"/>
        <c:majorTickMark val="out"/>
        <c:minorTickMark val="none"/>
        <c:tickLblPos val="nextTo"/>
        <c:txPr>
          <a:bodyPr/>
          <a:lstStyle/>
          <a:p>
            <a:pPr>
              <a:defRPr sz="1200"/>
            </a:pPr>
            <a:endParaRPr lang="en-US"/>
          </a:p>
        </c:txPr>
        <c:crossAx val="485989392"/>
        <c:crosses val="autoZero"/>
        <c:auto val="1"/>
        <c:lblAlgn val="ctr"/>
        <c:lblOffset val="100"/>
        <c:noMultiLvlLbl val="0"/>
      </c:catAx>
      <c:valAx>
        <c:axId val="485989392"/>
        <c:scaling>
          <c:orientation val="minMax"/>
          <c:max val="1"/>
          <c:min val="0"/>
        </c:scaling>
        <c:delete val="0"/>
        <c:axPos val="l"/>
        <c:numFmt formatCode="0%" sourceLinked="1"/>
        <c:majorTickMark val="out"/>
        <c:minorTickMark val="none"/>
        <c:tickLblPos val="nextTo"/>
        <c:txPr>
          <a:bodyPr/>
          <a:lstStyle/>
          <a:p>
            <a:pPr>
              <a:defRPr sz="1200"/>
            </a:pPr>
            <a:endParaRPr lang="en-US"/>
          </a:p>
        </c:txPr>
        <c:crossAx val="485988832"/>
        <c:crosses val="autoZero"/>
        <c:crossBetween val="between"/>
      </c:valAx>
    </c:plotArea>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Do you listen to your farm broadcaster on a medium besides radio? (streaming, podcasts, web videos, etc.)</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Not asked Wave 1</c:v>
                </c:pt>
              </c:strCache>
            </c:strRef>
          </c:tx>
          <c:spPr>
            <a:solidFill>
              <a:srgbClr val="0099CC"/>
            </a:solidFill>
          </c:spPr>
          <c:invertIfNegative val="0"/>
          <c:dLbls>
            <c:dLbl>
              <c:idx val="0"/>
              <c:layout>
                <c:manualLayout>
                  <c:x val="8.0906148867313909E-3"/>
                  <c:y val="-3.00791502624671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0B-4F28-A567-21F4DE6A77D4}"/>
                </c:ext>
              </c:extLst>
            </c:dLbl>
            <c:dLbl>
              <c:idx val="1"/>
              <c:layout>
                <c:manualLayout>
                  <c:x val="0"/>
                  <c:y val="1.522125164042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0B-4F28-A567-21F4DE6A77D4}"/>
                </c:ext>
              </c:extLst>
            </c:dLbl>
            <c:dLbl>
              <c:idx val="2"/>
              <c:layout>
                <c:manualLayout>
                  <c:x val="1.6181229773462784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0B-4F28-A567-21F4DE6A77D4}"/>
                </c:ext>
              </c:extLst>
            </c:dLbl>
            <c:dLbl>
              <c:idx val="3"/>
              <c:layout>
                <c:manualLayout>
                  <c:x val="1.6181229773462784E-3"/>
                  <c:y val="6.60125492125984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0B-4F28-A567-21F4DE6A77D4}"/>
                </c:ext>
              </c:extLst>
            </c:dLbl>
            <c:dLbl>
              <c:idx val="4"/>
              <c:layout>
                <c:manualLayout>
                  <c:x val="4.8543689320388345E-3"/>
                  <c:y val="-6.4195784120734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0B-4F28-A567-21F4DE6A77D4}"/>
                </c:ext>
              </c:extLst>
            </c:dLbl>
            <c:dLbl>
              <c:idx val="5"/>
              <c:layout>
                <c:manualLayout>
                  <c:x val="1.6181229773462784E-3"/>
                  <c:y val="-5.8138533464566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0B-4F28-A567-21F4DE6A77D4}"/>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0B-4F28-A567-21F4DE6A77D4}"/>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0B-4F28-A567-21F4DE6A77D4}"/>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0B-4F28-A567-21F4DE6A77D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$100-$250,000 </c:v>
                </c:pt>
                <c:pt idx="2">
                  <c:v>$250-$500,000</c:v>
                </c:pt>
                <c:pt idx="3">
                  <c:v>$500-$1M </c:v>
                </c:pt>
                <c:pt idx="4">
                  <c:v>$1M-$2M </c:v>
                </c:pt>
                <c:pt idx="5">
                  <c:v>$2M-$5M</c:v>
                </c:pt>
                <c:pt idx="6">
                  <c:v>&gt;$5M </c:v>
                </c:pt>
              </c:strCache>
            </c:strRef>
          </c:cat>
          <c:val>
            <c:numRef>
              <c:f>Sheet1!$B$2:$B$8</c:f>
              <c:numCache>
                <c:formatCode>General</c:formatCode>
                <c:ptCount val="7"/>
              </c:numCache>
            </c:numRef>
          </c:val>
          <c:extLst>
            <c:ext xmlns:c16="http://schemas.microsoft.com/office/drawing/2014/chart" uri="{C3380CC4-5D6E-409C-BE32-E72D297353CC}">
              <c16:uniqueId val="{00000009-C70B-4F28-A567-21F4DE6A77D4}"/>
            </c:ext>
          </c:extLst>
        </c:ser>
        <c:ser>
          <c:idx val="1"/>
          <c:order val="1"/>
          <c:tx>
            <c:strRef>
              <c:f>Sheet1!$C$1</c:f>
              <c:strCache>
                <c:ptCount val="1"/>
                <c:pt idx="0">
                  <c:v>Wave 2</c:v>
                </c:pt>
              </c:strCache>
            </c:strRef>
          </c:tx>
          <c:spPr>
            <a:solidFill>
              <a:srgbClr val="B4975A"/>
            </a:solidFill>
          </c:spPr>
          <c:invertIfNegative val="0"/>
          <c:dLbls>
            <c:dLbl>
              <c:idx val="2"/>
              <c:layout>
                <c:manualLayout>
                  <c:x val="-9.2592592592592587E-3"/>
                  <c:y val="-2.80603266089459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34-4FB0-BF35-6BFDE23DF6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c:v>
                </c:pt>
                <c:pt idx="3">
                  <c:v>$500-$1M </c:v>
                </c:pt>
                <c:pt idx="4">
                  <c:v>$1M-$2M </c:v>
                </c:pt>
                <c:pt idx="5">
                  <c:v>$2M-$5M</c:v>
                </c:pt>
                <c:pt idx="6">
                  <c:v>&gt;$5M </c:v>
                </c:pt>
              </c:strCache>
            </c:strRef>
          </c:cat>
          <c:val>
            <c:numRef>
              <c:f>Sheet1!$C$2:$C$8</c:f>
              <c:numCache>
                <c:formatCode>0%</c:formatCode>
                <c:ptCount val="7"/>
                <c:pt idx="0">
                  <c:v>0.14000000000000001</c:v>
                </c:pt>
                <c:pt idx="1">
                  <c:v>0.16</c:v>
                </c:pt>
                <c:pt idx="2">
                  <c:v>0.11</c:v>
                </c:pt>
                <c:pt idx="3">
                  <c:v>0.17</c:v>
                </c:pt>
                <c:pt idx="4">
                  <c:v>0.1</c:v>
                </c:pt>
                <c:pt idx="5">
                  <c:v>0.22</c:v>
                </c:pt>
                <c:pt idx="6">
                  <c:v>0</c:v>
                </c:pt>
              </c:numCache>
            </c:numRef>
          </c:val>
          <c:extLst>
            <c:ext xmlns:c16="http://schemas.microsoft.com/office/drawing/2014/chart" uri="{C3380CC4-5D6E-409C-BE32-E72D297353CC}">
              <c16:uniqueId val="{0000000A-C70B-4F28-A567-21F4DE6A77D4}"/>
            </c:ext>
          </c:extLst>
        </c:ser>
        <c:ser>
          <c:idx val="2"/>
          <c:order val="2"/>
          <c:tx>
            <c:strRef>
              <c:f>Sheet1!$D$1</c:f>
              <c:strCache>
                <c:ptCount val="1"/>
                <c:pt idx="0">
                  <c:v>Wave 3</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c:v>
                </c:pt>
                <c:pt idx="3">
                  <c:v>$500-$1M </c:v>
                </c:pt>
                <c:pt idx="4">
                  <c:v>$1M-$2M </c:v>
                </c:pt>
                <c:pt idx="5">
                  <c:v>$2M-$5M</c:v>
                </c:pt>
                <c:pt idx="6">
                  <c:v>&gt;$5M </c:v>
                </c:pt>
              </c:strCache>
            </c:strRef>
          </c:cat>
          <c:val>
            <c:numRef>
              <c:f>Sheet1!$D$2:$D$8</c:f>
              <c:numCache>
                <c:formatCode>0%</c:formatCode>
                <c:ptCount val="7"/>
                <c:pt idx="0">
                  <c:v>0.25</c:v>
                </c:pt>
                <c:pt idx="1">
                  <c:v>0.28000000000000003</c:v>
                </c:pt>
                <c:pt idx="2">
                  <c:v>0.19</c:v>
                </c:pt>
                <c:pt idx="3">
                  <c:v>0.27</c:v>
                </c:pt>
                <c:pt idx="4">
                  <c:v>0.31</c:v>
                </c:pt>
                <c:pt idx="6">
                  <c:v>0.31</c:v>
                </c:pt>
              </c:numCache>
            </c:numRef>
          </c:val>
          <c:extLst>
            <c:ext xmlns:c16="http://schemas.microsoft.com/office/drawing/2014/chart" uri="{C3380CC4-5D6E-409C-BE32-E72D297353CC}">
              <c16:uniqueId val="{0000000B-C70B-4F28-A567-21F4DE6A77D4}"/>
            </c:ext>
          </c:extLst>
        </c:ser>
        <c:ser>
          <c:idx val="3"/>
          <c:order val="3"/>
          <c:tx>
            <c:strRef>
              <c:f>Sheet1!$E$1</c:f>
              <c:strCache>
                <c:ptCount val="1"/>
                <c:pt idx="0">
                  <c:v>Wave 4</c:v>
                </c:pt>
              </c:strCache>
            </c:strRef>
          </c:tx>
          <c:invertIfNegative val="0"/>
          <c:dLbls>
            <c:dLbl>
              <c:idx val="0"/>
              <c:layout>
                <c:manualLayout>
                  <c:x val="9.2592592592592587E-3"/>
                  <c:y val="-1.028866756771408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97-4CA2-9C96-E94097CE232A}"/>
                </c:ext>
              </c:extLst>
            </c:dLbl>
            <c:dLbl>
              <c:idx val="1"/>
              <c:layout>
                <c:manualLayout>
                  <c:x val="1.6975308641975308E-2"/>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97-4CA2-9C96-E94097CE232A}"/>
                </c:ext>
              </c:extLst>
            </c:dLbl>
            <c:dLbl>
              <c:idx val="2"/>
              <c:layout>
                <c:manualLayout>
                  <c:x val="6.1728395061728392E-3"/>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34-4FB0-BF35-6BFDE23DF624}"/>
                </c:ext>
              </c:extLst>
            </c:dLbl>
            <c:dLbl>
              <c:idx val="4"/>
              <c:layout>
                <c:manualLayout>
                  <c:x val="4.6296296296296294E-3"/>
                  <c:y val="-1.028866756771408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97-4CA2-9C96-E94097CE23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c:v>
                </c:pt>
                <c:pt idx="3">
                  <c:v>$500-$1M </c:v>
                </c:pt>
                <c:pt idx="4">
                  <c:v>$1M-$2M </c:v>
                </c:pt>
                <c:pt idx="5">
                  <c:v>$2M-$5M</c:v>
                </c:pt>
                <c:pt idx="6">
                  <c:v>&gt;$5M </c:v>
                </c:pt>
              </c:strCache>
            </c:strRef>
          </c:cat>
          <c:val>
            <c:numRef>
              <c:f>Sheet1!$E$2:$E$8</c:f>
              <c:numCache>
                <c:formatCode>0%</c:formatCode>
                <c:ptCount val="7"/>
                <c:pt idx="0">
                  <c:v>0.17</c:v>
                </c:pt>
                <c:pt idx="1">
                  <c:v>0.16</c:v>
                </c:pt>
                <c:pt idx="2">
                  <c:v>0.15</c:v>
                </c:pt>
                <c:pt idx="3">
                  <c:v>0.14000000000000001</c:v>
                </c:pt>
                <c:pt idx="4">
                  <c:v>0.17</c:v>
                </c:pt>
                <c:pt idx="5">
                  <c:v>0.33</c:v>
                </c:pt>
                <c:pt idx="6">
                  <c:v>0.36</c:v>
                </c:pt>
              </c:numCache>
            </c:numRef>
          </c:val>
          <c:extLst>
            <c:ext xmlns:c16="http://schemas.microsoft.com/office/drawing/2014/chart" uri="{C3380CC4-5D6E-409C-BE32-E72D297353CC}">
              <c16:uniqueId val="{00000003-F697-4CA2-9C96-E94097CE232A}"/>
            </c:ext>
          </c:extLst>
        </c:ser>
        <c:dLbls>
          <c:showLegendKey val="0"/>
          <c:showVal val="0"/>
          <c:showCatName val="0"/>
          <c:showSerName val="0"/>
          <c:showPercent val="0"/>
          <c:showBubbleSize val="0"/>
        </c:dLbls>
        <c:gapWidth val="150"/>
        <c:axId val="287988016"/>
        <c:axId val="287988576"/>
      </c:barChart>
      <c:catAx>
        <c:axId val="287988016"/>
        <c:scaling>
          <c:orientation val="minMax"/>
        </c:scaling>
        <c:delete val="0"/>
        <c:axPos val="b"/>
        <c:title>
          <c:tx>
            <c:rich>
              <a:bodyPr/>
              <a:lstStyle/>
              <a:p>
                <a:pPr>
                  <a:defRPr/>
                </a:pPr>
                <a:r>
                  <a:rPr lang="en-US" dirty="0"/>
                  <a:t>Gross Farm Revenue </a:t>
                </a:r>
              </a:p>
            </c:rich>
          </c:tx>
          <c:layout>
            <c:manualLayout>
              <c:xMode val="edge"/>
              <c:yMode val="edge"/>
              <c:x val="0.39859503605738605"/>
              <c:y val="0.9352651328740158"/>
            </c:manualLayout>
          </c:layout>
          <c:overlay val="0"/>
        </c:title>
        <c:numFmt formatCode="General" sourceLinked="0"/>
        <c:majorTickMark val="out"/>
        <c:minorTickMark val="none"/>
        <c:tickLblPos val="nextTo"/>
        <c:crossAx val="287988576"/>
        <c:crosses val="autoZero"/>
        <c:auto val="1"/>
        <c:lblAlgn val="ctr"/>
        <c:lblOffset val="100"/>
        <c:noMultiLvlLbl val="0"/>
      </c:catAx>
      <c:valAx>
        <c:axId val="287988576"/>
        <c:scaling>
          <c:orientation val="minMax"/>
          <c:max val="1"/>
          <c:min val="0"/>
        </c:scaling>
        <c:delete val="0"/>
        <c:axPos val="l"/>
        <c:numFmt formatCode="0%" sourceLinked="0"/>
        <c:majorTickMark val="out"/>
        <c:minorTickMark val="none"/>
        <c:tickLblPos val="nextTo"/>
        <c:crossAx val="287988016"/>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you listen to your farm broadcaster on a medium besides radio? (streaming, podcasts, web videos, etc.)</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2</c:v>
                </c:pt>
              </c:strCache>
            </c:strRef>
          </c:tx>
          <c:spPr>
            <a:solidFill>
              <a:srgbClr val="B4975A"/>
            </a:solidFill>
          </c:spPr>
          <c:invertIfNegative val="0"/>
          <c:dLbls>
            <c:dLbl>
              <c:idx val="0"/>
              <c:layout>
                <c:manualLayout>
                  <c:x val="8.0906148867313909E-3"/>
                  <c:y val="-3.00791502624671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1F-424D-B889-74B681FDF440}"/>
                </c:ext>
              </c:extLst>
            </c:dLbl>
            <c:dLbl>
              <c:idx val="1"/>
              <c:layout>
                <c:manualLayout>
                  <c:x val="0"/>
                  <c:y val="-5.6120816929133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1F-424D-B889-74B681FDF440}"/>
                </c:ext>
              </c:extLst>
            </c:dLbl>
            <c:dLbl>
              <c:idx val="2"/>
              <c:layout>
                <c:manualLayout>
                  <c:x val="1.6181229773462784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1F-424D-B889-74B681FDF440}"/>
                </c:ext>
              </c:extLst>
            </c:dLbl>
            <c:dLbl>
              <c:idx val="3"/>
              <c:layout>
                <c:manualLayout>
                  <c:x val="3.2362459546925568E-3"/>
                  <c:y val="-9.0237450787401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1F-424D-B889-74B681FDF440}"/>
                </c:ext>
              </c:extLst>
            </c:dLbl>
            <c:dLbl>
              <c:idx val="4"/>
              <c:layout>
                <c:manualLayout>
                  <c:x val="4.8543689320388345E-3"/>
                  <c:y val="-6.4195784120734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1F-424D-B889-74B681FDF440}"/>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1F-424D-B889-74B681FDF440}"/>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1F-424D-B889-74B681FDF440}"/>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1F-424D-B889-74B681FDF440}"/>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1F-424D-B889-74B681FDF4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49 and under</c:v>
                </c:pt>
                <c:pt idx="2">
                  <c:v>50 years and older </c:v>
                </c:pt>
              </c:strCache>
            </c:strRef>
          </c:cat>
          <c:val>
            <c:numRef>
              <c:f>Sheet1!$B$2:$B$4</c:f>
              <c:numCache>
                <c:formatCode>0%</c:formatCode>
                <c:ptCount val="3"/>
                <c:pt idx="0">
                  <c:v>0.14000000000000001</c:v>
                </c:pt>
                <c:pt idx="1">
                  <c:v>0.12</c:v>
                </c:pt>
                <c:pt idx="2">
                  <c:v>0.15</c:v>
                </c:pt>
              </c:numCache>
            </c:numRef>
          </c:val>
          <c:extLst>
            <c:ext xmlns:c16="http://schemas.microsoft.com/office/drawing/2014/chart" uri="{C3380CC4-5D6E-409C-BE32-E72D297353CC}">
              <c16:uniqueId val="{00000009-B91F-424D-B889-74B681FDF440}"/>
            </c:ext>
          </c:extLst>
        </c:ser>
        <c:ser>
          <c:idx val="1"/>
          <c:order val="1"/>
          <c:tx>
            <c:strRef>
              <c:f>Sheet1!$C$1</c:f>
              <c:strCache>
                <c:ptCount val="1"/>
                <c:pt idx="0">
                  <c:v>Wave 3</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49 and under</c:v>
                </c:pt>
                <c:pt idx="2">
                  <c:v>50 years and older </c:v>
                </c:pt>
              </c:strCache>
            </c:strRef>
          </c:cat>
          <c:val>
            <c:numRef>
              <c:f>Sheet1!$C$2:$C$4</c:f>
              <c:numCache>
                <c:formatCode>0%</c:formatCode>
                <c:ptCount val="3"/>
                <c:pt idx="0">
                  <c:v>0.25</c:v>
                </c:pt>
                <c:pt idx="1">
                  <c:v>0.32</c:v>
                </c:pt>
                <c:pt idx="2">
                  <c:v>0.22</c:v>
                </c:pt>
              </c:numCache>
            </c:numRef>
          </c:val>
          <c:extLst>
            <c:ext xmlns:c16="http://schemas.microsoft.com/office/drawing/2014/chart" uri="{C3380CC4-5D6E-409C-BE32-E72D297353CC}">
              <c16:uniqueId val="{0000000A-B91F-424D-B889-74B681FDF440}"/>
            </c:ext>
          </c:extLst>
        </c:ser>
        <c:ser>
          <c:idx val="2"/>
          <c:order val="2"/>
          <c:tx>
            <c:strRef>
              <c:f>Sheet1!$D$1</c:f>
              <c:strCache>
                <c:ptCount val="1"/>
                <c:pt idx="0">
                  <c:v>Wave 4</c:v>
                </c:pt>
              </c:strCache>
            </c:strRef>
          </c:tx>
          <c:spPr>
            <a:solidFill>
              <a:srgbClr val="B4975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49 and under</c:v>
                </c:pt>
                <c:pt idx="2">
                  <c:v>50 years and older </c:v>
                </c:pt>
              </c:strCache>
            </c:strRef>
          </c:cat>
          <c:val>
            <c:numRef>
              <c:f>Sheet1!$D$2:$D$4</c:f>
              <c:numCache>
                <c:formatCode>0%</c:formatCode>
                <c:ptCount val="3"/>
                <c:pt idx="0">
                  <c:v>0.17</c:v>
                </c:pt>
                <c:pt idx="1">
                  <c:v>0.26</c:v>
                </c:pt>
                <c:pt idx="2">
                  <c:v>0.14000000000000001</c:v>
                </c:pt>
              </c:numCache>
            </c:numRef>
          </c:val>
          <c:extLst>
            <c:ext xmlns:c16="http://schemas.microsoft.com/office/drawing/2014/chart" uri="{C3380CC4-5D6E-409C-BE32-E72D297353CC}">
              <c16:uniqueId val="{00000000-E683-4B58-93F9-4A4FBC8528EF}"/>
            </c:ext>
          </c:extLst>
        </c:ser>
        <c:dLbls>
          <c:showLegendKey val="0"/>
          <c:showVal val="0"/>
          <c:showCatName val="0"/>
          <c:showSerName val="0"/>
          <c:showPercent val="0"/>
          <c:showBubbleSize val="0"/>
        </c:dLbls>
        <c:gapWidth val="150"/>
        <c:axId val="319240160"/>
        <c:axId val="319241280"/>
      </c:barChart>
      <c:catAx>
        <c:axId val="319240160"/>
        <c:scaling>
          <c:orientation val="minMax"/>
        </c:scaling>
        <c:delete val="0"/>
        <c:axPos val="b"/>
        <c:title>
          <c:tx>
            <c:rich>
              <a:bodyPr/>
              <a:lstStyle/>
              <a:p>
                <a:pPr>
                  <a:defRPr/>
                </a:pPr>
                <a:r>
                  <a:rPr lang="en-US"/>
                  <a:t>Age </a:t>
                </a:r>
              </a:p>
            </c:rich>
          </c:tx>
          <c:layout>
            <c:manualLayout>
              <c:xMode val="edge"/>
              <c:yMode val="edge"/>
              <c:x val="0.49617995566088224"/>
              <c:y val="0.92484846620734906"/>
            </c:manualLayout>
          </c:layout>
          <c:overlay val="0"/>
        </c:title>
        <c:numFmt formatCode="General" sourceLinked="0"/>
        <c:majorTickMark val="out"/>
        <c:minorTickMark val="none"/>
        <c:tickLblPos val="nextTo"/>
        <c:crossAx val="319241280"/>
        <c:crosses val="autoZero"/>
        <c:auto val="1"/>
        <c:lblAlgn val="ctr"/>
        <c:lblOffset val="100"/>
        <c:noMultiLvlLbl val="0"/>
      </c:catAx>
      <c:valAx>
        <c:axId val="319241280"/>
        <c:scaling>
          <c:orientation val="minMax"/>
          <c:max val="1"/>
          <c:min val="0"/>
        </c:scaling>
        <c:delete val="0"/>
        <c:axPos val="l"/>
        <c:numFmt formatCode="0%" sourceLinked="1"/>
        <c:majorTickMark val="out"/>
        <c:minorTickMark val="none"/>
        <c:tickLblPos val="nextTo"/>
        <c:crossAx val="319240160"/>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During this time of year, do you listen to farm news, weather, markets and ag information on Saturday?</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 </c:v>
                </c:pt>
                <c:pt idx="1">
                  <c:v>$100-$250,000 </c:v>
                </c:pt>
                <c:pt idx="2">
                  <c:v>$250-$500,000 </c:v>
                </c:pt>
                <c:pt idx="3">
                  <c:v>$500-$1M</c:v>
                </c:pt>
                <c:pt idx="4">
                  <c:v>$1M-$2M </c:v>
                </c:pt>
                <c:pt idx="5">
                  <c:v>$2M-$5M</c:v>
                </c:pt>
                <c:pt idx="6">
                  <c:v>&gt;$5M </c:v>
                </c:pt>
              </c:strCache>
            </c:strRef>
          </c:cat>
          <c:val>
            <c:numRef>
              <c:f>Sheet1!$B$2:$B$8</c:f>
              <c:numCache>
                <c:formatCode>0%</c:formatCode>
                <c:ptCount val="7"/>
                <c:pt idx="0">
                  <c:v>0.44</c:v>
                </c:pt>
                <c:pt idx="1">
                  <c:v>0.3</c:v>
                </c:pt>
                <c:pt idx="2">
                  <c:v>0.4</c:v>
                </c:pt>
                <c:pt idx="3">
                  <c:v>0.47</c:v>
                </c:pt>
                <c:pt idx="4">
                  <c:v>0.47</c:v>
                </c:pt>
                <c:pt idx="5">
                  <c:v>0.74</c:v>
                </c:pt>
                <c:pt idx="6">
                  <c:v>0.74</c:v>
                </c:pt>
              </c:numCache>
            </c:numRef>
          </c:val>
          <c:extLst>
            <c:ext xmlns:c16="http://schemas.microsoft.com/office/drawing/2014/chart" uri="{C3380CC4-5D6E-409C-BE32-E72D297353CC}">
              <c16:uniqueId val="{0000000A-8904-439C-8CDB-894E92837DD9}"/>
            </c:ext>
          </c:extLst>
        </c:ser>
        <c:ser>
          <c:idx val="1"/>
          <c:order val="1"/>
          <c:tx>
            <c:strRef>
              <c:f>Sheet1!$C$1</c:f>
              <c:strCache>
                <c:ptCount val="1"/>
                <c:pt idx="0">
                  <c:v>Wave 2</c:v>
                </c:pt>
              </c:strCache>
            </c:strRef>
          </c:tx>
          <c:spPr>
            <a:solidFill>
              <a:srgbClr val="B4975A"/>
            </a:solidFill>
          </c:spPr>
          <c:invertIfNegative val="0"/>
          <c:dLbls>
            <c:dLbl>
              <c:idx val="4"/>
              <c:layout>
                <c:manualLayout>
                  <c:x val="0"/>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04-439C-8CDB-894E92837DD9}"/>
                </c:ext>
              </c:extLst>
            </c:dLbl>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 </c:v>
                </c:pt>
                <c:pt idx="3">
                  <c:v>$500-$1M</c:v>
                </c:pt>
                <c:pt idx="4">
                  <c:v>$1M-$2M </c:v>
                </c:pt>
                <c:pt idx="5">
                  <c:v>$2M-$5M</c:v>
                </c:pt>
                <c:pt idx="6">
                  <c:v>&gt;$5M </c:v>
                </c:pt>
              </c:strCache>
            </c:strRef>
          </c:cat>
          <c:val>
            <c:numRef>
              <c:f>Sheet1!$C$2:$C$8</c:f>
              <c:numCache>
                <c:formatCode>0%</c:formatCode>
                <c:ptCount val="7"/>
                <c:pt idx="0">
                  <c:v>0.41</c:v>
                </c:pt>
                <c:pt idx="1">
                  <c:v>0.46</c:v>
                </c:pt>
                <c:pt idx="2">
                  <c:v>0.44</c:v>
                </c:pt>
                <c:pt idx="3">
                  <c:v>0.3</c:v>
                </c:pt>
                <c:pt idx="4">
                  <c:v>0.5</c:v>
                </c:pt>
                <c:pt idx="5">
                  <c:v>0.44</c:v>
                </c:pt>
                <c:pt idx="6">
                  <c:v>0</c:v>
                </c:pt>
              </c:numCache>
            </c:numRef>
          </c:val>
          <c:extLst>
            <c:ext xmlns:c16="http://schemas.microsoft.com/office/drawing/2014/chart" uri="{C3380CC4-5D6E-409C-BE32-E72D297353CC}">
              <c16:uniqueId val="{0000000C-8904-439C-8CDB-894E92837DD9}"/>
            </c:ext>
          </c:extLst>
        </c:ser>
        <c:ser>
          <c:idx val="2"/>
          <c:order val="2"/>
          <c:tx>
            <c:strRef>
              <c:f>Sheet1!$D$1</c:f>
              <c:strCache>
                <c:ptCount val="1"/>
                <c:pt idx="0">
                  <c:v>Wave 3</c:v>
                </c:pt>
              </c:strCache>
            </c:strRef>
          </c:tx>
          <c:spPr>
            <a:solidFill>
              <a:srgbClr val="002060"/>
            </a:solidFill>
          </c:spPr>
          <c:invertIfNegative val="0"/>
          <c:dLbls>
            <c:dLbl>
              <c:idx val="5"/>
              <c:layout>
                <c:manualLayout>
                  <c:x val="7.71604938271593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04-439C-8CDB-894E92837DD9}"/>
                </c:ext>
              </c:extLst>
            </c:dLbl>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 </c:v>
                </c:pt>
                <c:pt idx="3">
                  <c:v>$500-$1M</c:v>
                </c:pt>
                <c:pt idx="4">
                  <c:v>$1M-$2M </c:v>
                </c:pt>
                <c:pt idx="5">
                  <c:v>$2M-$5M</c:v>
                </c:pt>
                <c:pt idx="6">
                  <c:v>&gt;$5M </c:v>
                </c:pt>
              </c:strCache>
            </c:strRef>
          </c:cat>
          <c:val>
            <c:numRef>
              <c:f>Sheet1!$D$2:$D$8</c:f>
              <c:numCache>
                <c:formatCode>0%</c:formatCode>
                <c:ptCount val="7"/>
                <c:pt idx="0">
                  <c:v>0.48</c:v>
                </c:pt>
                <c:pt idx="1">
                  <c:v>0.56999999999999995</c:v>
                </c:pt>
                <c:pt idx="2">
                  <c:v>0.39</c:v>
                </c:pt>
                <c:pt idx="3">
                  <c:v>0.52</c:v>
                </c:pt>
                <c:pt idx="4">
                  <c:v>0.44</c:v>
                </c:pt>
                <c:pt idx="5">
                  <c:v>0.44</c:v>
                </c:pt>
                <c:pt idx="6">
                  <c:v>0.24</c:v>
                </c:pt>
              </c:numCache>
            </c:numRef>
          </c:val>
          <c:extLst>
            <c:ext xmlns:c16="http://schemas.microsoft.com/office/drawing/2014/chart" uri="{C3380CC4-5D6E-409C-BE32-E72D297353CC}">
              <c16:uniqueId val="{0000000E-8904-439C-8CDB-894E92837DD9}"/>
            </c:ext>
          </c:extLst>
        </c:ser>
        <c:ser>
          <c:idx val="3"/>
          <c:order val="3"/>
          <c:tx>
            <c:strRef>
              <c:f>Sheet1!$E$1</c:f>
              <c:strCache>
                <c:ptCount val="1"/>
                <c:pt idx="0">
                  <c:v>Wave 4</c:v>
                </c:pt>
              </c:strCache>
            </c:strRef>
          </c:tx>
          <c:invertIfNegative val="0"/>
          <c:dLbls>
            <c:dLbl>
              <c:idx val="0"/>
              <c:layout>
                <c:manualLayout>
                  <c:x val="6.1728395061728392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FB-4B5C-B225-1B2AB63C65CD}"/>
                </c:ext>
              </c:extLst>
            </c:dLbl>
            <c:dLbl>
              <c:idx val="1"/>
              <c:layout>
                <c:manualLayout>
                  <c:x val="6.1728395061728392E-3"/>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FB-4B5C-B225-1B2AB63C65CD}"/>
                </c:ext>
              </c:extLst>
            </c:dLbl>
            <c:dLbl>
              <c:idx val="2"/>
              <c:layout>
                <c:manualLayout>
                  <c:x val="4.6296296296296294E-3"/>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FB-4B5C-B225-1B2AB63C65CD}"/>
                </c:ext>
              </c:extLst>
            </c:dLbl>
            <c:dLbl>
              <c:idx val="3"/>
              <c:layout>
                <c:manualLayout>
                  <c:x val="4.629629629629629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FB-4B5C-B225-1B2AB63C65CD}"/>
                </c:ext>
              </c:extLst>
            </c:dLbl>
            <c:dLbl>
              <c:idx val="4"/>
              <c:layout>
                <c:manualLayout>
                  <c:x val="3.0864197530864196E-3"/>
                  <c:y val="2.8060326608943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FB-4B5C-B225-1B2AB63C65CD}"/>
                </c:ext>
              </c:extLst>
            </c:dLbl>
            <c:dLbl>
              <c:idx val="5"/>
              <c:layout>
                <c:manualLayout>
                  <c:x val="1.5432098765430968E-3"/>
                  <c:y val="2.8060326608943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FB-4B5C-B225-1B2AB63C65CD}"/>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 </c:v>
                </c:pt>
                <c:pt idx="3">
                  <c:v>$500-$1M</c:v>
                </c:pt>
                <c:pt idx="4">
                  <c:v>$1M-$2M </c:v>
                </c:pt>
                <c:pt idx="5">
                  <c:v>$2M-$5M</c:v>
                </c:pt>
                <c:pt idx="6">
                  <c:v>&gt;$5M </c:v>
                </c:pt>
              </c:strCache>
            </c:strRef>
          </c:cat>
          <c:val>
            <c:numRef>
              <c:f>Sheet1!$E$2:$E$8</c:f>
              <c:numCache>
                <c:formatCode>0%</c:formatCode>
                <c:ptCount val="7"/>
                <c:pt idx="0">
                  <c:v>0.39</c:v>
                </c:pt>
                <c:pt idx="1">
                  <c:v>0.44</c:v>
                </c:pt>
                <c:pt idx="2">
                  <c:v>0.36</c:v>
                </c:pt>
                <c:pt idx="3">
                  <c:v>0.43</c:v>
                </c:pt>
                <c:pt idx="4">
                  <c:v>0.23</c:v>
                </c:pt>
                <c:pt idx="5">
                  <c:v>0.33</c:v>
                </c:pt>
                <c:pt idx="6">
                  <c:v>0.55000000000000004</c:v>
                </c:pt>
              </c:numCache>
            </c:numRef>
          </c:val>
          <c:extLst>
            <c:ext xmlns:c16="http://schemas.microsoft.com/office/drawing/2014/chart" uri="{C3380CC4-5D6E-409C-BE32-E72D297353CC}">
              <c16:uniqueId val="{00000006-D0FB-4B5C-B225-1B2AB63C65CD}"/>
            </c:ext>
          </c:extLst>
        </c:ser>
        <c:dLbls>
          <c:showLegendKey val="0"/>
          <c:showVal val="0"/>
          <c:showCatName val="0"/>
          <c:showSerName val="0"/>
          <c:showPercent val="0"/>
          <c:showBubbleSize val="0"/>
        </c:dLbls>
        <c:gapWidth val="150"/>
        <c:axId val="485597008"/>
        <c:axId val="485597568"/>
      </c:barChart>
      <c:catAx>
        <c:axId val="485597008"/>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crossAx val="485597568"/>
        <c:crosses val="autoZero"/>
        <c:auto val="1"/>
        <c:lblAlgn val="ctr"/>
        <c:lblOffset val="100"/>
        <c:noMultiLvlLbl val="0"/>
      </c:catAx>
      <c:valAx>
        <c:axId val="485597568"/>
        <c:scaling>
          <c:orientation val="minMax"/>
          <c:max val="1"/>
          <c:min val="0"/>
        </c:scaling>
        <c:delete val="0"/>
        <c:axPos val="l"/>
        <c:numFmt formatCode="0%" sourceLinked="0"/>
        <c:majorTickMark val="out"/>
        <c:minorTickMark val="none"/>
        <c:tickLblPos val="nextTo"/>
        <c:crossAx val="485597008"/>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During this time of year, do you listen to farm news, weather, markets and ag information on Saturday?</a:t>
            </a:r>
          </a:p>
        </c:rich>
      </c:tx>
      <c:layout>
        <c:manualLayout>
          <c:xMode val="edge"/>
          <c:yMode val="edge"/>
          <c:x val="0.10605327111888792"/>
          <c:y val="1.9642228626261415E-2"/>
        </c:manualLayout>
      </c:layout>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B6-4752-AFB1-4D9AB3CA27FA}"/>
                </c:ext>
              </c:extLst>
            </c:dLbl>
            <c:dLbl>
              <c:idx val="1"/>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B6-4752-AFB1-4D9AB3CA27FA}"/>
                </c:ext>
              </c:extLst>
            </c:dLbl>
            <c:dLbl>
              <c:idx val="2"/>
              <c:layout>
                <c:manualLayout>
                  <c:x val="1.2944983818770227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B6-4752-AFB1-4D9AB3CA27FA}"/>
                </c:ext>
              </c:extLst>
            </c:dLbl>
            <c:dLbl>
              <c:idx val="3"/>
              <c:layout>
                <c:manualLayout>
                  <c:x val="1.4563106796116505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B6-4752-AFB1-4D9AB3CA27FA}"/>
                </c:ext>
              </c:extLst>
            </c:dLbl>
            <c:dLbl>
              <c:idx val="4"/>
              <c:layout>
                <c:manualLayout>
                  <c:x val="1.6181229773462782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B6-4752-AFB1-4D9AB3CA27FA}"/>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B6-4752-AFB1-4D9AB3CA27FA}"/>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B6-4752-AFB1-4D9AB3CA27FA}"/>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B6-4752-AFB1-4D9AB3CA27FA}"/>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B6-4752-AFB1-4D9AB3CA27F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49 and under</c:v>
                </c:pt>
                <c:pt idx="2">
                  <c:v>50 years and older </c:v>
                </c:pt>
              </c:strCache>
            </c:strRef>
          </c:cat>
          <c:val>
            <c:numRef>
              <c:f>Sheet1!$B$2:$B$4</c:f>
              <c:numCache>
                <c:formatCode>0%</c:formatCode>
                <c:ptCount val="3"/>
                <c:pt idx="0">
                  <c:v>0.44</c:v>
                </c:pt>
                <c:pt idx="1">
                  <c:v>0.37</c:v>
                </c:pt>
                <c:pt idx="2">
                  <c:v>0.46</c:v>
                </c:pt>
              </c:numCache>
            </c:numRef>
          </c:val>
          <c:extLst>
            <c:ext xmlns:c16="http://schemas.microsoft.com/office/drawing/2014/chart" uri="{C3380CC4-5D6E-409C-BE32-E72D297353CC}">
              <c16:uniqueId val="{00000009-99B6-4752-AFB1-4D9AB3CA27FA}"/>
            </c:ext>
          </c:extLst>
        </c:ser>
        <c:ser>
          <c:idx val="1"/>
          <c:order val="1"/>
          <c:tx>
            <c:strRef>
              <c:f>Sheet1!$C$1</c:f>
              <c:strCache>
                <c:ptCount val="1"/>
                <c:pt idx="0">
                  <c:v>Wave 2</c:v>
                </c:pt>
              </c:strCache>
            </c:strRef>
          </c:tx>
          <c:spPr>
            <a:solidFill>
              <a:srgbClr val="B4975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Sheet1!$C$2:$C$4</c:f>
              <c:numCache>
                <c:formatCode>0%</c:formatCode>
                <c:ptCount val="3"/>
                <c:pt idx="0">
                  <c:v>0.41</c:v>
                </c:pt>
                <c:pt idx="1">
                  <c:v>0.42</c:v>
                </c:pt>
                <c:pt idx="2">
                  <c:v>0.41</c:v>
                </c:pt>
              </c:numCache>
            </c:numRef>
          </c:val>
          <c:extLst>
            <c:ext xmlns:c16="http://schemas.microsoft.com/office/drawing/2014/chart" uri="{C3380CC4-5D6E-409C-BE32-E72D297353CC}">
              <c16:uniqueId val="{0000000A-99B6-4752-AFB1-4D9AB3CA27FA}"/>
            </c:ext>
          </c:extLst>
        </c:ser>
        <c:ser>
          <c:idx val="2"/>
          <c:order val="2"/>
          <c:tx>
            <c:strRef>
              <c:f>Sheet1!$D$1</c:f>
              <c:strCache>
                <c:ptCount val="1"/>
                <c:pt idx="0">
                  <c:v>Wave 3</c:v>
                </c:pt>
              </c:strCache>
            </c:strRef>
          </c:tx>
          <c:spPr>
            <a:solidFill>
              <a:srgbClr val="00206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Sheet1!$D$2:$D$4</c:f>
              <c:numCache>
                <c:formatCode>0%</c:formatCode>
                <c:ptCount val="3"/>
                <c:pt idx="0">
                  <c:v>0.48</c:v>
                </c:pt>
                <c:pt idx="1">
                  <c:v>0.55000000000000004</c:v>
                </c:pt>
                <c:pt idx="2">
                  <c:v>0.46</c:v>
                </c:pt>
              </c:numCache>
            </c:numRef>
          </c:val>
          <c:extLst>
            <c:ext xmlns:c16="http://schemas.microsoft.com/office/drawing/2014/chart" uri="{C3380CC4-5D6E-409C-BE32-E72D297353CC}">
              <c16:uniqueId val="{0000000B-99B6-4752-AFB1-4D9AB3CA27FA}"/>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Sheet1!$E$2:$E$4</c:f>
              <c:numCache>
                <c:formatCode>0%</c:formatCode>
                <c:ptCount val="3"/>
                <c:pt idx="0">
                  <c:v>0.39</c:v>
                </c:pt>
                <c:pt idx="1">
                  <c:v>0.32</c:v>
                </c:pt>
                <c:pt idx="2">
                  <c:v>0.41</c:v>
                </c:pt>
              </c:numCache>
            </c:numRef>
          </c:val>
          <c:extLst>
            <c:ext xmlns:c16="http://schemas.microsoft.com/office/drawing/2014/chart" uri="{C3380CC4-5D6E-409C-BE32-E72D297353CC}">
              <c16:uniqueId val="{00000000-1703-4B00-8E6F-319289FC8496}"/>
            </c:ext>
          </c:extLst>
        </c:ser>
        <c:dLbls>
          <c:showLegendKey val="0"/>
          <c:showVal val="0"/>
          <c:showCatName val="0"/>
          <c:showSerName val="0"/>
          <c:showPercent val="0"/>
          <c:showBubbleSize val="0"/>
        </c:dLbls>
        <c:gapWidth val="150"/>
        <c:axId val="486312448"/>
        <c:axId val="486313008"/>
      </c:barChart>
      <c:catAx>
        <c:axId val="486312448"/>
        <c:scaling>
          <c:orientation val="minMax"/>
        </c:scaling>
        <c:delete val="0"/>
        <c:axPos val="b"/>
        <c:title>
          <c:tx>
            <c:rich>
              <a:bodyPr/>
              <a:lstStyle/>
              <a:p>
                <a:pPr>
                  <a:defRPr/>
                </a:pPr>
                <a:r>
                  <a:rPr lang="en-US"/>
                  <a:t>Age </a:t>
                </a:r>
              </a:p>
            </c:rich>
          </c:tx>
          <c:overlay val="0"/>
        </c:title>
        <c:numFmt formatCode="General" sourceLinked="0"/>
        <c:majorTickMark val="out"/>
        <c:minorTickMark val="none"/>
        <c:tickLblPos val="nextTo"/>
        <c:crossAx val="486313008"/>
        <c:crosses val="autoZero"/>
        <c:auto val="1"/>
        <c:lblAlgn val="ctr"/>
        <c:lblOffset val="100"/>
        <c:noMultiLvlLbl val="0"/>
      </c:catAx>
      <c:valAx>
        <c:axId val="486313008"/>
        <c:scaling>
          <c:orientation val="minMax"/>
          <c:max val="1"/>
          <c:min val="0"/>
        </c:scaling>
        <c:delete val="0"/>
        <c:axPos val="l"/>
        <c:numFmt formatCode="0%" sourceLinked="1"/>
        <c:majorTickMark val="out"/>
        <c:minorTickMark val="none"/>
        <c:tickLblPos val="nextTo"/>
        <c:crossAx val="486312448"/>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During this time of year, do you listen sports on the radio on Saturday?</a:t>
            </a:r>
          </a:p>
        </c:rich>
      </c:tx>
      <c:overlay val="0"/>
    </c:title>
    <c:autoTitleDeleted val="0"/>
    <c:plotArea>
      <c:layout>
        <c:manualLayout>
          <c:layoutTarget val="inner"/>
          <c:xMode val="edge"/>
          <c:yMode val="edge"/>
          <c:x val="6.6651164020904402E-2"/>
          <c:y val="0.181031912230838"/>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$100-$250,000</c:v>
                </c:pt>
                <c:pt idx="2">
                  <c:v>$250-$500,000</c:v>
                </c:pt>
                <c:pt idx="3">
                  <c:v>$500-$1M </c:v>
                </c:pt>
                <c:pt idx="4">
                  <c:v>$1M-$2M </c:v>
                </c:pt>
                <c:pt idx="5">
                  <c:v>$2M-$5M</c:v>
                </c:pt>
                <c:pt idx="6">
                  <c:v>&gt;$5M</c:v>
                </c:pt>
              </c:strCache>
            </c:strRef>
          </c:cat>
          <c:val>
            <c:numRef>
              <c:f>Sheet1!$B$2:$B$8</c:f>
              <c:numCache>
                <c:formatCode>0%</c:formatCode>
                <c:ptCount val="7"/>
                <c:pt idx="0">
                  <c:v>0.46</c:v>
                </c:pt>
                <c:pt idx="1">
                  <c:v>0.34</c:v>
                </c:pt>
                <c:pt idx="2">
                  <c:v>0.44</c:v>
                </c:pt>
                <c:pt idx="3">
                  <c:v>0.48</c:v>
                </c:pt>
                <c:pt idx="4">
                  <c:v>0.5</c:v>
                </c:pt>
                <c:pt idx="5">
                  <c:v>0.68</c:v>
                </c:pt>
                <c:pt idx="6">
                  <c:v>0.5</c:v>
                </c:pt>
              </c:numCache>
            </c:numRef>
          </c:val>
          <c:extLst>
            <c:ext xmlns:c16="http://schemas.microsoft.com/office/drawing/2014/chart" uri="{C3380CC4-5D6E-409C-BE32-E72D297353CC}">
              <c16:uniqueId val="{0000000A-1419-4FEF-A7A0-0771D64C9AE9}"/>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c:v>
                </c:pt>
                <c:pt idx="3">
                  <c:v>$500-$1M </c:v>
                </c:pt>
                <c:pt idx="4">
                  <c:v>$1M-$2M </c:v>
                </c:pt>
                <c:pt idx="5">
                  <c:v>$2M-$5M</c:v>
                </c:pt>
                <c:pt idx="6">
                  <c:v>&gt;$5M</c:v>
                </c:pt>
              </c:strCache>
            </c:strRef>
          </c:cat>
          <c:val>
            <c:numRef>
              <c:f>Sheet1!$C$2:$C$8</c:f>
              <c:numCache>
                <c:formatCode>0%</c:formatCode>
                <c:ptCount val="7"/>
                <c:pt idx="0">
                  <c:v>0.28999999999999998</c:v>
                </c:pt>
                <c:pt idx="1">
                  <c:v>0.28000000000000003</c:v>
                </c:pt>
                <c:pt idx="2">
                  <c:v>0.28999999999999998</c:v>
                </c:pt>
                <c:pt idx="3">
                  <c:v>0.33</c:v>
                </c:pt>
                <c:pt idx="4">
                  <c:v>0.15</c:v>
                </c:pt>
                <c:pt idx="5">
                  <c:v>0.33</c:v>
                </c:pt>
                <c:pt idx="6">
                  <c:v>0</c:v>
                </c:pt>
              </c:numCache>
            </c:numRef>
          </c:val>
          <c:extLst>
            <c:ext xmlns:c16="http://schemas.microsoft.com/office/drawing/2014/chart" uri="{C3380CC4-5D6E-409C-BE32-E72D297353CC}">
              <c16:uniqueId val="{0000000B-1419-4FEF-A7A0-0771D64C9AE9}"/>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c:v>
                </c:pt>
                <c:pt idx="3">
                  <c:v>$500-$1M </c:v>
                </c:pt>
                <c:pt idx="4">
                  <c:v>$1M-$2M </c:v>
                </c:pt>
                <c:pt idx="5">
                  <c:v>$2M-$5M</c:v>
                </c:pt>
                <c:pt idx="6">
                  <c:v>&gt;$5M</c:v>
                </c:pt>
              </c:strCache>
            </c:strRef>
          </c:cat>
          <c:val>
            <c:numRef>
              <c:f>Sheet1!$D$2:$D$8</c:f>
              <c:numCache>
                <c:formatCode>0%</c:formatCode>
                <c:ptCount val="7"/>
                <c:pt idx="0">
                  <c:v>0.53</c:v>
                </c:pt>
                <c:pt idx="1">
                  <c:v>0.56999999999999995</c:v>
                </c:pt>
                <c:pt idx="2">
                  <c:v>0.51</c:v>
                </c:pt>
                <c:pt idx="3">
                  <c:v>0.51</c:v>
                </c:pt>
                <c:pt idx="4">
                  <c:v>0.47</c:v>
                </c:pt>
                <c:pt idx="5">
                  <c:v>0.55000000000000004</c:v>
                </c:pt>
                <c:pt idx="6">
                  <c:v>0.54</c:v>
                </c:pt>
              </c:numCache>
            </c:numRef>
          </c:val>
          <c:extLst>
            <c:ext xmlns:c16="http://schemas.microsoft.com/office/drawing/2014/chart" uri="{C3380CC4-5D6E-409C-BE32-E72D297353CC}">
              <c16:uniqueId val="{0000000C-1419-4FEF-A7A0-0771D64C9AE9}"/>
            </c:ext>
          </c:extLst>
        </c:ser>
        <c:ser>
          <c:idx val="3"/>
          <c:order val="3"/>
          <c:tx>
            <c:strRef>
              <c:f>Sheet1!$E$1</c:f>
              <c:strCache>
                <c:ptCount val="1"/>
                <c:pt idx="0">
                  <c:v>Wave 4</c:v>
                </c:pt>
              </c:strCache>
            </c:strRef>
          </c:tx>
          <c:invertIfNegative val="0"/>
          <c:dLbls>
            <c:dLbl>
              <c:idx val="0"/>
              <c:layout>
                <c:manualLayout>
                  <c:x val="6.17283950617283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EB-475B-B6A8-1B379EE3140A}"/>
                </c:ext>
              </c:extLst>
            </c:dLbl>
            <c:dLbl>
              <c:idx val="1"/>
              <c:layout>
                <c:manualLayout>
                  <c:x val="6.17283950617278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EB-475B-B6A8-1B379EE3140A}"/>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c:v>
                </c:pt>
                <c:pt idx="3">
                  <c:v>$500-$1M </c:v>
                </c:pt>
                <c:pt idx="4">
                  <c:v>$1M-$2M </c:v>
                </c:pt>
                <c:pt idx="5">
                  <c:v>$2M-$5M</c:v>
                </c:pt>
                <c:pt idx="6">
                  <c:v>&gt;$5M</c:v>
                </c:pt>
              </c:strCache>
            </c:strRef>
          </c:cat>
          <c:val>
            <c:numRef>
              <c:f>Sheet1!$E$2:$E$8</c:f>
              <c:numCache>
                <c:formatCode>0%</c:formatCode>
                <c:ptCount val="7"/>
                <c:pt idx="0">
                  <c:v>0.52</c:v>
                </c:pt>
                <c:pt idx="1">
                  <c:v>0.49</c:v>
                </c:pt>
                <c:pt idx="2">
                  <c:v>0.48</c:v>
                </c:pt>
                <c:pt idx="3">
                  <c:v>0.61</c:v>
                </c:pt>
                <c:pt idx="4">
                  <c:v>0.6</c:v>
                </c:pt>
                <c:pt idx="5">
                  <c:v>0.78</c:v>
                </c:pt>
                <c:pt idx="6">
                  <c:v>0.64</c:v>
                </c:pt>
              </c:numCache>
            </c:numRef>
          </c:val>
          <c:extLst>
            <c:ext xmlns:c16="http://schemas.microsoft.com/office/drawing/2014/chart" uri="{C3380CC4-5D6E-409C-BE32-E72D297353CC}">
              <c16:uniqueId val="{00000002-27EB-475B-B6A8-1B379EE3140A}"/>
            </c:ext>
          </c:extLst>
        </c:ser>
        <c:dLbls>
          <c:showLegendKey val="0"/>
          <c:showVal val="0"/>
          <c:showCatName val="0"/>
          <c:showSerName val="0"/>
          <c:showPercent val="0"/>
          <c:showBubbleSize val="0"/>
        </c:dLbls>
        <c:gapWidth val="150"/>
        <c:axId val="484318064"/>
        <c:axId val="484318624"/>
      </c:barChart>
      <c:catAx>
        <c:axId val="484318064"/>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crossAx val="484318624"/>
        <c:crosses val="autoZero"/>
        <c:auto val="1"/>
        <c:lblAlgn val="ctr"/>
        <c:lblOffset val="100"/>
        <c:noMultiLvlLbl val="0"/>
      </c:catAx>
      <c:valAx>
        <c:axId val="484318624"/>
        <c:scaling>
          <c:orientation val="minMax"/>
          <c:max val="1"/>
          <c:min val="0"/>
        </c:scaling>
        <c:delete val="0"/>
        <c:axPos val="l"/>
        <c:numFmt formatCode="0%" sourceLinked="0"/>
        <c:majorTickMark val="out"/>
        <c:minorTickMark val="none"/>
        <c:tickLblPos val="nextTo"/>
        <c:crossAx val="484318064"/>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During this time of year, do you listen to sports on Saturdays?</a:t>
            </a:r>
          </a:p>
        </c:rich>
      </c:tx>
      <c:overlay val="0"/>
    </c:title>
    <c:autoTitleDeleted val="0"/>
    <c:plotArea>
      <c:layout>
        <c:manualLayout>
          <c:layoutTarget val="inner"/>
          <c:xMode val="edge"/>
          <c:yMode val="edge"/>
          <c:x val="7.4428949885937151E-2"/>
          <c:y val="0.20071177407785226"/>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3-4C34-B76E-90698463BFD9}"/>
                </c:ext>
              </c:extLst>
            </c:dLbl>
            <c:dLbl>
              <c:idx val="1"/>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3-4C34-B76E-90698463BFD9}"/>
                </c:ext>
              </c:extLst>
            </c:dLbl>
            <c:dLbl>
              <c:idx val="2"/>
              <c:layout>
                <c:manualLayout>
                  <c:x val="1.2944983818770227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B3-4C34-B76E-90698463BFD9}"/>
                </c:ext>
              </c:extLst>
            </c:dLbl>
            <c:dLbl>
              <c:idx val="3"/>
              <c:layout>
                <c:manualLayout>
                  <c:x val="1.4563106796116505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B3-4C34-B76E-90698463BFD9}"/>
                </c:ext>
              </c:extLst>
            </c:dLbl>
            <c:dLbl>
              <c:idx val="4"/>
              <c:layout>
                <c:manualLayout>
                  <c:x val="1.6181229773462782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3-4C34-B76E-90698463BFD9}"/>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3-4C34-B76E-90698463BFD9}"/>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3-4C34-B76E-90698463BFD9}"/>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3-4C34-B76E-90698463BFD9}"/>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3-4C34-B76E-90698463BFD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49 and under</c:v>
                </c:pt>
                <c:pt idx="2">
                  <c:v>50 years and older </c:v>
                </c:pt>
              </c:strCache>
            </c:strRef>
          </c:cat>
          <c:val>
            <c:numRef>
              <c:f>Sheet1!$B$2:$B$4</c:f>
              <c:numCache>
                <c:formatCode>0%</c:formatCode>
                <c:ptCount val="3"/>
                <c:pt idx="0">
                  <c:v>0.46</c:v>
                </c:pt>
                <c:pt idx="1">
                  <c:v>0.46</c:v>
                </c:pt>
                <c:pt idx="2">
                  <c:v>0.46</c:v>
                </c:pt>
              </c:numCache>
            </c:numRef>
          </c:val>
          <c:extLst>
            <c:ext xmlns:c16="http://schemas.microsoft.com/office/drawing/2014/chart" uri="{C3380CC4-5D6E-409C-BE32-E72D297353CC}">
              <c16:uniqueId val="{00000009-EAB3-4C34-B76E-90698463BFD9}"/>
            </c:ext>
          </c:extLst>
        </c:ser>
        <c:ser>
          <c:idx val="1"/>
          <c:order val="1"/>
          <c:tx>
            <c:strRef>
              <c:f>Sheet1!$C$1</c:f>
              <c:strCache>
                <c:ptCount val="1"/>
                <c:pt idx="0">
                  <c:v>Wave 2</c:v>
                </c:pt>
              </c:strCache>
            </c:strRef>
          </c:tx>
          <c:spPr>
            <a:solidFill>
              <a:srgbClr val="B4975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Sheet1!$C$2:$C$4</c:f>
              <c:numCache>
                <c:formatCode>0%</c:formatCode>
                <c:ptCount val="3"/>
                <c:pt idx="0">
                  <c:v>0.28999999999999998</c:v>
                </c:pt>
                <c:pt idx="1">
                  <c:v>0.21</c:v>
                </c:pt>
                <c:pt idx="2">
                  <c:v>0.3</c:v>
                </c:pt>
              </c:numCache>
            </c:numRef>
          </c:val>
          <c:extLst>
            <c:ext xmlns:c16="http://schemas.microsoft.com/office/drawing/2014/chart" uri="{C3380CC4-5D6E-409C-BE32-E72D297353CC}">
              <c16:uniqueId val="{0000000A-EAB3-4C34-B76E-90698463BFD9}"/>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Sheet1!$D$2:$D$4</c:f>
              <c:numCache>
                <c:formatCode>0%</c:formatCode>
                <c:ptCount val="3"/>
                <c:pt idx="0">
                  <c:v>0.53</c:v>
                </c:pt>
                <c:pt idx="1">
                  <c:v>0.56999999999999995</c:v>
                </c:pt>
                <c:pt idx="2">
                  <c:v>0.52</c:v>
                </c:pt>
              </c:numCache>
            </c:numRef>
          </c:val>
          <c:extLst>
            <c:ext xmlns:c16="http://schemas.microsoft.com/office/drawing/2014/chart" uri="{C3380CC4-5D6E-409C-BE32-E72D297353CC}">
              <c16:uniqueId val="{0000000B-EAB3-4C34-B76E-90698463BFD9}"/>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Sheet1!$E$2:$E$4</c:f>
              <c:numCache>
                <c:formatCode>0%</c:formatCode>
                <c:ptCount val="3"/>
                <c:pt idx="0">
                  <c:v>0.52</c:v>
                </c:pt>
                <c:pt idx="1">
                  <c:v>0.57999999999999996</c:v>
                </c:pt>
                <c:pt idx="2">
                  <c:v>0.5</c:v>
                </c:pt>
              </c:numCache>
            </c:numRef>
          </c:val>
          <c:extLst>
            <c:ext xmlns:c16="http://schemas.microsoft.com/office/drawing/2014/chart" uri="{C3380CC4-5D6E-409C-BE32-E72D297353CC}">
              <c16:uniqueId val="{00000000-91C9-44FF-808D-2B4D69539A01}"/>
            </c:ext>
          </c:extLst>
        </c:ser>
        <c:dLbls>
          <c:showLegendKey val="0"/>
          <c:showVal val="0"/>
          <c:showCatName val="0"/>
          <c:showSerName val="0"/>
          <c:showPercent val="0"/>
          <c:showBubbleSize val="0"/>
        </c:dLbls>
        <c:gapWidth val="150"/>
        <c:axId val="487109520"/>
        <c:axId val="487110080"/>
      </c:barChart>
      <c:catAx>
        <c:axId val="487109520"/>
        <c:scaling>
          <c:orientation val="minMax"/>
        </c:scaling>
        <c:delete val="0"/>
        <c:axPos val="b"/>
        <c:title>
          <c:tx>
            <c:rich>
              <a:bodyPr/>
              <a:lstStyle/>
              <a:p>
                <a:pPr>
                  <a:defRPr/>
                </a:pPr>
                <a:r>
                  <a:rPr lang="en-US"/>
                  <a:t>Age </a:t>
                </a:r>
              </a:p>
            </c:rich>
          </c:tx>
          <c:layout>
            <c:manualLayout>
              <c:xMode val="edge"/>
              <c:yMode val="edge"/>
              <c:x val="0.49617995566088224"/>
              <c:y val="0.93005679954068243"/>
            </c:manualLayout>
          </c:layout>
          <c:overlay val="0"/>
        </c:title>
        <c:numFmt formatCode="General" sourceLinked="0"/>
        <c:majorTickMark val="out"/>
        <c:minorTickMark val="none"/>
        <c:tickLblPos val="nextTo"/>
        <c:crossAx val="487110080"/>
        <c:crosses val="autoZero"/>
        <c:auto val="1"/>
        <c:lblAlgn val="ctr"/>
        <c:lblOffset val="100"/>
        <c:noMultiLvlLbl val="0"/>
      </c:catAx>
      <c:valAx>
        <c:axId val="487110080"/>
        <c:scaling>
          <c:orientation val="minMax"/>
          <c:max val="1"/>
          <c:min val="0"/>
        </c:scaling>
        <c:delete val="0"/>
        <c:axPos val="l"/>
        <c:numFmt formatCode="0%" sourceLinked="0"/>
        <c:majorTickMark val="out"/>
        <c:minorTickMark val="none"/>
        <c:tickLblPos val="nextTo"/>
        <c:crossAx val="487109520"/>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you watch television for any ag related programming and information during this time of year?</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$100,000-$250,000</c:v>
                </c:pt>
                <c:pt idx="2">
                  <c:v>$250-$500,000</c:v>
                </c:pt>
                <c:pt idx="3">
                  <c:v>$500-$1M</c:v>
                </c:pt>
                <c:pt idx="4">
                  <c:v>$1M-$2M</c:v>
                </c:pt>
                <c:pt idx="5">
                  <c:v>$2M-$5M </c:v>
                </c:pt>
                <c:pt idx="6">
                  <c:v>&gt;$5M</c:v>
                </c:pt>
              </c:strCache>
            </c:strRef>
          </c:cat>
          <c:val>
            <c:numRef>
              <c:f>Sheet1!$B$2:$B$8</c:f>
              <c:numCache>
                <c:formatCode>0%</c:formatCode>
                <c:ptCount val="7"/>
                <c:pt idx="0">
                  <c:v>0.54</c:v>
                </c:pt>
                <c:pt idx="1">
                  <c:v>0.49</c:v>
                </c:pt>
                <c:pt idx="2">
                  <c:v>0.56000000000000005</c:v>
                </c:pt>
                <c:pt idx="3">
                  <c:v>0.51</c:v>
                </c:pt>
                <c:pt idx="4">
                  <c:v>0.56000000000000005</c:v>
                </c:pt>
                <c:pt idx="5">
                  <c:v>0.59</c:v>
                </c:pt>
                <c:pt idx="6">
                  <c:v>0.79</c:v>
                </c:pt>
              </c:numCache>
            </c:numRef>
          </c:val>
          <c:extLst>
            <c:ext xmlns:c16="http://schemas.microsoft.com/office/drawing/2014/chart" uri="{C3380CC4-5D6E-409C-BE32-E72D297353CC}">
              <c16:uniqueId val="{00000000-A4D7-440B-81F4-BD81E676DC76}"/>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$100,000-$250,000</c:v>
                </c:pt>
                <c:pt idx="2">
                  <c:v>$250-$500,000</c:v>
                </c:pt>
                <c:pt idx="3">
                  <c:v>$500-$1M</c:v>
                </c:pt>
                <c:pt idx="4">
                  <c:v>$1M-$2M</c:v>
                </c:pt>
                <c:pt idx="5">
                  <c:v>$2M-$5M </c:v>
                </c:pt>
                <c:pt idx="6">
                  <c:v>&gt;$5M</c:v>
                </c:pt>
              </c:strCache>
            </c:strRef>
          </c:cat>
          <c:val>
            <c:numRef>
              <c:f>Sheet1!$C$2:$C$8</c:f>
              <c:numCache>
                <c:formatCode>0%</c:formatCode>
                <c:ptCount val="7"/>
                <c:pt idx="0">
                  <c:v>0.61</c:v>
                </c:pt>
                <c:pt idx="1">
                  <c:v>0.71</c:v>
                </c:pt>
                <c:pt idx="2">
                  <c:v>0.63</c:v>
                </c:pt>
                <c:pt idx="3">
                  <c:v>0.52</c:v>
                </c:pt>
                <c:pt idx="4">
                  <c:v>0.62</c:v>
                </c:pt>
                <c:pt idx="5">
                  <c:v>0.31</c:v>
                </c:pt>
              </c:numCache>
            </c:numRef>
          </c:val>
          <c:extLst>
            <c:ext xmlns:c16="http://schemas.microsoft.com/office/drawing/2014/chart" uri="{C3380CC4-5D6E-409C-BE32-E72D297353CC}">
              <c16:uniqueId val="{00000001-A4D7-440B-81F4-BD81E676DC76}"/>
            </c:ext>
          </c:extLst>
        </c:ser>
        <c:ser>
          <c:idx val="2"/>
          <c:order val="2"/>
          <c:tx>
            <c:strRef>
              <c:f>Sheet1!$D$1</c:f>
              <c:strCache>
                <c:ptCount val="1"/>
                <c:pt idx="0">
                  <c:v>Wave 3</c:v>
                </c:pt>
              </c:strCache>
            </c:strRef>
          </c:tx>
          <c:spPr>
            <a:solidFill>
              <a:srgbClr val="002060"/>
            </a:solidFill>
          </c:spPr>
          <c:invertIfNegative val="0"/>
          <c:dLbls>
            <c:dLbl>
              <c:idx val="0"/>
              <c:layout>
                <c:manualLayout>
                  <c:x val="4.3478260869565218E-3"/>
                  <c:y val="-2.92397728138717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D7-440B-81F4-BD81E676DC76}"/>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$100,000-$250,000</c:v>
                </c:pt>
                <c:pt idx="2">
                  <c:v>$250-$500,000</c:v>
                </c:pt>
                <c:pt idx="3">
                  <c:v>$500-$1M</c:v>
                </c:pt>
                <c:pt idx="4">
                  <c:v>$1M-$2M</c:v>
                </c:pt>
                <c:pt idx="5">
                  <c:v>$2M-$5M </c:v>
                </c:pt>
                <c:pt idx="6">
                  <c:v>&gt;$5M</c:v>
                </c:pt>
              </c:strCache>
            </c:strRef>
          </c:cat>
          <c:val>
            <c:numRef>
              <c:f>Sheet1!$D$2:$D$8</c:f>
              <c:numCache>
                <c:formatCode>0%</c:formatCode>
                <c:ptCount val="7"/>
                <c:pt idx="0">
                  <c:v>0.61</c:v>
                </c:pt>
                <c:pt idx="1">
                  <c:v>0.64</c:v>
                </c:pt>
                <c:pt idx="2">
                  <c:v>0.64</c:v>
                </c:pt>
                <c:pt idx="3">
                  <c:v>0.52</c:v>
                </c:pt>
                <c:pt idx="4">
                  <c:v>0.69</c:v>
                </c:pt>
                <c:pt idx="5">
                  <c:v>0.32</c:v>
                </c:pt>
                <c:pt idx="6">
                  <c:v>0.66</c:v>
                </c:pt>
              </c:numCache>
            </c:numRef>
          </c:val>
          <c:extLst>
            <c:ext xmlns:c16="http://schemas.microsoft.com/office/drawing/2014/chart" uri="{C3380CC4-5D6E-409C-BE32-E72D297353CC}">
              <c16:uniqueId val="{00000003-A4D7-440B-81F4-BD81E676DC76}"/>
            </c:ext>
          </c:extLst>
        </c:ser>
        <c:ser>
          <c:idx val="3"/>
          <c:order val="3"/>
          <c:tx>
            <c:strRef>
              <c:f>Sheet1!$E$1</c:f>
              <c:strCache>
                <c:ptCount val="1"/>
                <c:pt idx="0">
                  <c:v>Wave 4</c:v>
                </c:pt>
              </c:strCache>
            </c:strRef>
          </c:tx>
          <c:invertIfNegative val="0"/>
          <c:dLbls>
            <c:dLbl>
              <c:idx val="0"/>
              <c:layout>
                <c:manualLayout>
                  <c:x val="1.1494252873563192E-2"/>
                  <c:y val="-2.8248593853951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DC-4D14-A664-817E6D9CF41B}"/>
                </c:ext>
              </c:extLst>
            </c:dLbl>
            <c:dLbl>
              <c:idx val="4"/>
              <c:layout>
                <c:manualLayout>
                  <c:x val="7.1839080459770114E-3"/>
                  <c:y val="-8.47457815618541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DC-4D14-A664-817E6D9CF41B}"/>
                </c:ext>
              </c:extLst>
            </c:dLbl>
            <c:dLbl>
              <c:idx val="6"/>
              <c:layout>
                <c:manualLayout>
                  <c:x val="2.873563218390699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DC-4D14-A664-817E6D9CF41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$100,000-$250,000</c:v>
                </c:pt>
                <c:pt idx="2">
                  <c:v>$250-$500,000</c:v>
                </c:pt>
                <c:pt idx="3">
                  <c:v>$500-$1M</c:v>
                </c:pt>
                <c:pt idx="4">
                  <c:v>$1M-$2M</c:v>
                </c:pt>
                <c:pt idx="5">
                  <c:v>$2M-$5M </c:v>
                </c:pt>
                <c:pt idx="6">
                  <c:v>&gt;$5M</c:v>
                </c:pt>
              </c:strCache>
            </c:strRef>
          </c:cat>
          <c:val>
            <c:numRef>
              <c:f>Sheet1!$E$2:$E$8</c:f>
              <c:numCache>
                <c:formatCode>0%</c:formatCode>
                <c:ptCount val="7"/>
                <c:pt idx="0">
                  <c:v>0.64</c:v>
                </c:pt>
                <c:pt idx="1">
                  <c:v>0.69</c:v>
                </c:pt>
                <c:pt idx="2">
                  <c:v>0.6</c:v>
                </c:pt>
                <c:pt idx="3">
                  <c:v>0.7</c:v>
                </c:pt>
                <c:pt idx="4">
                  <c:v>0.53</c:v>
                </c:pt>
                <c:pt idx="5">
                  <c:v>0.6</c:v>
                </c:pt>
                <c:pt idx="6">
                  <c:v>0.62</c:v>
                </c:pt>
              </c:numCache>
            </c:numRef>
          </c:val>
          <c:extLst>
            <c:ext xmlns:c16="http://schemas.microsoft.com/office/drawing/2014/chart" uri="{C3380CC4-5D6E-409C-BE32-E72D297353CC}">
              <c16:uniqueId val="{00000003-74DC-4D14-A664-817E6D9CF41B}"/>
            </c:ext>
          </c:extLst>
        </c:ser>
        <c:dLbls>
          <c:showLegendKey val="0"/>
          <c:showVal val="0"/>
          <c:showCatName val="0"/>
          <c:showSerName val="0"/>
          <c:showPercent val="0"/>
          <c:showBubbleSize val="0"/>
        </c:dLbls>
        <c:gapWidth val="150"/>
        <c:axId val="484763056"/>
        <c:axId val="484763616"/>
      </c:barChart>
      <c:catAx>
        <c:axId val="484763056"/>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crossAx val="484763616"/>
        <c:crosses val="autoZero"/>
        <c:auto val="1"/>
        <c:lblAlgn val="ctr"/>
        <c:lblOffset val="100"/>
        <c:noMultiLvlLbl val="0"/>
      </c:catAx>
      <c:valAx>
        <c:axId val="484763616"/>
        <c:scaling>
          <c:orientation val="minMax"/>
          <c:max val="1"/>
          <c:min val="0"/>
        </c:scaling>
        <c:delete val="0"/>
        <c:axPos val="l"/>
        <c:numFmt formatCode="0%" sourceLinked="0"/>
        <c:majorTickMark val="out"/>
        <c:minorTickMark val="none"/>
        <c:tickLblPos val="nextTo"/>
        <c:crossAx val="484763056"/>
        <c:crosses val="autoZero"/>
        <c:crossBetween val="between"/>
      </c:valAx>
    </c:plotArea>
    <c:legend>
      <c:legendPos val="t"/>
      <c:overlay val="0"/>
    </c:legend>
    <c:plotVisOnly val="1"/>
    <c:dispBlanksAs val="gap"/>
    <c:showDLblsOverMax val="0"/>
  </c:chart>
  <c:txPr>
    <a:bodyPr/>
    <a:lstStyle/>
    <a:p>
      <a:pPr>
        <a:defRPr sz="1100" baseline="0">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you watch television for any ag related programming and information during this time of year?</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5.6483911733255562E-3"/>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C8-40E4-B81A-4F69B5F71855}"/>
                </c:ext>
              </c:extLst>
            </c:dLbl>
            <c:dLbl>
              <c:idx val="1"/>
              <c:layout>
                <c:manualLayout>
                  <c:x val="-4.1051812967823464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C8-40E4-B81A-4F69B5F71855}"/>
                </c:ext>
              </c:extLst>
            </c:dLbl>
            <c:dLbl>
              <c:idx val="2"/>
              <c:layout>
                <c:manualLayout>
                  <c:x val="1.2944983818770227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C8-40E4-B81A-4F69B5F71855}"/>
                </c:ext>
              </c:extLst>
            </c:dLbl>
            <c:dLbl>
              <c:idx val="3"/>
              <c:layout>
                <c:manualLayout>
                  <c:x val="1.4563106796116505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C8-40E4-B81A-4F69B5F71855}"/>
                </c:ext>
              </c:extLst>
            </c:dLbl>
            <c:dLbl>
              <c:idx val="4"/>
              <c:layout>
                <c:manualLayout>
                  <c:x val="1.6181229773462782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C8-40E4-B81A-4F69B5F71855}"/>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C8-40E4-B81A-4F69B5F71855}"/>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C8-40E4-B81A-4F69B5F71855}"/>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C8-40E4-B81A-4F69B5F71855}"/>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5C8-40E4-B81A-4F69B5F718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Under 50 years old </c:v>
                </c:pt>
                <c:pt idx="2">
                  <c:v>50 years and older </c:v>
                </c:pt>
              </c:strCache>
            </c:strRef>
          </c:cat>
          <c:val>
            <c:numRef>
              <c:f>Sheet1!$B$2:$B$4</c:f>
              <c:numCache>
                <c:formatCode>0%</c:formatCode>
                <c:ptCount val="3"/>
                <c:pt idx="0">
                  <c:v>0.53</c:v>
                </c:pt>
                <c:pt idx="1">
                  <c:v>0.49</c:v>
                </c:pt>
                <c:pt idx="2">
                  <c:v>0.55000000000000004</c:v>
                </c:pt>
              </c:numCache>
            </c:numRef>
          </c:val>
          <c:extLst>
            <c:ext xmlns:c16="http://schemas.microsoft.com/office/drawing/2014/chart" uri="{C3380CC4-5D6E-409C-BE32-E72D297353CC}">
              <c16:uniqueId val="{00000009-45C8-40E4-B81A-4F69B5F71855}"/>
            </c:ext>
          </c:extLst>
        </c:ser>
        <c:ser>
          <c:idx val="1"/>
          <c:order val="1"/>
          <c:tx>
            <c:strRef>
              <c:f>Sheet1!$C$1</c:f>
              <c:strCache>
                <c:ptCount val="1"/>
                <c:pt idx="0">
                  <c:v>Wave 2</c:v>
                </c:pt>
              </c:strCache>
            </c:strRef>
          </c:tx>
          <c:spPr>
            <a:solidFill>
              <a:srgbClr val="B4975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Under 50 years old </c:v>
                </c:pt>
                <c:pt idx="2">
                  <c:v>50 years and older </c:v>
                </c:pt>
              </c:strCache>
            </c:strRef>
          </c:cat>
          <c:val>
            <c:numRef>
              <c:f>Sheet1!$C$2:$C$4</c:f>
              <c:numCache>
                <c:formatCode>0%</c:formatCode>
                <c:ptCount val="3"/>
                <c:pt idx="0">
                  <c:v>0.61</c:v>
                </c:pt>
                <c:pt idx="1">
                  <c:v>0.4</c:v>
                </c:pt>
                <c:pt idx="2">
                  <c:v>0.65</c:v>
                </c:pt>
              </c:numCache>
            </c:numRef>
          </c:val>
          <c:extLst>
            <c:ext xmlns:c16="http://schemas.microsoft.com/office/drawing/2014/chart" uri="{C3380CC4-5D6E-409C-BE32-E72D297353CC}">
              <c16:uniqueId val="{0000000A-45C8-40E4-B81A-4F69B5F71855}"/>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Under 50 years old </c:v>
                </c:pt>
                <c:pt idx="2">
                  <c:v>50 years and older </c:v>
                </c:pt>
              </c:strCache>
            </c:strRef>
          </c:cat>
          <c:val>
            <c:numRef>
              <c:f>Sheet1!$D$2:$D$4</c:f>
              <c:numCache>
                <c:formatCode>0%</c:formatCode>
                <c:ptCount val="3"/>
                <c:pt idx="0">
                  <c:v>0.61</c:v>
                </c:pt>
                <c:pt idx="1">
                  <c:v>0.62</c:v>
                </c:pt>
                <c:pt idx="2">
                  <c:v>0.6</c:v>
                </c:pt>
              </c:numCache>
            </c:numRef>
          </c:val>
          <c:extLst>
            <c:ext xmlns:c16="http://schemas.microsoft.com/office/drawing/2014/chart" uri="{C3380CC4-5D6E-409C-BE32-E72D297353CC}">
              <c16:uniqueId val="{0000000B-45C8-40E4-B81A-4F69B5F71855}"/>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Under 50 years old </c:v>
                </c:pt>
                <c:pt idx="2">
                  <c:v>50 years and older </c:v>
                </c:pt>
              </c:strCache>
            </c:strRef>
          </c:cat>
          <c:val>
            <c:numRef>
              <c:f>Sheet1!$E$2:$E$4</c:f>
              <c:numCache>
                <c:formatCode>0%</c:formatCode>
                <c:ptCount val="3"/>
                <c:pt idx="0">
                  <c:v>0.64</c:v>
                </c:pt>
                <c:pt idx="1">
                  <c:v>0.55000000000000004</c:v>
                </c:pt>
                <c:pt idx="2">
                  <c:v>0.66</c:v>
                </c:pt>
              </c:numCache>
            </c:numRef>
          </c:val>
          <c:extLst>
            <c:ext xmlns:c16="http://schemas.microsoft.com/office/drawing/2014/chart" uri="{C3380CC4-5D6E-409C-BE32-E72D297353CC}">
              <c16:uniqueId val="{00000000-6F3A-45A7-BBDC-6EF7E44C7235}"/>
            </c:ext>
          </c:extLst>
        </c:ser>
        <c:dLbls>
          <c:showLegendKey val="0"/>
          <c:showVal val="0"/>
          <c:showCatName val="0"/>
          <c:showSerName val="0"/>
          <c:showPercent val="0"/>
          <c:showBubbleSize val="0"/>
        </c:dLbls>
        <c:gapWidth val="150"/>
        <c:axId val="484767536"/>
        <c:axId val="484768096"/>
      </c:barChart>
      <c:catAx>
        <c:axId val="484767536"/>
        <c:scaling>
          <c:orientation val="minMax"/>
        </c:scaling>
        <c:delete val="0"/>
        <c:axPos val="b"/>
        <c:title>
          <c:tx>
            <c:rich>
              <a:bodyPr/>
              <a:lstStyle/>
              <a:p>
                <a:pPr>
                  <a:defRPr/>
                </a:pPr>
                <a:r>
                  <a:rPr lang="en-US"/>
                  <a:t>Age </a:t>
                </a:r>
              </a:p>
            </c:rich>
          </c:tx>
          <c:overlay val="0"/>
        </c:title>
        <c:numFmt formatCode="General" sourceLinked="0"/>
        <c:majorTickMark val="out"/>
        <c:minorTickMark val="none"/>
        <c:tickLblPos val="nextTo"/>
        <c:crossAx val="484768096"/>
        <c:crosses val="autoZero"/>
        <c:auto val="1"/>
        <c:lblAlgn val="ctr"/>
        <c:lblOffset val="100"/>
        <c:noMultiLvlLbl val="0"/>
      </c:catAx>
      <c:valAx>
        <c:axId val="484768096"/>
        <c:scaling>
          <c:orientation val="minMax"/>
          <c:max val="1"/>
          <c:min val="0"/>
        </c:scaling>
        <c:delete val="0"/>
        <c:axPos val="l"/>
        <c:numFmt formatCode="0%" sourceLinked="0"/>
        <c:majorTickMark val="out"/>
        <c:minorTickMark val="none"/>
        <c:tickLblPos val="nextTo"/>
        <c:crossAx val="484767536"/>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Do you listen to farm news, weather, markets and ag information during this time of year?</a:t>
            </a:r>
          </a:p>
        </c:rich>
      </c:tx>
      <c:layout>
        <c:manualLayout>
          <c:xMode val="edge"/>
          <c:yMode val="edge"/>
          <c:x val="8.4810926411976267E-2"/>
          <c:y val="0"/>
        </c:manualLayout>
      </c:layout>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Under 49 years old </c:v>
                </c:pt>
                <c:pt idx="2">
                  <c:v>50 years and older</c:v>
                </c:pt>
              </c:strCache>
            </c:strRef>
          </c:cat>
          <c:val>
            <c:numRef>
              <c:f>Sheet1!$B$2:$B$4</c:f>
              <c:numCache>
                <c:formatCode>0%</c:formatCode>
                <c:ptCount val="3"/>
                <c:pt idx="0">
                  <c:v>0.83</c:v>
                </c:pt>
                <c:pt idx="1">
                  <c:v>0.84</c:v>
                </c:pt>
                <c:pt idx="2">
                  <c:v>0.83</c:v>
                </c:pt>
              </c:numCache>
            </c:numRef>
          </c:val>
          <c:extLst>
            <c:ext xmlns:c16="http://schemas.microsoft.com/office/drawing/2014/chart" uri="{C3380CC4-5D6E-409C-BE32-E72D297353CC}">
              <c16:uniqueId val="{00000000-E25A-40EE-A841-6947C40EBE40}"/>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Under 49 years old </c:v>
                </c:pt>
                <c:pt idx="2">
                  <c:v>50 years and older</c:v>
                </c:pt>
              </c:strCache>
            </c:strRef>
          </c:cat>
          <c:val>
            <c:numRef>
              <c:f>Sheet1!$C$2:$C$4</c:f>
              <c:numCache>
                <c:formatCode>0%</c:formatCode>
                <c:ptCount val="3"/>
                <c:pt idx="0">
                  <c:v>0.74</c:v>
                </c:pt>
                <c:pt idx="1">
                  <c:v>0.75</c:v>
                </c:pt>
                <c:pt idx="2">
                  <c:v>0.74</c:v>
                </c:pt>
              </c:numCache>
            </c:numRef>
          </c:val>
          <c:extLst>
            <c:ext xmlns:c16="http://schemas.microsoft.com/office/drawing/2014/chart" uri="{C3380CC4-5D6E-409C-BE32-E72D297353CC}">
              <c16:uniqueId val="{00000001-E25A-40EE-A841-6947C40EBE40}"/>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Under 49 years old </c:v>
                </c:pt>
                <c:pt idx="2">
                  <c:v>50 years and older</c:v>
                </c:pt>
              </c:strCache>
            </c:strRef>
          </c:cat>
          <c:val>
            <c:numRef>
              <c:f>Sheet1!$D$2:$D$4</c:f>
              <c:numCache>
                <c:formatCode>0%</c:formatCode>
                <c:ptCount val="3"/>
                <c:pt idx="0">
                  <c:v>0.73</c:v>
                </c:pt>
                <c:pt idx="1">
                  <c:v>0.68</c:v>
                </c:pt>
                <c:pt idx="2">
                  <c:v>0.75</c:v>
                </c:pt>
              </c:numCache>
            </c:numRef>
          </c:val>
          <c:extLst>
            <c:ext xmlns:c16="http://schemas.microsoft.com/office/drawing/2014/chart" uri="{C3380CC4-5D6E-409C-BE32-E72D297353CC}">
              <c16:uniqueId val="{00000002-E25A-40EE-A841-6947C40EBE40}"/>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Under 49 years old </c:v>
                </c:pt>
                <c:pt idx="2">
                  <c:v>50 years and older</c:v>
                </c:pt>
              </c:strCache>
            </c:strRef>
          </c:cat>
          <c:val>
            <c:numRef>
              <c:f>Sheet1!$E$2:$E$4</c:f>
              <c:numCache>
                <c:formatCode>0%</c:formatCode>
                <c:ptCount val="3"/>
                <c:pt idx="0">
                  <c:v>0.72</c:v>
                </c:pt>
                <c:pt idx="1">
                  <c:v>0.7</c:v>
                </c:pt>
                <c:pt idx="2">
                  <c:v>0.72</c:v>
                </c:pt>
              </c:numCache>
            </c:numRef>
          </c:val>
          <c:extLst>
            <c:ext xmlns:c16="http://schemas.microsoft.com/office/drawing/2014/chart" uri="{C3380CC4-5D6E-409C-BE32-E72D297353CC}">
              <c16:uniqueId val="{00000000-1140-49C8-8332-3D2718EAE3F1}"/>
            </c:ext>
          </c:extLst>
        </c:ser>
        <c:dLbls>
          <c:showLegendKey val="0"/>
          <c:showVal val="0"/>
          <c:showCatName val="0"/>
          <c:showSerName val="0"/>
          <c:showPercent val="0"/>
          <c:showBubbleSize val="0"/>
        </c:dLbls>
        <c:gapWidth val="150"/>
        <c:axId val="356734080"/>
        <c:axId val="356734640"/>
      </c:barChart>
      <c:catAx>
        <c:axId val="356734080"/>
        <c:scaling>
          <c:orientation val="minMax"/>
        </c:scaling>
        <c:delete val="0"/>
        <c:axPos val="b"/>
        <c:title>
          <c:tx>
            <c:rich>
              <a:bodyPr/>
              <a:lstStyle/>
              <a:p>
                <a:pPr>
                  <a:defRPr/>
                </a:pPr>
                <a:r>
                  <a:rPr lang="en-US"/>
                  <a:t>Age </a:t>
                </a:r>
              </a:p>
            </c:rich>
          </c:tx>
          <c:overlay val="0"/>
        </c:title>
        <c:numFmt formatCode="General" sourceLinked="0"/>
        <c:majorTickMark val="out"/>
        <c:minorTickMark val="none"/>
        <c:tickLblPos val="nextTo"/>
        <c:crossAx val="356734640"/>
        <c:crosses val="autoZero"/>
        <c:auto val="1"/>
        <c:lblAlgn val="ctr"/>
        <c:lblOffset val="100"/>
        <c:noMultiLvlLbl val="0"/>
      </c:catAx>
      <c:valAx>
        <c:axId val="356734640"/>
        <c:scaling>
          <c:orientation val="minMax"/>
          <c:max val="1"/>
          <c:min val="0"/>
        </c:scaling>
        <c:delete val="0"/>
        <c:axPos val="l"/>
        <c:numFmt formatCode="0%" sourceLinked="1"/>
        <c:majorTickMark val="out"/>
        <c:minorTickMark val="none"/>
        <c:tickLblPos val="nextTo"/>
        <c:crossAx val="356734080"/>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400" dirty="0"/>
              <a:t>During this time of year, which radio bands do you listen to farm news, weather, markets and other agricultural information?       </a:t>
            </a:r>
            <a:r>
              <a:rPr lang="en-US" sz="1400" b="0" dirty="0"/>
              <a:t>Multiple</a:t>
            </a:r>
            <a:r>
              <a:rPr lang="en-US" sz="1400" b="0" baseline="0" dirty="0"/>
              <a:t> Answers Accepted. </a:t>
            </a:r>
            <a:endParaRPr lang="en-US" sz="1400" b="0" dirty="0"/>
          </a:p>
        </c:rich>
      </c:tx>
      <c:layout>
        <c:manualLayout>
          <c:xMode val="edge"/>
          <c:yMode val="edge"/>
          <c:x val="0.12973765432098766"/>
          <c:y val="1.9642228626261415E-2"/>
        </c:manualLayout>
      </c:layout>
      <c:overlay val="0"/>
    </c:title>
    <c:autoTitleDeleted val="0"/>
    <c:plotArea>
      <c:layout>
        <c:manualLayout>
          <c:layoutTarget val="inner"/>
          <c:xMode val="edge"/>
          <c:yMode val="edge"/>
          <c:x val="7.6308258797747372E-2"/>
          <c:y val="0.18926714238845144"/>
          <c:w val="0.91398300333817495"/>
          <c:h val="0.6705509760498688"/>
        </c:manualLayout>
      </c:layout>
      <c:barChart>
        <c:barDir val="bar"/>
        <c:grouping val="stacked"/>
        <c:varyColors val="0"/>
        <c:ser>
          <c:idx val="0"/>
          <c:order val="0"/>
          <c:tx>
            <c:strRef>
              <c:f>Sheet1!$B$1</c:f>
              <c:strCache>
                <c:ptCount val="1"/>
                <c:pt idx="0">
                  <c:v>FM</c:v>
                </c:pt>
              </c:strCache>
            </c:strRef>
          </c:tx>
          <c:spPr>
            <a:solidFill>
              <a:srgbClr val="0070C0"/>
            </a:solidFill>
          </c:spPr>
          <c:invertIfNegative val="0"/>
          <c:dLbls>
            <c:dLbl>
              <c:idx val="0"/>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2D-4971-83C7-4F694157B4E5}"/>
                </c:ext>
              </c:extLst>
            </c:dLbl>
            <c:dLbl>
              <c:idx val="1"/>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2D-4971-83C7-4F694157B4E5}"/>
                </c:ext>
              </c:extLst>
            </c:dLbl>
            <c:dLbl>
              <c:idx val="2"/>
              <c:layout>
                <c:manualLayout>
                  <c:x val="1.2944983818770227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2D-4971-83C7-4F694157B4E5}"/>
                </c:ext>
              </c:extLst>
            </c:dLbl>
            <c:dLbl>
              <c:idx val="3"/>
              <c:layout>
                <c:manualLayout>
                  <c:x val="4.8543689320388345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2D-4971-83C7-4F694157B4E5}"/>
                </c:ext>
              </c:extLst>
            </c:dLbl>
            <c:dLbl>
              <c:idx val="4"/>
              <c:layout>
                <c:manualLayout>
                  <c:x val="6.4724919093852315E-3"/>
                  <c:y val="-9.0237450787401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2D-4971-83C7-4F694157B4E5}"/>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D-4971-83C7-4F694157B4E5}"/>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2D-4971-83C7-4F694157B4E5}"/>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2D-4971-83C7-4F694157B4E5}"/>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2D-4971-83C7-4F694157B4E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Sheet1!$B$2:$B$5</c:f>
              <c:numCache>
                <c:formatCode>0%</c:formatCode>
                <c:ptCount val="4"/>
                <c:pt idx="0">
                  <c:v>0.64</c:v>
                </c:pt>
                <c:pt idx="1">
                  <c:v>0.43</c:v>
                </c:pt>
                <c:pt idx="2">
                  <c:v>0.45</c:v>
                </c:pt>
                <c:pt idx="3">
                  <c:v>0.47</c:v>
                </c:pt>
              </c:numCache>
            </c:numRef>
          </c:val>
          <c:extLst>
            <c:ext xmlns:c16="http://schemas.microsoft.com/office/drawing/2014/chart" uri="{C3380CC4-5D6E-409C-BE32-E72D297353CC}">
              <c16:uniqueId val="{00000009-902D-4971-83C7-4F694157B4E5}"/>
            </c:ext>
          </c:extLst>
        </c:ser>
        <c:ser>
          <c:idx val="1"/>
          <c:order val="1"/>
          <c:tx>
            <c:strRef>
              <c:f>Sheet1!$C$1</c:f>
              <c:strCache>
                <c:ptCount val="1"/>
                <c:pt idx="0">
                  <c:v>AM</c:v>
                </c:pt>
              </c:strCache>
            </c:strRef>
          </c:tx>
          <c:spPr>
            <a:solidFill>
              <a:srgbClr val="00CC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Sheet1!$C$2:$C$5</c:f>
              <c:numCache>
                <c:formatCode>0%</c:formatCode>
                <c:ptCount val="4"/>
                <c:pt idx="0">
                  <c:v>0.54</c:v>
                </c:pt>
                <c:pt idx="1">
                  <c:v>0.49</c:v>
                </c:pt>
                <c:pt idx="2">
                  <c:v>0.52</c:v>
                </c:pt>
                <c:pt idx="3">
                  <c:v>0.51</c:v>
                </c:pt>
              </c:numCache>
            </c:numRef>
          </c:val>
          <c:extLst>
            <c:ext xmlns:c16="http://schemas.microsoft.com/office/drawing/2014/chart" uri="{C3380CC4-5D6E-409C-BE32-E72D297353CC}">
              <c16:uniqueId val="{0000000A-902D-4971-83C7-4F694157B4E5}"/>
            </c:ext>
          </c:extLst>
        </c:ser>
        <c:ser>
          <c:idx val="2"/>
          <c:order val="2"/>
          <c:tx>
            <c:strRef>
              <c:f>Sheet1!$D$1</c:f>
              <c:strCache>
                <c:ptCount val="1"/>
                <c:pt idx="0">
                  <c:v>Satellite</c:v>
                </c:pt>
              </c:strCache>
            </c:strRef>
          </c:tx>
          <c:spPr>
            <a:solidFill>
              <a:srgbClr val="996633"/>
            </a:solidFill>
          </c:spPr>
          <c:invertIfNegative val="0"/>
          <c:dLbls>
            <c:dLbl>
              <c:idx val="1"/>
              <c:layout>
                <c:manualLayout>
                  <c:x val="1.4563106796116505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2D-4971-83C7-4F694157B4E5}"/>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Sheet1!$D$2:$D$5</c:f>
              <c:numCache>
                <c:formatCode>0%</c:formatCode>
                <c:ptCount val="4"/>
                <c:pt idx="0">
                  <c:v>0.28999999999999998</c:v>
                </c:pt>
                <c:pt idx="1">
                  <c:v>0.15</c:v>
                </c:pt>
                <c:pt idx="2">
                  <c:v>0.09</c:v>
                </c:pt>
                <c:pt idx="3">
                  <c:v>0.13</c:v>
                </c:pt>
              </c:numCache>
            </c:numRef>
          </c:val>
          <c:extLst>
            <c:ext xmlns:c16="http://schemas.microsoft.com/office/drawing/2014/chart" uri="{C3380CC4-5D6E-409C-BE32-E72D297353CC}">
              <c16:uniqueId val="{0000000C-902D-4971-83C7-4F694157B4E5}"/>
            </c:ext>
          </c:extLst>
        </c:ser>
        <c:dLbls>
          <c:showLegendKey val="0"/>
          <c:showVal val="0"/>
          <c:showCatName val="0"/>
          <c:showSerName val="0"/>
          <c:showPercent val="0"/>
          <c:showBubbleSize val="0"/>
        </c:dLbls>
        <c:gapWidth val="150"/>
        <c:overlap val="100"/>
        <c:axId val="484771456"/>
        <c:axId val="484772016"/>
      </c:barChart>
      <c:catAx>
        <c:axId val="484771456"/>
        <c:scaling>
          <c:orientation val="minMax"/>
        </c:scaling>
        <c:delete val="0"/>
        <c:axPos val="l"/>
        <c:numFmt formatCode="General" sourceLinked="0"/>
        <c:majorTickMark val="out"/>
        <c:minorTickMark val="none"/>
        <c:tickLblPos val="nextTo"/>
        <c:txPr>
          <a:bodyPr/>
          <a:lstStyle/>
          <a:p>
            <a:pPr>
              <a:defRPr sz="1400"/>
            </a:pPr>
            <a:endParaRPr lang="en-US"/>
          </a:p>
        </c:txPr>
        <c:crossAx val="484772016"/>
        <c:crosses val="autoZero"/>
        <c:auto val="1"/>
        <c:lblAlgn val="ctr"/>
        <c:lblOffset val="100"/>
        <c:noMultiLvlLbl val="0"/>
      </c:catAx>
      <c:valAx>
        <c:axId val="484772016"/>
        <c:scaling>
          <c:orientation val="minMax"/>
          <c:max val="1.4"/>
          <c:min val="0"/>
        </c:scaling>
        <c:delete val="1"/>
        <c:axPos val="b"/>
        <c:numFmt formatCode="0%" sourceLinked="0"/>
        <c:majorTickMark val="out"/>
        <c:minorTickMark val="none"/>
        <c:tickLblPos val="nextTo"/>
        <c:crossAx val="484771456"/>
        <c:crosses val="autoZero"/>
        <c:crossBetween val="between"/>
      </c:valAx>
    </c:plotArea>
    <c:legend>
      <c:legendPos val="t"/>
      <c:layout>
        <c:manualLayout>
          <c:xMode val="edge"/>
          <c:yMode val="edge"/>
          <c:x val="0.64686959268980271"/>
          <c:y val="0.1466713271849549"/>
          <c:w val="0.25752760430808219"/>
          <c:h val="7.2051837013930017E-2"/>
        </c:manualLayout>
      </c:layout>
      <c:overlay val="0"/>
      <c:txPr>
        <a:bodyPr/>
        <a:lstStyle/>
        <a:p>
          <a:pPr>
            <a:defRPr sz="1600"/>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During this time of year, which radio bands do you listen to farm news, weather, markets and other agricultural information</a:t>
            </a:r>
            <a:r>
              <a:rPr lang="en-US" sz="1600" b="1" dirty="0"/>
              <a:t>?</a:t>
            </a:r>
            <a:r>
              <a:rPr lang="en-US" sz="1600" b="0" dirty="0"/>
              <a:t> (Multiple</a:t>
            </a:r>
            <a:r>
              <a:rPr lang="en-US" sz="1600" b="0" baseline="0" dirty="0"/>
              <a:t> Answers Accepted)</a:t>
            </a:r>
            <a:endParaRPr lang="en-US" sz="1600" b="0" dirty="0"/>
          </a:p>
        </c:rich>
      </c:tx>
      <c:layout>
        <c:manualLayout>
          <c:xMode val="edge"/>
          <c:yMode val="edge"/>
          <c:x val="0.13417809142826745"/>
          <c:y val="0"/>
        </c:manualLayout>
      </c:layout>
      <c:overlay val="0"/>
    </c:title>
    <c:autoTitleDeleted val="0"/>
    <c:plotArea>
      <c:layout>
        <c:manualLayout>
          <c:layoutTarget val="inner"/>
          <c:xMode val="edge"/>
          <c:yMode val="edge"/>
          <c:x val="6.9493401455441514E-2"/>
          <c:y val="0.15555792624107379"/>
          <c:w val="0.92935242409590457"/>
          <c:h val="0.69561565597177899"/>
        </c:manualLayout>
      </c:layout>
      <c:lineChart>
        <c:grouping val="standard"/>
        <c:varyColors val="0"/>
        <c:ser>
          <c:idx val="0"/>
          <c:order val="0"/>
          <c:tx>
            <c:strRef>
              <c:f>Sheet1!$B$1</c:f>
              <c:strCache>
                <c:ptCount val="1"/>
                <c:pt idx="0">
                  <c:v>FM</c:v>
                </c:pt>
              </c:strCache>
            </c:strRef>
          </c:tx>
          <c:marker>
            <c:symbol val="none"/>
          </c:marker>
          <c:dLbls>
            <c:dLbl>
              <c:idx val="0"/>
              <c:layout>
                <c:manualLayout>
                  <c:x val="-2.140432098765432E-2"/>
                  <c:y val="-2.6166144089114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F0-440A-BA2F-B7B7287E286C}"/>
                </c:ext>
              </c:extLst>
            </c:dLbl>
            <c:dLbl>
              <c:idx val="1"/>
              <c:layout>
                <c:manualLayout>
                  <c:x val="-2.757716049382716E-2"/>
                  <c:y val="-2.6166144089114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F0-440A-BA2F-B7B7287E286C}"/>
                </c:ext>
              </c:extLst>
            </c:dLbl>
            <c:dLbl>
              <c:idx val="2"/>
              <c:layout>
                <c:manualLayout>
                  <c:x val="-3.375000000000003E-2"/>
                  <c:y val="-3.1778209410903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4F0-440A-BA2F-B7B7287E286C}"/>
                </c:ext>
              </c:extLst>
            </c:dLbl>
            <c:dLbl>
              <c:idx val="3"/>
              <c:layout>
                <c:manualLayout>
                  <c:x val="-2.7708394089627685E-2"/>
                  <c:y val="1.5924345824303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F0-440A-BA2F-B7B7287E286C}"/>
                </c:ext>
              </c:extLst>
            </c:dLbl>
            <c:dLbl>
              <c:idx val="5"/>
              <c:layout>
                <c:manualLayout>
                  <c:x val="-3.0663580246913638E-2"/>
                  <c:y val="-2.8972176750008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4F0-440A-BA2F-B7B7287E286C}"/>
                </c:ext>
              </c:extLst>
            </c:dLbl>
            <c:dLbl>
              <c:idx val="6"/>
              <c:layout>
                <c:manualLayout>
                  <c:x val="-2.4621974336541265E-2"/>
                  <c:y val="2.434244380698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F0-440A-BA2F-B7B7287E286C}"/>
                </c:ext>
              </c:extLst>
            </c:dLbl>
            <c:dLbl>
              <c:idx val="7"/>
              <c:layout>
                <c:manualLayout>
                  <c:x val="-2.7708394089627685E-2"/>
                  <c:y val="2.9954509128775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F0-440A-BA2F-B7B7287E286C}"/>
                </c:ext>
              </c:extLst>
            </c:dLbl>
            <c:dLbl>
              <c:idx val="8"/>
              <c:layout>
                <c:manualLayout>
                  <c:x val="-1.9992344706911636E-2"/>
                  <c:y val="1.5924345824303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F0-440A-BA2F-B7B7287E286C}"/>
                </c:ext>
              </c:extLst>
            </c:dLbl>
            <c:dLbl>
              <c:idx val="9"/>
              <c:layout>
                <c:manualLayout>
                  <c:x val="-2.6165184213084589E-2"/>
                  <c:y val="3.2760541789669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F0-440A-BA2F-B7B7287E286C}"/>
                </c:ext>
              </c:extLst>
            </c:dLbl>
            <c:dLbl>
              <c:idx val="10"/>
              <c:layout>
                <c:manualLayout>
                  <c:x val="-3.2206790123456792E-2"/>
                  <c:y val="2.7148476467880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F0-440A-BA2F-B7B7287E286C}"/>
                </c:ext>
              </c:extLst>
            </c:dLbl>
            <c:dLbl>
              <c:idx val="11"/>
              <c:layout>
                <c:manualLayout>
                  <c:x val="-3.1788300767959562E-2"/>
                  <c:y val="2.71484764678809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F0-440A-BA2F-B7B7287E286C}"/>
                </c:ext>
              </c:extLst>
            </c:dLbl>
            <c:spPr>
              <a:noFill/>
              <a:ln>
                <a:noFill/>
              </a:ln>
              <a:effectLst/>
            </c:spPr>
            <c:txPr>
              <a:bodyPr/>
              <a:lstStyle/>
              <a:p>
                <a:pPr>
                  <a:defRPr sz="1100" b="0">
                    <a:solidFill>
                      <a:schemeClr val="tx2"/>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Wave 1</c:v>
                </c:pt>
                <c:pt idx="1">
                  <c:v>Under 50 years old</c:v>
                </c:pt>
                <c:pt idx="2">
                  <c:v>50 years and older</c:v>
                </c:pt>
                <c:pt idx="3">
                  <c:v>Wave 2</c:v>
                </c:pt>
                <c:pt idx="4">
                  <c:v>Under 50 years old</c:v>
                </c:pt>
                <c:pt idx="5">
                  <c:v>50 years and older</c:v>
                </c:pt>
                <c:pt idx="6">
                  <c:v>Wave 3</c:v>
                </c:pt>
                <c:pt idx="7">
                  <c:v>Under 50 years old </c:v>
                </c:pt>
                <c:pt idx="8">
                  <c:v>50 years and older</c:v>
                </c:pt>
                <c:pt idx="9">
                  <c:v>Wave 4</c:v>
                </c:pt>
                <c:pt idx="10">
                  <c:v>Under 50 years old </c:v>
                </c:pt>
                <c:pt idx="11">
                  <c:v>50 years and older</c:v>
                </c:pt>
              </c:strCache>
            </c:strRef>
          </c:cat>
          <c:val>
            <c:numRef>
              <c:f>Sheet1!$B$2:$B$13</c:f>
              <c:numCache>
                <c:formatCode>0%</c:formatCode>
                <c:ptCount val="12"/>
                <c:pt idx="0">
                  <c:v>0.64</c:v>
                </c:pt>
                <c:pt idx="1">
                  <c:v>0.65</c:v>
                </c:pt>
                <c:pt idx="2">
                  <c:v>0.63</c:v>
                </c:pt>
                <c:pt idx="3">
                  <c:v>0.43</c:v>
                </c:pt>
                <c:pt idx="4">
                  <c:v>0.5</c:v>
                </c:pt>
                <c:pt idx="5">
                  <c:v>0.49</c:v>
                </c:pt>
                <c:pt idx="6">
                  <c:v>0.45</c:v>
                </c:pt>
                <c:pt idx="7">
                  <c:v>0.53</c:v>
                </c:pt>
                <c:pt idx="8">
                  <c:v>0.43</c:v>
                </c:pt>
                <c:pt idx="9">
                  <c:v>0.47</c:v>
                </c:pt>
                <c:pt idx="10">
                  <c:v>0.47</c:v>
                </c:pt>
                <c:pt idx="11">
                  <c:v>0.47</c:v>
                </c:pt>
              </c:numCache>
            </c:numRef>
          </c:val>
          <c:smooth val="0"/>
          <c:extLst>
            <c:ext xmlns:c16="http://schemas.microsoft.com/office/drawing/2014/chart" uri="{C3380CC4-5D6E-409C-BE32-E72D297353CC}">
              <c16:uniqueId val="{00000000-03DF-407B-B0BD-6B1350BE9F4D}"/>
            </c:ext>
          </c:extLst>
        </c:ser>
        <c:ser>
          <c:idx val="1"/>
          <c:order val="1"/>
          <c:tx>
            <c:strRef>
              <c:f>Sheet1!$C$1</c:f>
              <c:strCache>
                <c:ptCount val="1"/>
                <c:pt idx="0">
                  <c:v>AM</c:v>
                </c:pt>
              </c:strCache>
            </c:strRef>
          </c:tx>
          <c:marker>
            <c:symbol val="none"/>
          </c:marker>
          <c:dLbls>
            <c:dLbl>
              <c:idx val="3"/>
              <c:layout>
                <c:manualLayout>
                  <c:x val="-1.8530183727034119E-2"/>
                  <c:y val="-4.2890098748045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F0-440A-BA2F-B7B7287E286C}"/>
                </c:ext>
              </c:extLst>
            </c:dLbl>
            <c:dLbl>
              <c:idx val="6"/>
              <c:layout>
                <c:manualLayout>
                  <c:x val="-2.4703023233206962E-2"/>
                  <c:y val="-2.6053902782678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F0-440A-BA2F-B7B7287E286C}"/>
                </c:ext>
              </c:extLst>
            </c:dLbl>
            <c:dLbl>
              <c:idx val="7"/>
              <c:layout>
                <c:manualLayout>
                  <c:x val="-1.8530183727034119E-2"/>
                  <c:y val="-1.7635804799995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F0-440A-BA2F-B7B7287E286C}"/>
                </c:ext>
              </c:extLst>
            </c:dLbl>
            <c:dLbl>
              <c:idx val="8"/>
              <c:layout>
                <c:manualLayout>
                  <c:x val="-2.0073393603577443E-2"/>
                  <c:y val="-2.6053902782678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F0-440A-BA2F-B7B7287E286C}"/>
                </c:ext>
              </c:extLst>
            </c:dLbl>
            <c:dLbl>
              <c:idx val="9"/>
              <c:layout>
                <c:manualLayout>
                  <c:x val="-3.3962282492466217E-2"/>
                  <c:y val="-3.1665968104467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F0-440A-BA2F-B7B7287E286C}"/>
                </c:ext>
              </c:extLst>
            </c:dLbl>
            <c:dLbl>
              <c:idx val="10"/>
              <c:layout>
                <c:manualLayout>
                  <c:x val="-3.2419072615923125E-2"/>
                  <c:y val="-2.6053902782678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F0-440A-BA2F-B7B7287E286C}"/>
                </c:ext>
              </c:extLst>
            </c:dLbl>
            <c:dLbl>
              <c:idx val="11"/>
              <c:layout>
                <c:manualLayout>
                  <c:x val="-1.5443763973947701E-2"/>
                  <c:y val="-1.4829772139100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F0-440A-BA2F-B7B7287E286C}"/>
                </c:ext>
              </c:extLst>
            </c:dLbl>
            <c:spPr>
              <a:noFill/>
              <a:ln>
                <a:noFill/>
              </a:ln>
              <a:effectLst/>
            </c:spPr>
            <c:txPr>
              <a:bodyPr wrap="square" lIns="38100" tIns="19050" rIns="38100" bIns="19050" anchor="ctr">
                <a:spAutoFit/>
              </a:bodyPr>
              <a:lstStyle/>
              <a:p>
                <a:pPr>
                  <a:defRPr sz="1100" b="0">
                    <a:solidFill>
                      <a:schemeClr val="accent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Wave 1</c:v>
                </c:pt>
                <c:pt idx="1">
                  <c:v>Under 50 years old</c:v>
                </c:pt>
                <c:pt idx="2">
                  <c:v>50 years and older</c:v>
                </c:pt>
                <c:pt idx="3">
                  <c:v>Wave 2</c:v>
                </c:pt>
                <c:pt idx="4">
                  <c:v>Under 50 years old</c:v>
                </c:pt>
                <c:pt idx="5">
                  <c:v>50 years and older</c:v>
                </c:pt>
                <c:pt idx="6">
                  <c:v>Wave 3</c:v>
                </c:pt>
                <c:pt idx="7">
                  <c:v>Under 50 years old </c:v>
                </c:pt>
                <c:pt idx="8">
                  <c:v>50 years and older</c:v>
                </c:pt>
                <c:pt idx="9">
                  <c:v>Wave 4</c:v>
                </c:pt>
                <c:pt idx="10">
                  <c:v>Under 50 years old </c:v>
                </c:pt>
                <c:pt idx="11">
                  <c:v>50 years and older</c:v>
                </c:pt>
              </c:strCache>
            </c:strRef>
          </c:cat>
          <c:val>
            <c:numRef>
              <c:f>Sheet1!$C$2:$C$13</c:f>
              <c:numCache>
                <c:formatCode>0%</c:formatCode>
                <c:ptCount val="12"/>
                <c:pt idx="0">
                  <c:v>0.54</c:v>
                </c:pt>
                <c:pt idx="1">
                  <c:v>0.48</c:v>
                </c:pt>
                <c:pt idx="2">
                  <c:v>0.59</c:v>
                </c:pt>
                <c:pt idx="3">
                  <c:v>0.49</c:v>
                </c:pt>
                <c:pt idx="4">
                  <c:v>0.5</c:v>
                </c:pt>
                <c:pt idx="5">
                  <c:v>0.42</c:v>
                </c:pt>
                <c:pt idx="6">
                  <c:v>0.52</c:v>
                </c:pt>
                <c:pt idx="7">
                  <c:v>0.59</c:v>
                </c:pt>
                <c:pt idx="8">
                  <c:v>0.5</c:v>
                </c:pt>
                <c:pt idx="9">
                  <c:v>0.51</c:v>
                </c:pt>
                <c:pt idx="10">
                  <c:v>0.6</c:v>
                </c:pt>
                <c:pt idx="11">
                  <c:v>0.48</c:v>
                </c:pt>
              </c:numCache>
            </c:numRef>
          </c:val>
          <c:smooth val="0"/>
          <c:extLst>
            <c:ext xmlns:c16="http://schemas.microsoft.com/office/drawing/2014/chart" uri="{C3380CC4-5D6E-409C-BE32-E72D297353CC}">
              <c16:uniqueId val="{00000000-F82E-402B-940A-260FCCC7FBEA}"/>
            </c:ext>
          </c:extLst>
        </c:ser>
        <c:ser>
          <c:idx val="2"/>
          <c:order val="2"/>
          <c:tx>
            <c:strRef>
              <c:f>Sheet1!$D$1</c:f>
              <c:strCache>
                <c:ptCount val="1"/>
                <c:pt idx="0">
                  <c:v>Satellite</c:v>
                </c:pt>
              </c:strCache>
            </c:strRef>
          </c:tx>
          <c:marker>
            <c:symbol val="none"/>
          </c:marker>
          <c:dLbls>
            <c:dLbl>
              <c:idx val="0"/>
              <c:layout>
                <c:manualLayout>
                  <c:x val="-2.1616603480120556E-2"/>
                  <c:y val="2.7260717774316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4F0-440A-BA2F-B7B7287E286C}"/>
                </c:ext>
              </c:extLst>
            </c:dLbl>
            <c:dLbl>
              <c:idx val="1"/>
              <c:layout>
                <c:manualLayout>
                  <c:x val="-2.7789442986293409E-2"/>
                  <c:y val="2.4454685113422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F0-440A-BA2F-B7B7287E286C}"/>
                </c:ext>
              </c:extLst>
            </c:dLbl>
            <c:dLbl>
              <c:idx val="2"/>
              <c:layout>
                <c:manualLayout>
                  <c:x val="-2.6246233109750199E-2"/>
                  <c:y val="3.2872783096105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F0-440A-BA2F-B7B7287E286C}"/>
                </c:ext>
              </c:extLst>
            </c:dLbl>
            <c:dLbl>
              <c:idx val="3"/>
              <c:layout>
                <c:manualLayout>
                  <c:x val="-3.2419072615923007E-2"/>
                  <c:y val="2.1648652452527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4F0-440A-BA2F-B7B7287E286C}"/>
                </c:ext>
              </c:extLst>
            </c:dLbl>
            <c:dLbl>
              <c:idx val="4"/>
              <c:layout>
                <c:manualLayout>
                  <c:x val="-2.9332652862836647E-2"/>
                  <c:y val="3.5678815757000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4F0-440A-BA2F-B7B7287E286C}"/>
                </c:ext>
              </c:extLst>
            </c:dLbl>
            <c:dLbl>
              <c:idx val="5"/>
              <c:layout>
                <c:manualLayout>
                  <c:x val="-2.3159813356663752E-2"/>
                  <c:y val="3.0066750435211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4F0-440A-BA2F-B7B7287E286C}"/>
                </c:ext>
              </c:extLst>
            </c:dLbl>
            <c:dLbl>
              <c:idx val="6"/>
              <c:layout>
                <c:manualLayout>
                  <c:x val="-1.5771604938271604E-2"/>
                  <c:y val="3.2872783096105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4F0-440A-BA2F-B7B7287E286C}"/>
                </c:ext>
              </c:extLst>
            </c:dLbl>
            <c:dLbl>
              <c:idx val="7"/>
              <c:layout>
                <c:manualLayout>
                  <c:x val="-2.7789442986293381E-2"/>
                  <c:y val="2.4454685113422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4F0-440A-BA2F-B7B7287E286C}"/>
                </c:ext>
              </c:extLst>
            </c:dLbl>
            <c:dLbl>
              <c:idx val="8"/>
              <c:layout>
                <c:manualLayout>
                  <c:x val="-2.0401234567901234E-2"/>
                  <c:y val="3.2872783096105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4F0-440A-BA2F-B7B7287E286C}"/>
                </c:ext>
              </c:extLst>
            </c:dLbl>
            <c:dLbl>
              <c:idx val="9"/>
              <c:layout>
                <c:manualLayout>
                  <c:x val="-2.7789442986293492E-2"/>
                  <c:y val="3.5678815757000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4F0-440A-BA2F-B7B7287E286C}"/>
                </c:ext>
              </c:extLst>
            </c:dLbl>
            <c:dLbl>
              <c:idx val="10"/>
              <c:layout>
                <c:manualLayout>
                  <c:x val="-2.8117283950617397E-2"/>
                  <c:y val="2.1648652452527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4F0-440A-BA2F-B7B7287E286C}"/>
                </c:ext>
              </c:extLst>
            </c:dLbl>
            <c:dLbl>
              <c:idx val="11"/>
              <c:layout>
                <c:manualLayout>
                  <c:x val="-2.6246233109750283E-2"/>
                  <c:y val="2.726071777431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F0-440A-BA2F-B7B7287E286C}"/>
                </c:ext>
              </c:extLst>
            </c:dLbl>
            <c:spPr>
              <a:noFill/>
              <a:ln>
                <a:noFill/>
              </a:ln>
              <a:effectLst/>
            </c:spPr>
            <c:txPr>
              <a:bodyPr wrap="square" lIns="38100" tIns="19050" rIns="38100" bIns="19050" anchor="ctr">
                <a:spAutoFit/>
              </a:bodyPr>
              <a:lstStyle/>
              <a:p>
                <a:pPr>
                  <a:defRPr sz="1100">
                    <a:solidFill>
                      <a:schemeClr val="accent3">
                        <a:lumMod val="75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Wave 1</c:v>
                </c:pt>
                <c:pt idx="1">
                  <c:v>Under 50 years old</c:v>
                </c:pt>
                <c:pt idx="2">
                  <c:v>50 years and older</c:v>
                </c:pt>
                <c:pt idx="3">
                  <c:v>Wave 2</c:v>
                </c:pt>
                <c:pt idx="4">
                  <c:v>Under 50 years old</c:v>
                </c:pt>
                <c:pt idx="5">
                  <c:v>50 years and older</c:v>
                </c:pt>
                <c:pt idx="6">
                  <c:v>Wave 3</c:v>
                </c:pt>
                <c:pt idx="7">
                  <c:v>Under 50 years old </c:v>
                </c:pt>
                <c:pt idx="8">
                  <c:v>50 years and older</c:v>
                </c:pt>
                <c:pt idx="9">
                  <c:v>Wave 4</c:v>
                </c:pt>
                <c:pt idx="10">
                  <c:v>Under 50 years old </c:v>
                </c:pt>
                <c:pt idx="11">
                  <c:v>50 years and older</c:v>
                </c:pt>
              </c:strCache>
            </c:strRef>
          </c:cat>
          <c:val>
            <c:numRef>
              <c:f>Sheet1!$D$2:$D$13</c:f>
              <c:numCache>
                <c:formatCode>0%</c:formatCode>
                <c:ptCount val="12"/>
                <c:pt idx="0">
                  <c:v>0.28999999999999998</c:v>
                </c:pt>
                <c:pt idx="1">
                  <c:v>0.28000000000000003</c:v>
                </c:pt>
                <c:pt idx="2">
                  <c:v>0.28999999999999998</c:v>
                </c:pt>
                <c:pt idx="3">
                  <c:v>0.15</c:v>
                </c:pt>
                <c:pt idx="4">
                  <c:v>0.1</c:v>
                </c:pt>
                <c:pt idx="5">
                  <c:v>0.16</c:v>
                </c:pt>
                <c:pt idx="6">
                  <c:v>0.09</c:v>
                </c:pt>
                <c:pt idx="7">
                  <c:v>0.11</c:v>
                </c:pt>
                <c:pt idx="8">
                  <c:v>0.09</c:v>
                </c:pt>
                <c:pt idx="9">
                  <c:v>0.13</c:v>
                </c:pt>
                <c:pt idx="10">
                  <c:v>7.0000000000000007E-2</c:v>
                </c:pt>
                <c:pt idx="11">
                  <c:v>0.15</c:v>
                </c:pt>
              </c:numCache>
            </c:numRef>
          </c:val>
          <c:smooth val="0"/>
          <c:extLst>
            <c:ext xmlns:c16="http://schemas.microsoft.com/office/drawing/2014/chart" uri="{C3380CC4-5D6E-409C-BE32-E72D297353CC}">
              <c16:uniqueId val="{00000001-F82E-402B-940A-260FCCC7FBEA}"/>
            </c:ext>
          </c:extLst>
        </c:ser>
        <c:dLbls>
          <c:showLegendKey val="0"/>
          <c:showVal val="0"/>
          <c:showCatName val="0"/>
          <c:showSerName val="0"/>
          <c:showPercent val="0"/>
          <c:showBubbleSize val="0"/>
        </c:dLbls>
        <c:smooth val="0"/>
        <c:axId val="480471536"/>
        <c:axId val="480472096"/>
      </c:lineChart>
      <c:catAx>
        <c:axId val="480471536"/>
        <c:scaling>
          <c:orientation val="minMax"/>
        </c:scaling>
        <c:delete val="0"/>
        <c:axPos val="b"/>
        <c:title>
          <c:tx>
            <c:rich>
              <a:bodyPr/>
              <a:lstStyle/>
              <a:p>
                <a:pPr>
                  <a:defRPr/>
                </a:pPr>
                <a:r>
                  <a:rPr lang="en-US"/>
                  <a:t>Gross Farm Revenue</a:t>
                </a:r>
              </a:p>
            </c:rich>
          </c:tx>
          <c:overlay val="0"/>
        </c:title>
        <c:numFmt formatCode="General" sourceLinked="0"/>
        <c:majorTickMark val="out"/>
        <c:minorTickMark val="none"/>
        <c:tickLblPos val="nextTo"/>
        <c:txPr>
          <a:bodyPr/>
          <a:lstStyle/>
          <a:p>
            <a:pPr>
              <a:defRPr sz="800"/>
            </a:pPr>
            <a:endParaRPr lang="en-US"/>
          </a:p>
        </c:txPr>
        <c:crossAx val="480472096"/>
        <c:crosses val="autoZero"/>
        <c:auto val="1"/>
        <c:lblAlgn val="ctr"/>
        <c:lblOffset val="100"/>
        <c:noMultiLvlLbl val="0"/>
      </c:catAx>
      <c:valAx>
        <c:axId val="480472096"/>
        <c:scaling>
          <c:orientation val="minMax"/>
          <c:max val="1"/>
          <c:min val="0"/>
        </c:scaling>
        <c:delete val="0"/>
        <c:axPos val="l"/>
        <c:numFmt formatCode="0%" sourceLinked="1"/>
        <c:majorTickMark val="out"/>
        <c:minorTickMark val="none"/>
        <c:tickLblPos val="nextTo"/>
        <c:txPr>
          <a:bodyPr/>
          <a:lstStyle/>
          <a:p>
            <a:pPr>
              <a:defRPr sz="1400"/>
            </a:pPr>
            <a:endParaRPr lang="en-US"/>
          </a:p>
        </c:txPr>
        <c:crossAx val="480471536"/>
        <c:crosses val="autoZero"/>
        <c:crossBetween val="between"/>
      </c:valAx>
      <c:spPr>
        <a:ln>
          <a:solidFill>
            <a:srgbClr val="000000"/>
          </a:solidFill>
        </a:ln>
      </c:spPr>
    </c:plotArea>
    <c:legend>
      <c:legendPos val="t"/>
      <c:layout>
        <c:manualLayout>
          <c:xMode val="edge"/>
          <c:yMode val="edge"/>
          <c:x val="0.31772070908636368"/>
          <c:y val="0.27160970519729455"/>
          <c:w val="0.3496104572960162"/>
          <c:h val="0.100834897056962"/>
        </c:manualLayout>
      </c:layout>
      <c:overlay val="0"/>
      <c:txPr>
        <a:bodyPr/>
        <a:lstStyle/>
        <a:p>
          <a:pPr>
            <a:defRPr sz="1400"/>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Please rate your farm broadcaster on a scale of 1 to 10, where 10 is excellent on: Provides accurate information?</a:t>
            </a:r>
          </a:p>
        </c:rich>
      </c:tx>
      <c:overlay val="0"/>
    </c:title>
    <c:autoTitleDeleted val="0"/>
    <c:plotArea>
      <c:layout>
        <c:manualLayout>
          <c:layoutTarget val="inner"/>
          <c:xMode val="edge"/>
          <c:yMode val="edge"/>
          <c:x val="6.8217598877726493E-2"/>
          <c:y val="0.16977574021514996"/>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c:v>
                </c:pt>
                <c:pt idx="1">
                  <c:v>Listen 1 day per week</c:v>
                </c:pt>
                <c:pt idx="2">
                  <c:v>Listen 2 days per week</c:v>
                </c:pt>
                <c:pt idx="3">
                  <c:v>Listen 3 days per week</c:v>
                </c:pt>
                <c:pt idx="4">
                  <c:v>Listen 4 days per week </c:v>
                </c:pt>
                <c:pt idx="5">
                  <c:v>Listen 5 days per week</c:v>
                </c:pt>
              </c:strCache>
            </c:strRef>
          </c:cat>
          <c:val>
            <c:numRef>
              <c:f>Sheet1!$B$2:$B$7</c:f>
              <c:numCache>
                <c:formatCode>General</c:formatCode>
                <c:ptCount val="6"/>
                <c:pt idx="0">
                  <c:v>8.1999999999999993</c:v>
                </c:pt>
                <c:pt idx="1">
                  <c:v>7.3</c:v>
                </c:pt>
                <c:pt idx="2">
                  <c:v>8.4</c:v>
                </c:pt>
                <c:pt idx="3">
                  <c:v>8.1</c:v>
                </c:pt>
                <c:pt idx="4">
                  <c:v>7.3</c:v>
                </c:pt>
                <c:pt idx="5">
                  <c:v>8.4</c:v>
                </c:pt>
              </c:numCache>
            </c:numRef>
          </c:val>
          <c:extLst>
            <c:ext xmlns:c16="http://schemas.microsoft.com/office/drawing/2014/chart" uri="{C3380CC4-5D6E-409C-BE32-E72D297353CC}">
              <c16:uniqueId val="{00000000-3F2C-41BE-B174-14B8145C2FBA}"/>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c:v>
                </c:pt>
                <c:pt idx="1">
                  <c:v>Listen 1 day per week</c:v>
                </c:pt>
                <c:pt idx="2">
                  <c:v>Listen 2 days per week</c:v>
                </c:pt>
                <c:pt idx="3">
                  <c:v>Listen 3 days per week</c:v>
                </c:pt>
                <c:pt idx="4">
                  <c:v>Listen 4 days per week </c:v>
                </c:pt>
                <c:pt idx="5">
                  <c:v>Listen 5 days per week</c:v>
                </c:pt>
              </c:strCache>
            </c:strRef>
          </c:cat>
          <c:val>
            <c:numRef>
              <c:f>Sheet1!$C$2:$C$7</c:f>
              <c:numCache>
                <c:formatCode>0.0</c:formatCode>
                <c:ptCount val="6"/>
                <c:pt idx="0">
                  <c:v>7.8</c:v>
                </c:pt>
                <c:pt idx="1">
                  <c:v>7.1</c:v>
                </c:pt>
                <c:pt idx="2">
                  <c:v>7.4</c:v>
                </c:pt>
                <c:pt idx="3">
                  <c:v>7.7</c:v>
                </c:pt>
                <c:pt idx="4">
                  <c:v>8.4</c:v>
                </c:pt>
                <c:pt idx="5">
                  <c:v>7.9</c:v>
                </c:pt>
              </c:numCache>
            </c:numRef>
          </c:val>
          <c:extLst>
            <c:ext xmlns:c16="http://schemas.microsoft.com/office/drawing/2014/chart" uri="{C3380CC4-5D6E-409C-BE32-E72D297353CC}">
              <c16:uniqueId val="{00000001-3F2C-41BE-B174-14B8145C2FBA}"/>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c:v>
                </c:pt>
                <c:pt idx="1">
                  <c:v>Listen 1 day per week</c:v>
                </c:pt>
                <c:pt idx="2">
                  <c:v>Listen 2 days per week</c:v>
                </c:pt>
                <c:pt idx="3">
                  <c:v>Listen 3 days per week</c:v>
                </c:pt>
                <c:pt idx="4">
                  <c:v>Listen 4 days per week </c:v>
                </c:pt>
                <c:pt idx="5">
                  <c:v>Listen 5 days per week</c:v>
                </c:pt>
              </c:strCache>
            </c:strRef>
          </c:cat>
          <c:val>
            <c:numRef>
              <c:f>Sheet1!$D$2:$D$7</c:f>
              <c:numCache>
                <c:formatCode>0.0</c:formatCode>
                <c:ptCount val="6"/>
                <c:pt idx="0">
                  <c:v>7.9</c:v>
                </c:pt>
                <c:pt idx="1">
                  <c:v>6.2</c:v>
                </c:pt>
                <c:pt idx="2">
                  <c:v>6.7</c:v>
                </c:pt>
                <c:pt idx="3">
                  <c:v>8.3000000000000007</c:v>
                </c:pt>
                <c:pt idx="4">
                  <c:v>8</c:v>
                </c:pt>
                <c:pt idx="5">
                  <c:v>8.1999999999999993</c:v>
                </c:pt>
              </c:numCache>
            </c:numRef>
          </c:val>
          <c:extLst>
            <c:ext xmlns:c16="http://schemas.microsoft.com/office/drawing/2014/chart" uri="{C3380CC4-5D6E-409C-BE32-E72D297353CC}">
              <c16:uniqueId val="{00000002-3F2C-41BE-B174-14B8145C2FBA}"/>
            </c:ext>
          </c:extLst>
        </c:ser>
        <c:ser>
          <c:idx val="3"/>
          <c:order val="3"/>
          <c:tx>
            <c:strRef>
              <c:f>Sheet1!$E$1</c:f>
              <c:strCache>
                <c:ptCount val="1"/>
                <c:pt idx="0">
                  <c:v>Wave 4</c:v>
                </c:pt>
              </c:strCache>
            </c:strRef>
          </c:tx>
          <c:invertIfNegative val="0"/>
          <c:dLbls>
            <c:numFmt formatCode="#,##0.0" sourceLinked="0"/>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c:v>
                </c:pt>
                <c:pt idx="1">
                  <c:v>Listen 1 day per week</c:v>
                </c:pt>
                <c:pt idx="2">
                  <c:v>Listen 2 days per week</c:v>
                </c:pt>
                <c:pt idx="3">
                  <c:v>Listen 3 days per week</c:v>
                </c:pt>
                <c:pt idx="4">
                  <c:v>Listen 4 days per week </c:v>
                </c:pt>
                <c:pt idx="5">
                  <c:v>Listen 5 days per week</c:v>
                </c:pt>
              </c:strCache>
            </c:strRef>
          </c:cat>
          <c:val>
            <c:numRef>
              <c:f>Sheet1!$E$2:$E$7</c:f>
              <c:numCache>
                <c:formatCode>0</c:formatCode>
                <c:ptCount val="6"/>
                <c:pt idx="0">
                  <c:v>8</c:v>
                </c:pt>
                <c:pt idx="1">
                  <c:v>7.1</c:v>
                </c:pt>
                <c:pt idx="2">
                  <c:v>7.8</c:v>
                </c:pt>
                <c:pt idx="3">
                  <c:v>8</c:v>
                </c:pt>
                <c:pt idx="4">
                  <c:v>7.9</c:v>
                </c:pt>
                <c:pt idx="5">
                  <c:v>8.1999999999999993</c:v>
                </c:pt>
              </c:numCache>
            </c:numRef>
          </c:val>
          <c:extLst>
            <c:ext xmlns:c16="http://schemas.microsoft.com/office/drawing/2014/chart" uri="{C3380CC4-5D6E-409C-BE32-E72D297353CC}">
              <c16:uniqueId val="{00000000-EB96-4C7B-81A9-B24A6FF9F566}"/>
            </c:ext>
          </c:extLst>
        </c:ser>
        <c:dLbls>
          <c:showLegendKey val="0"/>
          <c:showVal val="0"/>
          <c:showCatName val="0"/>
          <c:showSerName val="0"/>
          <c:showPercent val="0"/>
          <c:showBubbleSize val="0"/>
        </c:dLbls>
        <c:gapWidth val="150"/>
        <c:axId val="482750848"/>
        <c:axId val="482751408"/>
      </c:barChart>
      <c:catAx>
        <c:axId val="482750848"/>
        <c:scaling>
          <c:orientation val="minMax"/>
        </c:scaling>
        <c:delete val="0"/>
        <c:axPos val="b"/>
        <c:title>
          <c:tx>
            <c:rich>
              <a:bodyPr/>
              <a:lstStyle/>
              <a:p>
                <a:pPr>
                  <a:defRPr/>
                </a:pPr>
                <a:r>
                  <a:rPr lang="en-US"/>
                  <a:t>Days per week farm radio is listened to </a:t>
                </a:r>
              </a:p>
            </c:rich>
          </c:tx>
          <c:layout>
            <c:manualLayout>
              <c:xMode val="edge"/>
              <c:yMode val="edge"/>
              <c:x val="0.30953774097203368"/>
              <c:y val="0.94405991661925392"/>
            </c:manualLayout>
          </c:layout>
          <c:overlay val="0"/>
        </c:title>
        <c:numFmt formatCode="General" sourceLinked="0"/>
        <c:majorTickMark val="out"/>
        <c:minorTickMark val="none"/>
        <c:tickLblPos val="nextTo"/>
        <c:txPr>
          <a:bodyPr/>
          <a:lstStyle/>
          <a:p>
            <a:pPr>
              <a:defRPr sz="1200"/>
            </a:pPr>
            <a:endParaRPr lang="en-US"/>
          </a:p>
        </c:txPr>
        <c:crossAx val="482751408"/>
        <c:crosses val="autoZero"/>
        <c:auto val="1"/>
        <c:lblAlgn val="ctr"/>
        <c:lblOffset val="100"/>
        <c:noMultiLvlLbl val="0"/>
      </c:catAx>
      <c:valAx>
        <c:axId val="482751408"/>
        <c:scaling>
          <c:orientation val="minMax"/>
          <c:max val="10"/>
          <c:min val="1"/>
        </c:scaling>
        <c:delete val="0"/>
        <c:axPos val="l"/>
        <c:numFmt formatCode="General" sourceLinked="1"/>
        <c:majorTickMark val="out"/>
        <c:minorTickMark val="none"/>
        <c:tickLblPos val="nextTo"/>
        <c:crossAx val="482750848"/>
        <c:crosses val="autoZero"/>
        <c:crossBetween val="between"/>
        <c:majorUnit val="1"/>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Please rate your farm broadcaster on a scale of 1 to 10, where 10 is excellent on: Provides  accurate information?</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c:v>
                </c:pt>
                <c:pt idx="4">
                  <c:v>$1M-$2M </c:v>
                </c:pt>
                <c:pt idx="5">
                  <c:v>$2M-$5M </c:v>
                </c:pt>
                <c:pt idx="6">
                  <c:v>&gt;$5M </c:v>
                </c:pt>
              </c:strCache>
            </c:strRef>
          </c:cat>
          <c:val>
            <c:numRef>
              <c:f>Sheet1!$B$2:$B$8</c:f>
              <c:numCache>
                <c:formatCode>0.0</c:formatCode>
                <c:ptCount val="7"/>
                <c:pt idx="0">
                  <c:v>8.1999999999999993</c:v>
                </c:pt>
                <c:pt idx="1">
                  <c:v>8.1</c:v>
                </c:pt>
                <c:pt idx="2">
                  <c:v>8.1999999999999993</c:v>
                </c:pt>
                <c:pt idx="3">
                  <c:v>8.3000000000000007</c:v>
                </c:pt>
                <c:pt idx="4">
                  <c:v>7.9</c:v>
                </c:pt>
                <c:pt idx="5">
                  <c:v>7.9</c:v>
                </c:pt>
                <c:pt idx="6">
                  <c:v>9.1999999999999993</c:v>
                </c:pt>
              </c:numCache>
            </c:numRef>
          </c:val>
          <c:extLst>
            <c:ext xmlns:c16="http://schemas.microsoft.com/office/drawing/2014/chart" uri="{C3380CC4-5D6E-409C-BE32-E72D297353CC}">
              <c16:uniqueId val="{00000000-6671-4E68-A718-D8076A95815B}"/>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c:v>
                </c:pt>
                <c:pt idx="4">
                  <c:v>$1M-$2M </c:v>
                </c:pt>
                <c:pt idx="5">
                  <c:v>$2M-$5M </c:v>
                </c:pt>
                <c:pt idx="6">
                  <c:v>&gt;$5M </c:v>
                </c:pt>
              </c:strCache>
            </c:strRef>
          </c:cat>
          <c:val>
            <c:numRef>
              <c:f>Sheet1!$C$2:$C$8</c:f>
              <c:numCache>
                <c:formatCode>0.0</c:formatCode>
                <c:ptCount val="7"/>
                <c:pt idx="0">
                  <c:v>7.8</c:v>
                </c:pt>
                <c:pt idx="1">
                  <c:v>7.7</c:v>
                </c:pt>
                <c:pt idx="2">
                  <c:v>8</c:v>
                </c:pt>
                <c:pt idx="3">
                  <c:v>7.9</c:v>
                </c:pt>
                <c:pt idx="4">
                  <c:v>7.8</c:v>
                </c:pt>
                <c:pt idx="5">
                  <c:v>8.3000000000000007</c:v>
                </c:pt>
                <c:pt idx="6">
                  <c:v>4</c:v>
                </c:pt>
              </c:numCache>
            </c:numRef>
          </c:val>
          <c:extLst>
            <c:ext xmlns:c16="http://schemas.microsoft.com/office/drawing/2014/chart" uri="{C3380CC4-5D6E-409C-BE32-E72D297353CC}">
              <c16:uniqueId val="{00000001-6671-4E68-A718-D8076A95815B}"/>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c:v>
                </c:pt>
                <c:pt idx="4">
                  <c:v>$1M-$2M </c:v>
                </c:pt>
                <c:pt idx="5">
                  <c:v>$2M-$5M </c:v>
                </c:pt>
                <c:pt idx="6">
                  <c:v>&gt;$5M </c:v>
                </c:pt>
              </c:strCache>
            </c:strRef>
          </c:cat>
          <c:val>
            <c:numRef>
              <c:f>Sheet1!$D$2:$D$8</c:f>
              <c:numCache>
                <c:formatCode>0.0</c:formatCode>
                <c:ptCount val="7"/>
                <c:pt idx="0">
                  <c:v>8.1999999999999993</c:v>
                </c:pt>
                <c:pt idx="1">
                  <c:v>7.8</c:v>
                </c:pt>
                <c:pt idx="2">
                  <c:v>8.5</c:v>
                </c:pt>
                <c:pt idx="3">
                  <c:v>8.1</c:v>
                </c:pt>
                <c:pt idx="4">
                  <c:v>8.1</c:v>
                </c:pt>
                <c:pt idx="5">
                  <c:v>9.4</c:v>
                </c:pt>
                <c:pt idx="6">
                  <c:v>8.6999999999999993</c:v>
                </c:pt>
              </c:numCache>
            </c:numRef>
          </c:val>
          <c:extLst>
            <c:ext xmlns:c16="http://schemas.microsoft.com/office/drawing/2014/chart" uri="{C3380CC4-5D6E-409C-BE32-E72D297353CC}">
              <c16:uniqueId val="{00000002-6671-4E68-A718-D8076A95815B}"/>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c:v>
                </c:pt>
                <c:pt idx="4">
                  <c:v>$1M-$2M </c:v>
                </c:pt>
                <c:pt idx="5">
                  <c:v>$2M-$5M </c:v>
                </c:pt>
                <c:pt idx="6">
                  <c:v>&gt;$5M </c:v>
                </c:pt>
              </c:strCache>
            </c:strRef>
          </c:cat>
          <c:val>
            <c:numRef>
              <c:f>Sheet1!$E$2:$E$8</c:f>
              <c:numCache>
                <c:formatCode>0.0</c:formatCode>
                <c:ptCount val="7"/>
                <c:pt idx="0">
                  <c:v>8</c:v>
                </c:pt>
                <c:pt idx="1">
                  <c:v>7.7</c:v>
                </c:pt>
                <c:pt idx="2">
                  <c:v>8.1</c:v>
                </c:pt>
                <c:pt idx="3">
                  <c:v>8.1</c:v>
                </c:pt>
                <c:pt idx="4">
                  <c:v>7.8</c:v>
                </c:pt>
                <c:pt idx="5">
                  <c:v>8.1</c:v>
                </c:pt>
                <c:pt idx="6">
                  <c:v>7.8</c:v>
                </c:pt>
              </c:numCache>
            </c:numRef>
          </c:val>
          <c:extLst>
            <c:ext xmlns:c16="http://schemas.microsoft.com/office/drawing/2014/chart" uri="{C3380CC4-5D6E-409C-BE32-E72D297353CC}">
              <c16:uniqueId val="{00000000-BEEA-496A-BBE2-634505C7E25C}"/>
            </c:ext>
          </c:extLst>
        </c:ser>
        <c:dLbls>
          <c:showLegendKey val="0"/>
          <c:showVal val="0"/>
          <c:showCatName val="0"/>
          <c:showSerName val="0"/>
          <c:showPercent val="0"/>
          <c:showBubbleSize val="0"/>
        </c:dLbls>
        <c:gapWidth val="150"/>
        <c:axId val="482755328"/>
        <c:axId val="482755888"/>
      </c:barChart>
      <c:catAx>
        <c:axId val="482755328"/>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crossAx val="482755888"/>
        <c:crosses val="autoZero"/>
        <c:auto val="1"/>
        <c:lblAlgn val="ctr"/>
        <c:lblOffset val="100"/>
        <c:noMultiLvlLbl val="0"/>
      </c:catAx>
      <c:valAx>
        <c:axId val="482755888"/>
        <c:scaling>
          <c:orientation val="minMax"/>
          <c:max val="10"/>
          <c:min val="1"/>
        </c:scaling>
        <c:delete val="0"/>
        <c:axPos val="l"/>
        <c:numFmt formatCode="0" sourceLinked="0"/>
        <c:majorTickMark val="out"/>
        <c:minorTickMark val="none"/>
        <c:tickLblPos val="nextTo"/>
        <c:crossAx val="482755328"/>
        <c:crosses val="autoZero"/>
        <c:crossBetween val="between"/>
        <c:majorUnit val="1"/>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Please rate your farm broadcaster on a scale of 1 to 10, where 10 is excellent on: Are credible?</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 per/week</c:v>
                </c:pt>
              </c:strCache>
            </c:strRef>
          </c:cat>
          <c:val>
            <c:numRef>
              <c:f>Sheet1!$B$2:$B$7</c:f>
              <c:numCache>
                <c:formatCode>General</c:formatCode>
                <c:ptCount val="6"/>
                <c:pt idx="0">
                  <c:v>8.1</c:v>
                </c:pt>
                <c:pt idx="1">
                  <c:v>7.1</c:v>
                </c:pt>
                <c:pt idx="2">
                  <c:v>8.3000000000000007</c:v>
                </c:pt>
                <c:pt idx="3">
                  <c:v>8.4</c:v>
                </c:pt>
                <c:pt idx="4">
                  <c:v>7.3</c:v>
                </c:pt>
                <c:pt idx="5">
                  <c:v>8.3000000000000007</c:v>
                </c:pt>
              </c:numCache>
            </c:numRef>
          </c:val>
          <c:extLst>
            <c:ext xmlns:c16="http://schemas.microsoft.com/office/drawing/2014/chart" uri="{C3380CC4-5D6E-409C-BE32-E72D297353CC}">
              <c16:uniqueId val="{00000000-E584-459A-8BD2-AB438766EDEA}"/>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 per/week</c:v>
                </c:pt>
              </c:strCache>
            </c:strRef>
          </c:cat>
          <c:val>
            <c:numRef>
              <c:f>Sheet1!$C$2:$C$7</c:f>
              <c:numCache>
                <c:formatCode>0.0</c:formatCode>
                <c:ptCount val="6"/>
                <c:pt idx="0">
                  <c:v>7.8</c:v>
                </c:pt>
                <c:pt idx="1">
                  <c:v>6.8</c:v>
                </c:pt>
                <c:pt idx="2">
                  <c:v>7.2</c:v>
                </c:pt>
                <c:pt idx="3">
                  <c:v>7.8</c:v>
                </c:pt>
                <c:pt idx="4">
                  <c:v>8</c:v>
                </c:pt>
                <c:pt idx="5">
                  <c:v>8.1</c:v>
                </c:pt>
              </c:numCache>
            </c:numRef>
          </c:val>
          <c:extLst>
            <c:ext xmlns:c16="http://schemas.microsoft.com/office/drawing/2014/chart" uri="{C3380CC4-5D6E-409C-BE32-E72D297353CC}">
              <c16:uniqueId val="{00000001-E584-459A-8BD2-AB438766EDEA}"/>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 per/week</c:v>
                </c:pt>
              </c:strCache>
            </c:strRef>
          </c:cat>
          <c:val>
            <c:numRef>
              <c:f>Sheet1!$D$2:$D$7</c:f>
              <c:numCache>
                <c:formatCode>0.0</c:formatCode>
                <c:ptCount val="6"/>
                <c:pt idx="0">
                  <c:v>8.1999999999999993</c:v>
                </c:pt>
                <c:pt idx="1">
                  <c:v>6.7</c:v>
                </c:pt>
                <c:pt idx="2">
                  <c:v>7</c:v>
                </c:pt>
                <c:pt idx="3">
                  <c:v>8.6999999999999993</c:v>
                </c:pt>
                <c:pt idx="4">
                  <c:v>8.3000000000000007</c:v>
                </c:pt>
                <c:pt idx="5">
                  <c:v>8.5</c:v>
                </c:pt>
              </c:numCache>
            </c:numRef>
          </c:val>
          <c:extLst>
            <c:ext xmlns:c16="http://schemas.microsoft.com/office/drawing/2014/chart" uri="{C3380CC4-5D6E-409C-BE32-E72D297353CC}">
              <c16:uniqueId val="{00000002-E584-459A-8BD2-AB438766EDEA}"/>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 per/week</c:v>
                </c:pt>
              </c:strCache>
            </c:strRef>
          </c:cat>
          <c:val>
            <c:numRef>
              <c:f>Sheet1!$E$2:$E$7</c:f>
              <c:numCache>
                <c:formatCode>0.0</c:formatCode>
                <c:ptCount val="6"/>
                <c:pt idx="0">
                  <c:v>8</c:v>
                </c:pt>
                <c:pt idx="1">
                  <c:v>6.9</c:v>
                </c:pt>
                <c:pt idx="2">
                  <c:v>8.4</c:v>
                </c:pt>
                <c:pt idx="3">
                  <c:v>8</c:v>
                </c:pt>
                <c:pt idx="4">
                  <c:v>7.7</c:v>
                </c:pt>
                <c:pt idx="5">
                  <c:v>8.3000000000000007</c:v>
                </c:pt>
              </c:numCache>
            </c:numRef>
          </c:val>
          <c:extLst>
            <c:ext xmlns:c16="http://schemas.microsoft.com/office/drawing/2014/chart" uri="{C3380CC4-5D6E-409C-BE32-E72D297353CC}">
              <c16:uniqueId val="{00000000-3F2C-41D5-96BF-7CE58B6559B1}"/>
            </c:ext>
          </c:extLst>
        </c:ser>
        <c:dLbls>
          <c:showLegendKey val="0"/>
          <c:showVal val="0"/>
          <c:showCatName val="0"/>
          <c:showSerName val="0"/>
          <c:showPercent val="0"/>
          <c:showBubbleSize val="0"/>
        </c:dLbls>
        <c:gapWidth val="150"/>
        <c:axId val="358503328"/>
        <c:axId val="358503888"/>
      </c:barChart>
      <c:catAx>
        <c:axId val="358503328"/>
        <c:scaling>
          <c:orientation val="minMax"/>
        </c:scaling>
        <c:delete val="0"/>
        <c:axPos val="b"/>
        <c:title>
          <c:tx>
            <c:rich>
              <a:bodyPr/>
              <a:lstStyle/>
              <a:p>
                <a:pPr>
                  <a:defRPr/>
                </a:pPr>
                <a:r>
                  <a:rPr lang="en-US"/>
                  <a:t>Days per week farm radio is listened to </a:t>
                </a:r>
              </a:p>
            </c:rich>
          </c:tx>
          <c:layout>
            <c:manualLayout>
              <c:xMode val="edge"/>
              <c:yMode val="edge"/>
              <c:x val="0.33414916885389329"/>
              <c:y val="0.94599462365591402"/>
            </c:manualLayout>
          </c:layout>
          <c:overlay val="0"/>
        </c:title>
        <c:numFmt formatCode="General" sourceLinked="0"/>
        <c:majorTickMark val="out"/>
        <c:minorTickMark val="none"/>
        <c:tickLblPos val="nextTo"/>
        <c:txPr>
          <a:bodyPr/>
          <a:lstStyle/>
          <a:p>
            <a:pPr>
              <a:defRPr sz="1200"/>
            </a:pPr>
            <a:endParaRPr lang="en-US"/>
          </a:p>
        </c:txPr>
        <c:crossAx val="358503888"/>
        <c:crosses val="autoZero"/>
        <c:auto val="1"/>
        <c:lblAlgn val="ctr"/>
        <c:lblOffset val="100"/>
        <c:noMultiLvlLbl val="0"/>
      </c:catAx>
      <c:valAx>
        <c:axId val="358503888"/>
        <c:scaling>
          <c:orientation val="minMax"/>
          <c:max val="10"/>
          <c:min val="1"/>
        </c:scaling>
        <c:delete val="0"/>
        <c:axPos val="l"/>
        <c:numFmt formatCode="General" sourceLinked="1"/>
        <c:majorTickMark val="out"/>
        <c:minorTickMark val="none"/>
        <c:tickLblPos val="nextTo"/>
        <c:crossAx val="358503328"/>
        <c:crosses val="autoZero"/>
        <c:crossBetween val="between"/>
        <c:majorUnit val="1"/>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Please rate your farm broadcaster on a scale of 1 to 10, where 10 is excellent on: Are credible?</a:t>
            </a:r>
          </a:p>
        </c:rich>
      </c:tx>
      <c:layout>
        <c:manualLayout>
          <c:xMode val="edge"/>
          <c:yMode val="edge"/>
          <c:x val="0.14700228443666763"/>
          <c:y val="1.6836195965366927E-2"/>
        </c:manualLayout>
      </c:layout>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c:v>
                </c:pt>
                <c:pt idx="3">
                  <c:v>$500-$1M</c:v>
                </c:pt>
                <c:pt idx="4">
                  <c:v>$1M-$2M </c:v>
                </c:pt>
                <c:pt idx="5">
                  <c:v>$2M-$5M</c:v>
                </c:pt>
                <c:pt idx="6">
                  <c:v>&gt;$5M </c:v>
                </c:pt>
              </c:strCache>
            </c:strRef>
          </c:cat>
          <c:val>
            <c:numRef>
              <c:f>Sheet1!$B$2:$B$8</c:f>
              <c:numCache>
                <c:formatCode>0.0</c:formatCode>
                <c:ptCount val="7"/>
                <c:pt idx="0">
                  <c:v>8.1</c:v>
                </c:pt>
                <c:pt idx="1">
                  <c:v>7.9</c:v>
                </c:pt>
                <c:pt idx="2">
                  <c:v>8.3000000000000007</c:v>
                </c:pt>
                <c:pt idx="3">
                  <c:v>8.1999999999999993</c:v>
                </c:pt>
                <c:pt idx="4">
                  <c:v>7.7</c:v>
                </c:pt>
                <c:pt idx="5">
                  <c:v>7.9</c:v>
                </c:pt>
                <c:pt idx="6">
                  <c:v>9</c:v>
                </c:pt>
              </c:numCache>
            </c:numRef>
          </c:val>
          <c:extLst>
            <c:ext xmlns:c16="http://schemas.microsoft.com/office/drawing/2014/chart" uri="{C3380CC4-5D6E-409C-BE32-E72D297353CC}">
              <c16:uniqueId val="{00000000-5673-4F17-A19F-E5445A8DF1B5}"/>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c:v>
                </c:pt>
                <c:pt idx="3">
                  <c:v>$500-$1M</c:v>
                </c:pt>
                <c:pt idx="4">
                  <c:v>$1M-$2M </c:v>
                </c:pt>
                <c:pt idx="5">
                  <c:v>$2M-$5M</c:v>
                </c:pt>
                <c:pt idx="6">
                  <c:v>&gt;$5M </c:v>
                </c:pt>
              </c:strCache>
            </c:strRef>
          </c:cat>
          <c:val>
            <c:numRef>
              <c:f>Sheet1!$C$2:$C$8</c:f>
              <c:numCache>
                <c:formatCode>0.0</c:formatCode>
                <c:ptCount val="7"/>
                <c:pt idx="0">
                  <c:v>7.9</c:v>
                </c:pt>
                <c:pt idx="1">
                  <c:v>7.9</c:v>
                </c:pt>
                <c:pt idx="2">
                  <c:v>8</c:v>
                </c:pt>
                <c:pt idx="3">
                  <c:v>8</c:v>
                </c:pt>
                <c:pt idx="4">
                  <c:v>8.6</c:v>
                </c:pt>
                <c:pt idx="5">
                  <c:v>7.3</c:v>
                </c:pt>
                <c:pt idx="6">
                  <c:v>7.3</c:v>
                </c:pt>
              </c:numCache>
            </c:numRef>
          </c:val>
          <c:extLst>
            <c:ext xmlns:c16="http://schemas.microsoft.com/office/drawing/2014/chart" uri="{C3380CC4-5D6E-409C-BE32-E72D297353CC}">
              <c16:uniqueId val="{00000001-5673-4F17-A19F-E5445A8DF1B5}"/>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c:v>
                </c:pt>
                <c:pt idx="3">
                  <c:v>$500-$1M</c:v>
                </c:pt>
                <c:pt idx="4">
                  <c:v>$1M-$2M </c:v>
                </c:pt>
                <c:pt idx="5">
                  <c:v>$2M-$5M</c:v>
                </c:pt>
                <c:pt idx="6">
                  <c:v>&gt;$5M </c:v>
                </c:pt>
              </c:strCache>
            </c:strRef>
          </c:cat>
          <c:val>
            <c:numRef>
              <c:f>Sheet1!$D$2:$D$8</c:f>
              <c:numCache>
                <c:formatCode>0.0</c:formatCode>
                <c:ptCount val="7"/>
                <c:pt idx="0">
                  <c:v>8.1999999999999993</c:v>
                </c:pt>
                <c:pt idx="1">
                  <c:v>7.9</c:v>
                </c:pt>
                <c:pt idx="2">
                  <c:v>8.4</c:v>
                </c:pt>
                <c:pt idx="3">
                  <c:v>8.1</c:v>
                </c:pt>
                <c:pt idx="4">
                  <c:v>8.1999999999999993</c:v>
                </c:pt>
                <c:pt idx="5">
                  <c:v>9.1999999999999993</c:v>
                </c:pt>
                <c:pt idx="6">
                  <c:v>8.6</c:v>
                </c:pt>
              </c:numCache>
            </c:numRef>
          </c:val>
          <c:extLst>
            <c:ext xmlns:c16="http://schemas.microsoft.com/office/drawing/2014/chart" uri="{C3380CC4-5D6E-409C-BE32-E72D297353CC}">
              <c16:uniqueId val="{00000002-5673-4F17-A19F-E5445A8DF1B5}"/>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c:v>
                </c:pt>
                <c:pt idx="3">
                  <c:v>$500-$1M</c:v>
                </c:pt>
                <c:pt idx="4">
                  <c:v>$1M-$2M </c:v>
                </c:pt>
                <c:pt idx="5">
                  <c:v>$2M-$5M</c:v>
                </c:pt>
                <c:pt idx="6">
                  <c:v>&gt;$5M </c:v>
                </c:pt>
              </c:strCache>
            </c:strRef>
          </c:cat>
          <c:val>
            <c:numRef>
              <c:f>Sheet1!$E$2:$E$8</c:f>
              <c:numCache>
                <c:formatCode>0.0</c:formatCode>
                <c:ptCount val="7"/>
                <c:pt idx="0">
                  <c:v>8</c:v>
                </c:pt>
                <c:pt idx="1">
                  <c:v>7.8</c:v>
                </c:pt>
                <c:pt idx="2">
                  <c:v>8.1</c:v>
                </c:pt>
                <c:pt idx="3">
                  <c:v>8.1</c:v>
                </c:pt>
                <c:pt idx="4">
                  <c:v>8.3000000000000007</c:v>
                </c:pt>
                <c:pt idx="5">
                  <c:v>7.6</c:v>
                </c:pt>
                <c:pt idx="6">
                  <c:v>8.1</c:v>
                </c:pt>
              </c:numCache>
            </c:numRef>
          </c:val>
          <c:extLst>
            <c:ext xmlns:c16="http://schemas.microsoft.com/office/drawing/2014/chart" uri="{C3380CC4-5D6E-409C-BE32-E72D297353CC}">
              <c16:uniqueId val="{00000000-C3EE-4812-AD8C-798DE0BAD1FC}"/>
            </c:ext>
          </c:extLst>
        </c:ser>
        <c:dLbls>
          <c:showLegendKey val="0"/>
          <c:showVal val="0"/>
          <c:showCatName val="0"/>
          <c:showSerName val="0"/>
          <c:showPercent val="0"/>
          <c:showBubbleSize val="0"/>
        </c:dLbls>
        <c:gapWidth val="150"/>
        <c:axId val="358512848"/>
        <c:axId val="358513408"/>
      </c:barChart>
      <c:catAx>
        <c:axId val="358512848"/>
        <c:scaling>
          <c:orientation val="minMax"/>
        </c:scaling>
        <c:delete val="0"/>
        <c:axPos val="b"/>
        <c:title>
          <c:tx>
            <c:rich>
              <a:bodyPr/>
              <a:lstStyle/>
              <a:p>
                <a:pPr>
                  <a:defRPr/>
                </a:pPr>
                <a:r>
                  <a:rPr lang="en-US"/>
                  <a:t>Gross Farm Revenue </a:t>
                </a:r>
              </a:p>
            </c:rich>
          </c:tx>
          <c:layout>
            <c:manualLayout>
              <c:xMode val="edge"/>
              <c:yMode val="edge"/>
              <c:x val="0.40344940498942489"/>
              <c:y val="0.9196401328740158"/>
            </c:manualLayout>
          </c:layout>
          <c:overlay val="0"/>
        </c:title>
        <c:numFmt formatCode="General" sourceLinked="0"/>
        <c:majorTickMark val="out"/>
        <c:minorTickMark val="none"/>
        <c:tickLblPos val="nextTo"/>
        <c:txPr>
          <a:bodyPr/>
          <a:lstStyle/>
          <a:p>
            <a:pPr>
              <a:defRPr sz="1200"/>
            </a:pPr>
            <a:endParaRPr lang="en-US"/>
          </a:p>
        </c:txPr>
        <c:crossAx val="358513408"/>
        <c:crosses val="autoZero"/>
        <c:auto val="1"/>
        <c:lblAlgn val="ctr"/>
        <c:lblOffset val="100"/>
        <c:noMultiLvlLbl val="0"/>
      </c:catAx>
      <c:valAx>
        <c:axId val="358513408"/>
        <c:scaling>
          <c:orientation val="minMax"/>
          <c:max val="10"/>
          <c:min val="1"/>
        </c:scaling>
        <c:delete val="0"/>
        <c:axPos val="l"/>
        <c:numFmt formatCode="0" sourceLinked="0"/>
        <c:majorTickMark val="out"/>
        <c:minorTickMark val="none"/>
        <c:tickLblPos val="nextTo"/>
        <c:txPr>
          <a:bodyPr/>
          <a:lstStyle/>
          <a:p>
            <a:pPr>
              <a:defRPr sz="1200"/>
            </a:pPr>
            <a:endParaRPr lang="en-US"/>
          </a:p>
        </c:txPr>
        <c:crossAx val="358512848"/>
        <c:crosses val="autoZero"/>
        <c:crossBetween val="between"/>
        <c:majorUnit val="1"/>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Please rate your farm broadcaster on a scale of 1 to 10, where 10 is excellent on: Provides timely information?</a:t>
            </a:r>
          </a:p>
        </c:rich>
      </c:tx>
      <c:overlay val="0"/>
    </c:title>
    <c:autoTitleDeleted val="0"/>
    <c:plotArea>
      <c:layout>
        <c:manualLayout>
          <c:layoutTarget val="inner"/>
          <c:xMode val="edge"/>
          <c:yMode val="edge"/>
          <c:x val="6.2044813842714097E-2"/>
          <c:y val="0.16467686416247151"/>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 per week</c:v>
                </c:pt>
                <c:pt idx="2">
                  <c:v>Listen 2 days per week</c:v>
                </c:pt>
                <c:pt idx="3">
                  <c:v>Listen 3 days per week</c:v>
                </c:pt>
                <c:pt idx="4">
                  <c:v>Listen 4 days per week </c:v>
                </c:pt>
                <c:pt idx="5">
                  <c:v>Listen 5 days per week</c:v>
                </c:pt>
              </c:strCache>
            </c:strRef>
          </c:cat>
          <c:val>
            <c:numRef>
              <c:f>Sheet1!$B$2:$B$7</c:f>
              <c:numCache>
                <c:formatCode>General</c:formatCode>
                <c:ptCount val="6"/>
                <c:pt idx="0">
                  <c:v>8</c:v>
                </c:pt>
                <c:pt idx="1">
                  <c:v>6.7</c:v>
                </c:pt>
                <c:pt idx="2">
                  <c:v>8.4</c:v>
                </c:pt>
                <c:pt idx="3">
                  <c:v>8.3000000000000007</c:v>
                </c:pt>
                <c:pt idx="4">
                  <c:v>7.5</c:v>
                </c:pt>
                <c:pt idx="5">
                  <c:v>8.3000000000000007</c:v>
                </c:pt>
              </c:numCache>
            </c:numRef>
          </c:val>
          <c:extLst>
            <c:ext xmlns:c16="http://schemas.microsoft.com/office/drawing/2014/chart" uri="{C3380CC4-5D6E-409C-BE32-E72D297353CC}">
              <c16:uniqueId val="{00000000-AB6B-431D-9C32-9AC9BF0DECE8}"/>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 per week</c:v>
                </c:pt>
                <c:pt idx="2">
                  <c:v>Listen 2 days per week</c:v>
                </c:pt>
                <c:pt idx="3">
                  <c:v>Listen 3 days per week</c:v>
                </c:pt>
                <c:pt idx="4">
                  <c:v>Listen 4 days per week </c:v>
                </c:pt>
                <c:pt idx="5">
                  <c:v>Listen 5 days per week</c:v>
                </c:pt>
              </c:strCache>
            </c:strRef>
          </c:cat>
          <c:val>
            <c:numRef>
              <c:f>Sheet1!$C$2:$C$7</c:f>
              <c:numCache>
                <c:formatCode>0.0</c:formatCode>
                <c:ptCount val="6"/>
                <c:pt idx="0">
                  <c:v>7.6</c:v>
                </c:pt>
                <c:pt idx="1">
                  <c:v>6.7</c:v>
                </c:pt>
                <c:pt idx="2">
                  <c:v>7.4</c:v>
                </c:pt>
                <c:pt idx="3">
                  <c:v>7.4</c:v>
                </c:pt>
                <c:pt idx="4">
                  <c:v>8.4</c:v>
                </c:pt>
                <c:pt idx="5">
                  <c:v>7.8</c:v>
                </c:pt>
              </c:numCache>
            </c:numRef>
          </c:val>
          <c:extLst>
            <c:ext xmlns:c16="http://schemas.microsoft.com/office/drawing/2014/chart" uri="{C3380CC4-5D6E-409C-BE32-E72D297353CC}">
              <c16:uniqueId val="{00000001-AB6B-431D-9C32-9AC9BF0DECE8}"/>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 per week</c:v>
                </c:pt>
                <c:pt idx="2">
                  <c:v>Listen 2 days per week</c:v>
                </c:pt>
                <c:pt idx="3">
                  <c:v>Listen 3 days per week</c:v>
                </c:pt>
                <c:pt idx="4">
                  <c:v>Listen 4 days per week </c:v>
                </c:pt>
                <c:pt idx="5">
                  <c:v>Listen 5 days per week</c:v>
                </c:pt>
              </c:strCache>
            </c:strRef>
          </c:cat>
          <c:val>
            <c:numRef>
              <c:f>Sheet1!$D$2:$D$7</c:f>
              <c:numCache>
                <c:formatCode>0.0</c:formatCode>
                <c:ptCount val="6"/>
                <c:pt idx="0">
                  <c:v>8</c:v>
                </c:pt>
                <c:pt idx="1">
                  <c:v>5.9</c:v>
                </c:pt>
                <c:pt idx="2">
                  <c:v>7.3</c:v>
                </c:pt>
                <c:pt idx="3">
                  <c:v>8.3000000000000007</c:v>
                </c:pt>
                <c:pt idx="4">
                  <c:v>7.5</c:v>
                </c:pt>
                <c:pt idx="5">
                  <c:v>8.4</c:v>
                </c:pt>
              </c:numCache>
            </c:numRef>
          </c:val>
          <c:extLst>
            <c:ext xmlns:c16="http://schemas.microsoft.com/office/drawing/2014/chart" uri="{C3380CC4-5D6E-409C-BE32-E72D297353CC}">
              <c16:uniqueId val="{00000002-AB6B-431D-9C32-9AC9BF0DECE8}"/>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 per week</c:v>
                </c:pt>
                <c:pt idx="2">
                  <c:v>Listen 2 days per week</c:v>
                </c:pt>
                <c:pt idx="3">
                  <c:v>Listen 3 days per week</c:v>
                </c:pt>
                <c:pt idx="4">
                  <c:v>Listen 4 days per week </c:v>
                </c:pt>
                <c:pt idx="5">
                  <c:v>Listen 5 days per week</c:v>
                </c:pt>
              </c:strCache>
            </c:strRef>
          </c:cat>
          <c:val>
            <c:numRef>
              <c:f>Sheet1!$E$2:$E$7</c:f>
              <c:numCache>
                <c:formatCode>0.0</c:formatCode>
                <c:ptCount val="6"/>
                <c:pt idx="0">
                  <c:v>8</c:v>
                </c:pt>
                <c:pt idx="1">
                  <c:v>6.9</c:v>
                </c:pt>
                <c:pt idx="2">
                  <c:v>8.4</c:v>
                </c:pt>
                <c:pt idx="3">
                  <c:v>8</c:v>
                </c:pt>
                <c:pt idx="4">
                  <c:v>7.7</c:v>
                </c:pt>
                <c:pt idx="5">
                  <c:v>8.3000000000000007</c:v>
                </c:pt>
              </c:numCache>
            </c:numRef>
          </c:val>
          <c:extLst>
            <c:ext xmlns:c16="http://schemas.microsoft.com/office/drawing/2014/chart" uri="{C3380CC4-5D6E-409C-BE32-E72D297353CC}">
              <c16:uniqueId val="{00000000-1C92-4160-9693-229F53487A07}"/>
            </c:ext>
          </c:extLst>
        </c:ser>
        <c:dLbls>
          <c:showLegendKey val="0"/>
          <c:showVal val="0"/>
          <c:showCatName val="0"/>
          <c:showSerName val="0"/>
          <c:showPercent val="0"/>
          <c:showBubbleSize val="0"/>
        </c:dLbls>
        <c:gapWidth val="150"/>
        <c:axId val="484775936"/>
        <c:axId val="484775376"/>
      </c:barChart>
      <c:catAx>
        <c:axId val="484775936"/>
        <c:scaling>
          <c:orientation val="minMax"/>
        </c:scaling>
        <c:delete val="0"/>
        <c:axPos val="b"/>
        <c:title>
          <c:tx>
            <c:rich>
              <a:bodyPr/>
              <a:lstStyle/>
              <a:p>
                <a:pPr>
                  <a:defRPr/>
                </a:pPr>
                <a:r>
                  <a:rPr lang="en-US"/>
                  <a:t>Days per week farm radio is listened to </a:t>
                </a:r>
              </a:p>
            </c:rich>
          </c:tx>
          <c:layout>
            <c:manualLayout>
              <c:xMode val="edge"/>
              <c:yMode val="edge"/>
              <c:x val="0.35184298143287646"/>
              <c:y val="0.94892625102190098"/>
            </c:manualLayout>
          </c:layout>
          <c:overlay val="0"/>
        </c:title>
        <c:numFmt formatCode="General" sourceLinked="0"/>
        <c:majorTickMark val="out"/>
        <c:minorTickMark val="none"/>
        <c:tickLblPos val="nextTo"/>
        <c:crossAx val="484775376"/>
        <c:crosses val="autoZero"/>
        <c:auto val="1"/>
        <c:lblAlgn val="ctr"/>
        <c:lblOffset val="100"/>
        <c:noMultiLvlLbl val="0"/>
      </c:catAx>
      <c:valAx>
        <c:axId val="484775376"/>
        <c:scaling>
          <c:orientation val="minMax"/>
          <c:max val="10"/>
          <c:min val="1"/>
        </c:scaling>
        <c:delete val="0"/>
        <c:axPos val="l"/>
        <c:numFmt formatCode="General" sourceLinked="1"/>
        <c:majorTickMark val="out"/>
        <c:minorTickMark val="none"/>
        <c:tickLblPos val="nextTo"/>
        <c:crossAx val="484775936"/>
        <c:crosses val="autoZero"/>
        <c:crossBetween val="between"/>
        <c:majorUnit val="1"/>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Please rate your farm broadcaster on a scale of 1 to 10, where 10 is excellent on: Provides timely information?</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 </c:v>
                </c:pt>
                <c:pt idx="3">
                  <c:v>$500-$1M</c:v>
                </c:pt>
                <c:pt idx="4">
                  <c:v>$1M-$2M </c:v>
                </c:pt>
                <c:pt idx="5">
                  <c:v>$2M-$5M </c:v>
                </c:pt>
                <c:pt idx="6">
                  <c:v>&gt;$5M </c:v>
                </c:pt>
              </c:strCache>
            </c:strRef>
          </c:cat>
          <c:val>
            <c:numRef>
              <c:f>Sheet1!$B$2:$B$8</c:f>
              <c:numCache>
                <c:formatCode>0.0</c:formatCode>
                <c:ptCount val="7"/>
                <c:pt idx="0">
                  <c:v>8</c:v>
                </c:pt>
                <c:pt idx="1">
                  <c:v>7.9</c:v>
                </c:pt>
                <c:pt idx="2">
                  <c:v>8.1</c:v>
                </c:pt>
                <c:pt idx="3">
                  <c:v>8.3000000000000007</c:v>
                </c:pt>
                <c:pt idx="4">
                  <c:v>7.6</c:v>
                </c:pt>
                <c:pt idx="5">
                  <c:v>7.8</c:v>
                </c:pt>
                <c:pt idx="6">
                  <c:v>9.1999999999999993</c:v>
                </c:pt>
              </c:numCache>
            </c:numRef>
          </c:val>
          <c:extLst>
            <c:ext xmlns:c16="http://schemas.microsoft.com/office/drawing/2014/chart" uri="{C3380CC4-5D6E-409C-BE32-E72D297353CC}">
              <c16:uniqueId val="{00000000-F509-45B2-B78E-31407B881F3E}"/>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 </c:v>
                </c:pt>
                <c:pt idx="3">
                  <c:v>$500-$1M</c:v>
                </c:pt>
                <c:pt idx="4">
                  <c:v>$1M-$2M </c:v>
                </c:pt>
                <c:pt idx="5">
                  <c:v>$2M-$5M </c:v>
                </c:pt>
                <c:pt idx="6">
                  <c:v>&gt;$5M </c:v>
                </c:pt>
              </c:strCache>
            </c:strRef>
          </c:cat>
          <c:val>
            <c:numRef>
              <c:f>Sheet1!$C$2:$C$8</c:f>
              <c:numCache>
                <c:formatCode>0.0</c:formatCode>
                <c:ptCount val="7"/>
                <c:pt idx="0">
                  <c:v>7.4</c:v>
                </c:pt>
                <c:pt idx="1">
                  <c:v>7.8</c:v>
                </c:pt>
                <c:pt idx="2">
                  <c:v>7.6</c:v>
                </c:pt>
                <c:pt idx="3">
                  <c:v>7.5</c:v>
                </c:pt>
                <c:pt idx="4">
                  <c:v>7.5</c:v>
                </c:pt>
                <c:pt idx="5">
                  <c:v>8.1</c:v>
                </c:pt>
                <c:pt idx="6">
                  <c:v>5.3</c:v>
                </c:pt>
              </c:numCache>
            </c:numRef>
          </c:val>
          <c:extLst>
            <c:ext xmlns:c16="http://schemas.microsoft.com/office/drawing/2014/chart" uri="{C3380CC4-5D6E-409C-BE32-E72D297353CC}">
              <c16:uniqueId val="{00000001-F509-45B2-B78E-31407B881F3E}"/>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 </c:v>
                </c:pt>
                <c:pt idx="3">
                  <c:v>$500-$1M</c:v>
                </c:pt>
                <c:pt idx="4">
                  <c:v>$1M-$2M </c:v>
                </c:pt>
                <c:pt idx="5">
                  <c:v>$2M-$5M </c:v>
                </c:pt>
                <c:pt idx="6">
                  <c:v>&gt;$5M </c:v>
                </c:pt>
              </c:strCache>
            </c:strRef>
          </c:cat>
          <c:val>
            <c:numRef>
              <c:f>Sheet1!$D$2:$D$8</c:f>
              <c:numCache>
                <c:formatCode>0.0</c:formatCode>
                <c:ptCount val="7"/>
                <c:pt idx="0">
                  <c:v>8</c:v>
                </c:pt>
                <c:pt idx="1">
                  <c:v>7.8</c:v>
                </c:pt>
                <c:pt idx="2">
                  <c:v>8.3000000000000007</c:v>
                </c:pt>
                <c:pt idx="3">
                  <c:v>7.7</c:v>
                </c:pt>
                <c:pt idx="4">
                  <c:v>8.1</c:v>
                </c:pt>
                <c:pt idx="5">
                  <c:v>9.3000000000000007</c:v>
                </c:pt>
                <c:pt idx="6">
                  <c:v>8.5</c:v>
                </c:pt>
              </c:numCache>
            </c:numRef>
          </c:val>
          <c:extLst>
            <c:ext xmlns:c16="http://schemas.microsoft.com/office/drawing/2014/chart" uri="{C3380CC4-5D6E-409C-BE32-E72D297353CC}">
              <c16:uniqueId val="{00000002-F509-45B2-B78E-31407B881F3E}"/>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 </c:v>
                </c:pt>
                <c:pt idx="2">
                  <c:v>$250-$500,000 </c:v>
                </c:pt>
                <c:pt idx="3">
                  <c:v>$500-$1M</c:v>
                </c:pt>
                <c:pt idx="4">
                  <c:v>$1M-$2M </c:v>
                </c:pt>
                <c:pt idx="5">
                  <c:v>$2M-$5M </c:v>
                </c:pt>
                <c:pt idx="6">
                  <c:v>&gt;$5M </c:v>
                </c:pt>
              </c:strCache>
            </c:strRef>
          </c:cat>
          <c:val>
            <c:numRef>
              <c:f>Sheet1!$E$2:$E$8</c:f>
              <c:numCache>
                <c:formatCode>0.0</c:formatCode>
                <c:ptCount val="7"/>
                <c:pt idx="0">
                  <c:v>7.8</c:v>
                </c:pt>
                <c:pt idx="1">
                  <c:v>7.6</c:v>
                </c:pt>
                <c:pt idx="2">
                  <c:v>7.9</c:v>
                </c:pt>
                <c:pt idx="3">
                  <c:v>7.9</c:v>
                </c:pt>
                <c:pt idx="4">
                  <c:v>7.4</c:v>
                </c:pt>
                <c:pt idx="5">
                  <c:v>7.6</c:v>
                </c:pt>
                <c:pt idx="6">
                  <c:v>8</c:v>
                </c:pt>
              </c:numCache>
            </c:numRef>
          </c:val>
          <c:extLst>
            <c:ext xmlns:c16="http://schemas.microsoft.com/office/drawing/2014/chart" uri="{C3380CC4-5D6E-409C-BE32-E72D297353CC}">
              <c16:uniqueId val="{00000000-4B05-4F8E-BC9B-E6268A59266D}"/>
            </c:ext>
          </c:extLst>
        </c:ser>
        <c:dLbls>
          <c:showLegendKey val="0"/>
          <c:showVal val="0"/>
          <c:showCatName val="0"/>
          <c:showSerName val="0"/>
          <c:showPercent val="0"/>
          <c:showBubbleSize val="0"/>
        </c:dLbls>
        <c:gapWidth val="150"/>
        <c:axId val="478694400"/>
        <c:axId val="478694960"/>
      </c:barChart>
      <c:catAx>
        <c:axId val="478694400"/>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txPr>
          <a:bodyPr/>
          <a:lstStyle/>
          <a:p>
            <a:pPr>
              <a:defRPr sz="1200"/>
            </a:pPr>
            <a:endParaRPr lang="en-US"/>
          </a:p>
        </c:txPr>
        <c:crossAx val="478694960"/>
        <c:crosses val="autoZero"/>
        <c:auto val="1"/>
        <c:lblAlgn val="ctr"/>
        <c:lblOffset val="100"/>
        <c:noMultiLvlLbl val="0"/>
      </c:catAx>
      <c:valAx>
        <c:axId val="478694960"/>
        <c:scaling>
          <c:orientation val="minMax"/>
          <c:max val="10"/>
          <c:min val="1"/>
        </c:scaling>
        <c:delete val="0"/>
        <c:axPos val="l"/>
        <c:numFmt formatCode="0" sourceLinked="0"/>
        <c:majorTickMark val="out"/>
        <c:minorTickMark val="none"/>
        <c:tickLblPos val="nextTo"/>
        <c:crossAx val="478694400"/>
        <c:crosses val="autoZero"/>
        <c:crossBetween val="between"/>
        <c:majorUnit val="1"/>
      </c:valAx>
    </c:plotArea>
    <c:legend>
      <c:legendPos val="t"/>
      <c:overlay val="0"/>
    </c:legend>
    <c:plotVisOnly val="1"/>
    <c:dispBlanksAs val="gap"/>
    <c:showDLblsOverMax val="0"/>
  </c:chart>
  <c:txPr>
    <a:bodyPr/>
    <a:lstStyle/>
    <a:p>
      <a:pPr>
        <a:defRPr sz="1600">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mn-cs"/>
              </a:defRPr>
            </a:pPr>
            <a:r>
              <a:rPr lang="en-US" dirty="0">
                <a:solidFill>
                  <a:schemeClr val="tx1"/>
                </a:solidFill>
                <a:latin typeface="Calibri" panose="020F0502020204030204" pitchFamily="34" charset="0"/>
              </a:rPr>
              <a:t>Gross</a:t>
            </a:r>
            <a:r>
              <a:rPr lang="en-US" baseline="0" dirty="0">
                <a:solidFill>
                  <a:schemeClr val="tx1"/>
                </a:solidFill>
                <a:latin typeface="Calibri" panose="020F0502020204030204" pitchFamily="34" charset="0"/>
              </a:rPr>
              <a:t> Farm Revenue</a:t>
            </a:r>
            <a:endParaRPr lang="en-US" dirty="0">
              <a:solidFill>
                <a:schemeClr val="tx1"/>
              </a:solidFill>
              <a:latin typeface="Calibri" panose="020F0502020204030204" pitchFamily="34" charset="0"/>
            </a:endParaRPr>
          </a:p>
        </c:rich>
      </c:tx>
      <c:overlay val="0"/>
      <c:spPr>
        <a:noFill/>
        <a:ln>
          <a:noFill/>
        </a:ln>
        <a:effectLst/>
      </c:spPr>
    </c:title>
    <c:autoTitleDeleted val="0"/>
    <c:plotArea>
      <c:layout>
        <c:manualLayout>
          <c:layoutTarget val="inner"/>
          <c:xMode val="edge"/>
          <c:yMode val="edge"/>
          <c:x val="6.2837197433654124E-2"/>
          <c:y val="0.14817266513226024"/>
          <c:w val="0.92636033343054336"/>
          <c:h val="0.712954789952989"/>
        </c:manualLayout>
      </c:layout>
      <c:barChart>
        <c:barDir val="col"/>
        <c:grouping val="clustered"/>
        <c:varyColors val="0"/>
        <c:ser>
          <c:idx val="0"/>
          <c:order val="0"/>
          <c:tx>
            <c:strRef>
              <c:f>Sheet1!$B$1</c:f>
              <c:strCache>
                <c:ptCount val="1"/>
                <c:pt idx="0">
                  <c:v>Wave 1</c:v>
                </c:pt>
              </c:strCache>
            </c:strRef>
          </c:tx>
          <c:spPr>
            <a:solidFill>
              <a:srgbClr val="006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$100-$250,000 </c:v>
                </c:pt>
                <c:pt idx="1">
                  <c:v>$250-$500,000</c:v>
                </c:pt>
                <c:pt idx="2">
                  <c:v>$500-$1M </c:v>
                </c:pt>
                <c:pt idx="3">
                  <c:v>$1M-$2M </c:v>
                </c:pt>
                <c:pt idx="4">
                  <c:v>$2M-$5M </c:v>
                </c:pt>
                <c:pt idx="5">
                  <c:v>&gt;$5M</c:v>
                </c:pt>
              </c:strCache>
            </c:strRef>
          </c:cat>
          <c:val>
            <c:numRef>
              <c:f>Sheet1!$B$2:$B$7</c:f>
              <c:numCache>
                <c:formatCode>General</c:formatCode>
                <c:ptCount val="6"/>
                <c:pt idx="0">
                  <c:v>54</c:v>
                </c:pt>
                <c:pt idx="1">
                  <c:v>77</c:v>
                </c:pt>
                <c:pt idx="2">
                  <c:v>90</c:v>
                </c:pt>
                <c:pt idx="3">
                  <c:v>50</c:v>
                </c:pt>
                <c:pt idx="4">
                  <c:v>15</c:v>
                </c:pt>
                <c:pt idx="5">
                  <c:v>5</c:v>
                </c:pt>
              </c:numCache>
            </c:numRef>
          </c:val>
          <c:extLst>
            <c:ext xmlns:c16="http://schemas.microsoft.com/office/drawing/2014/chart" uri="{C3380CC4-5D6E-409C-BE32-E72D297353CC}">
              <c16:uniqueId val="{00000000-72A1-48F3-A1A6-96477252A5DD}"/>
            </c:ext>
          </c:extLst>
        </c:ser>
        <c:ser>
          <c:idx val="1"/>
          <c:order val="1"/>
          <c:tx>
            <c:strRef>
              <c:f>Sheet1!$C$1</c:f>
              <c:strCache>
                <c:ptCount val="1"/>
                <c:pt idx="0">
                  <c:v>Wave 2</c:v>
                </c:pt>
              </c:strCache>
            </c:strRef>
          </c:tx>
          <c:spPr>
            <a:solidFill>
              <a:srgbClr val="B497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$100-$250,000 </c:v>
                </c:pt>
                <c:pt idx="1">
                  <c:v>$250-$500,000</c:v>
                </c:pt>
                <c:pt idx="2">
                  <c:v>$500-$1M </c:v>
                </c:pt>
                <c:pt idx="3">
                  <c:v>$1M-$2M </c:v>
                </c:pt>
                <c:pt idx="4">
                  <c:v>$2M-$5M </c:v>
                </c:pt>
                <c:pt idx="5">
                  <c:v>&gt;$5M</c:v>
                </c:pt>
              </c:strCache>
            </c:strRef>
          </c:cat>
          <c:val>
            <c:numRef>
              <c:f>Sheet1!$C$2:$C$7</c:f>
              <c:numCache>
                <c:formatCode>General</c:formatCode>
                <c:ptCount val="6"/>
                <c:pt idx="0">
                  <c:v>112</c:v>
                </c:pt>
                <c:pt idx="1">
                  <c:v>80</c:v>
                </c:pt>
                <c:pt idx="2">
                  <c:v>75</c:v>
                </c:pt>
                <c:pt idx="3">
                  <c:v>26</c:v>
                </c:pt>
                <c:pt idx="4">
                  <c:v>13</c:v>
                </c:pt>
                <c:pt idx="5">
                  <c:v>3</c:v>
                </c:pt>
              </c:numCache>
            </c:numRef>
          </c:val>
          <c:extLst>
            <c:ext xmlns:c16="http://schemas.microsoft.com/office/drawing/2014/chart" uri="{C3380CC4-5D6E-409C-BE32-E72D297353CC}">
              <c16:uniqueId val="{00000001-72A1-48F3-A1A6-96477252A5DD}"/>
            </c:ext>
          </c:extLst>
        </c:ser>
        <c:ser>
          <c:idx val="2"/>
          <c:order val="2"/>
          <c:tx>
            <c:strRef>
              <c:f>Sheet1!$D$1</c:f>
              <c:strCache>
                <c:ptCount val="1"/>
                <c:pt idx="0">
                  <c:v> Wave 3</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$100-$250,000 </c:v>
                </c:pt>
                <c:pt idx="1">
                  <c:v>$250-$500,000</c:v>
                </c:pt>
                <c:pt idx="2">
                  <c:v>$500-$1M </c:v>
                </c:pt>
                <c:pt idx="3">
                  <c:v>$1M-$2M </c:v>
                </c:pt>
                <c:pt idx="4">
                  <c:v>$2M-$5M </c:v>
                </c:pt>
                <c:pt idx="5">
                  <c:v>&gt;$5M</c:v>
                </c:pt>
              </c:strCache>
            </c:strRef>
          </c:cat>
          <c:val>
            <c:numRef>
              <c:f>Sheet1!$D$2:$D$7</c:f>
              <c:numCache>
                <c:formatCode>General</c:formatCode>
                <c:ptCount val="6"/>
                <c:pt idx="0">
                  <c:v>106</c:v>
                </c:pt>
                <c:pt idx="1">
                  <c:v>78</c:v>
                </c:pt>
                <c:pt idx="2">
                  <c:v>62</c:v>
                </c:pt>
                <c:pt idx="3">
                  <c:v>27</c:v>
                </c:pt>
                <c:pt idx="4">
                  <c:v>12</c:v>
                </c:pt>
                <c:pt idx="5">
                  <c:v>15</c:v>
                </c:pt>
              </c:numCache>
            </c:numRef>
          </c:val>
          <c:extLst>
            <c:ext xmlns:c16="http://schemas.microsoft.com/office/drawing/2014/chart" uri="{C3380CC4-5D6E-409C-BE32-E72D297353CC}">
              <c16:uniqueId val="{00000002-72A1-48F3-A1A6-96477252A5DD}"/>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$100-$250,000 </c:v>
                </c:pt>
                <c:pt idx="1">
                  <c:v>$250-$500,000</c:v>
                </c:pt>
                <c:pt idx="2">
                  <c:v>$500-$1M </c:v>
                </c:pt>
                <c:pt idx="3">
                  <c:v>$1M-$2M </c:v>
                </c:pt>
                <c:pt idx="4">
                  <c:v>$2M-$5M </c:v>
                </c:pt>
                <c:pt idx="5">
                  <c:v>&gt;$5M</c:v>
                </c:pt>
              </c:strCache>
            </c:strRef>
          </c:cat>
          <c:val>
            <c:numRef>
              <c:f>Sheet1!$E$2:$E$7</c:f>
              <c:numCache>
                <c:formatCode>General</c:formatCode>
                <c:ptCount val="6"/>
                <c:pt idx="0">
                  <c:v>70</c:v>
                </c:pt>
                <c:pt idx="1">
                  <c:v>83</c:v>
                </c:pt>
                <c:pt idx="2">
                  <c:v>86</c:v>
                </c:pt>
                <c:pt idx="3">
                  <c:v>38</c:v>
                </c:pt>
                <c:pt idx="4">
                  <c:v>10</c:v>
                </c:pt>
                <c:pt idx="5">
                  <c:v>13</c:v>
                </c:pt>
              </c:numCache>
            </c:numRef>
          </c:val>
          <c:extLst>
            <c:ext xmlns:c16="http://schemas.microsoft.com/office/drawing/2014/chart" uri="{C3380CC4-5D6E-409C-BE32-E72D297353CC}">
              <c16:uniqueId val="{00000000-7906-4742-A722-0ABE959B541A}"/>
            </c:ext>
          </c:extLst>
        </c:ser>
        <c:dLbls>
          <c:showLegendKey val="0"/>
          <c:showVal val="0"/>
          <c:showCatName val="0"/>
          <c:showSerName val="0"/>
          <c:showPercent val="0"/>
          <c:showBubbleSize val="0"/>
        </c:dLbls>
        <c:gapWidth val="219"/>
        <c:overlap val="-27"/>
        <c:axId val="474777008"/>
        <c:axId val="282537968"/>
      </c:barChart>
      <c:catAx>
        <c:axId val="47477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82537968"/>
        <c:crosses val="autoZero"/>
        <c:auto val="1"/>
        <c:lblAlgn val="ctr"/>
        <c:lblOffset val="100"/>
        <c:noMultiLvlLbl val="0"/>
      </c:catAx>
      <c:valAx>
        <c:axId val="282537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474777008"/>
        <c:crosses val="autoZero"/>
        <c:crossBetween val="between"/>
      </c:valAx>
      <c:spPr>
        <a:noFill/>
        <a:ln>
          <a:noFill/>
        </a:ln>
        <a:effectLst/>
      </c:spPr>
    </c:plotArea>
    <c:legend>
      <c:legendPos val="b"/>
      <c:layout>
        <c:manualLayout>
          <c:xMode val="edge"/>
          <c:yMode val="edge"/>
          <c:x val="0.37458920272580598"/>
          <c:y val="0.12015837003425427"/>
          <c:w val="0.36947157408076287"/>
          <c:h val="5.780773166066106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How many total acres did you plant or harvest?</a:t>
            </a:r>
          </a:p>
        </c:rich>
      </c:tx>
      <c:overlay val="0"/>
    </c:title>
    <c:autoTitleDeleted val="0"/>
    <c:plotArea>
      <c:layout>
        <c:manualLayout>
          <c:layoutTarget val="inner"/>
          <c:xMode val="edge"/>
          <c:yMode val="edge"/>
          <c:x val="6.821765334888695E-2"/>
          <c:y val="0.16962489529852542"/>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0"/>
                  <c:y val="-5.6120816929133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AB-4D85-85FA-0B795C15DFB3}"/>
                </c:ext>
              </c:extLst>
            </c:dLbl>
            <c:dLbl>
              <c:idx val="1"/>
              <c:layout>
                <c:manualLayout>
                  <c:x val="-1.6181229773462784E-3"/>
                  <c:y val="-5.6120816929133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AB-4D85-85FA-0B795C15DFB3}"/>
                </c:ext>
              </c:extLst>
            </c:dLbl>
            <c:dLbl>
              <c:idx val="2"/>
              <c:layout>
                <c:manualLayout>
                  <c:x val="3.236118543434498E-3"/>
                  <c:y val="3.99708825459317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AB-4D85-85FA-0B795C15DFB3}"/>
                </c:ext>
              </c:extLst>
            </c:dLbl>
            <c:dLbl>
              <c:idx val="3"/>
              <c:layout>
                <c:manualLayout>
                  <c:x val="-9.7087378640776691E-3"/>
                  <c:y val="6.60125492125984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AB-4D85-85FA-0B795C15DFB3}"/>
                </c:ext>
              </c:extLst>
            </c:dLbl>
            <c:dLbl>
              <c:idx val="4"/>
              <c:layout>
                <c:manualLayout>
                  <c:x val="6.4724919093851136E-3"/>
                  <c:y val="-1.2112450787401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B-4D85-85FA-0B795C15DFB3}"/>
                </c:ext>
              </c:extLst>
            </c:dLbl>
            <c:dLbl>
              <c:idx val="5"/>
              <c:layout>
                <c:manualLayout>
                  <c:x val="-8.0906148867315106E-3"/>
                  <c:y val="-8.41802001312340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B-4D85-85FA-0B795C15DFB3}"/>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B-4D85-85FA-0B795C15DFB3}"/>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AB-4D85-85FA-0B795C15DFB3}"/>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AB-4D85-85FA-0B795C15DFB3}"/>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 </c:v>
                </c:pt>
                <c:pt idx="1">
                  <c:v>$100-$250,000 </c:v>
                </c:pt>
                <c:pt idx="2">
                  <c:v>$250-$500,000 </c:v>
                </c:pt>
                <c:pt idx="3">
                  <c:v>$500-$1M</c:v>
                </c:pt>
                <c:pt idx="4">
                  <c:v>$1M-$2M</c:v>
                </c:pt>
                <c:pt idx="5">
                  <c:v>$2M-$5M </c:v>
                </c:pt>
                <c:pt idx="6">
                  <c:v>&gt;$5M</c:v>
                </c:pt>
              </c:strCache>
            </c:strRef>
          </c:cat>
          <c:val>
            <c:numRef>
              <c:f>Sheet1!$B$2:$B$8</c:f>
              <c:numCache>
                <c:formatCode>0</c:formatCode>
                <c:ptCount val="7"/>
                <c:pt idx="0">
                  <c:v>2412</c:v>
                </c:pt>
                <c:pt idx="1">
                  <c:v>1943</c:v>
                </c:pt>
                <c:pt idx="2">
                  <c:v>1564</c:v>
                </c:pt>
                <c:pt idx="3">
                  <c:v>2673</c:v>
                </c:pt>
                <c:pt idx="4">
                  <c:v>3681</c:v>
                </c:pt>
                <c:pt idx="5">
                  <c:v>2741</c:v>
                </c:pt>
                <c:pt idx="6">
                  <c:v>2481</c:v>
                </c:pt>
              </c:numCache>
            </c:numRef>
          </c:val>
          <c:extLst>
            <c:ext xmlns:c16="http://schemas.microsoft.com/office/drawing/2014/chart" uri="{C3380CC4-5D6E-409C-BE32-E72D297353CC}">
              <c16:uniqueId val="{00000009-DBAB-4D85-85FA-0B795C15DFB3}"/>
            </c:ext>
          </c:extLst>
        </c:ser>
        <c:ser>
          <c:idx val="1"/>
          <c:order val="1"/>
          <c:tx>
            <c:strRef>
              <c:f>Sheet1!$C$1</c:f>
              <c:strCache>
                <c:ptCount val="1"/>
                <c:pt idx="0">
                  <c:v>Wave 2</c:v>
                </c:pt>
              </c:strCache>
            </c:strRef>
          </c:tx>
          <c:spPr>
            <a:solidFill>
              <a:srgbClr val="B4975A"/>
            </a:solidFill>
          </c:spPr>
          <c:invertIfNegative val="0"/>
          <c:dLbls>
            <c:dLbl>
              <c:idx val="0"/>
              <c:layout>
                <c:manualLayout>
                  <c:x val="-1.4145927120022215E-17"/>
                  <c:y val="-2.8060326608944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BAB-4D85-85FA-0B795C15DFB3}"/>
                </c:ext>
              </c:extLst>
            </c:dLbl>
            <c:dLbl>
              <c:idx val="1"/>
              <c:layout>
                <c:manualLayout>
                  <c:x val="0"/>
                  <c:y val="-2.2448261287155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8-4A1E-815B-DA6BEB36CC19}"/>
                </c:ext>
              </c:extLst>
            </c:dLbl>
            <c:dLbl>
              <c:idx val="2"/>
              <c:layout>
                <c:manualLayout>
                  <c:x val="0"/>
                  <c:y val="-6.173271853967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E8-4A1E-815B-DA6BEB36CC19}"/>
                </c:ext>
              </c:extLst>
            </c:dLbl>
            <c:spPr>
              <a:noFill/>
              <a:ln>
                <a:noFill/>
              </a:ln>
              <a:effectLst/>
            </c:spPr>
            <c:txPr>
              <a:bodyPr anchorCtr="0"/>
              <a:lstStyle/>
              <a:p>
                <a:pPr algn="ctr">
                  <a:defRPr lang="en-US"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 </c:v>
                </c:pt>
                <c:pt idx="3">
                  <c:v>$500-$1M</c:v>
                </c:pt>
                <c:pt idx="4">
                  <c:v>$1M-$2M</c:v>
                </c:pt>
                <c:pt idx="5">
                  <c:v>$2M-$5M </c:v>
                </c:pt>
                <c:pt idx="6">
                  <c:v>&gt;$5M</c:v>
                </c:pt>
              </c:strCache>
            </c:strRef>
          </c:cat>
          <c:val>
            <c:numRef>
              <c:f>Sheet1!$C$2:$C$8</c:f>
              <c:numCache>
                <c:formatCode>0</c:formatCode>
                <c:ptCount val="7"/>
                <c:pt idx="0">
                  <c:v>1678</c:v>
                </c:pt>
                <c:pt idx="1">
                  <c:v>1007</c:v>
                </c:pt>
                <c:pt idx="2">
                  <c:v>1675</c:v>
                </c:pt>
                <c:pt idx="3">
                  <c:v>2750</c:v>
                </c:pt>
                <c:pt idx="4">
                  <c:v>2066</c:v>
                </c:pt>
                <c:pt idx="5">
                  <c:v>2975</c:v>
                </c:pt>
              </c:numCache>
            </c:numRef>
          </c:val>
          <c:extLst>
            <c:ext xmlns:c16="http://schemas.microsoft.com/office/drawing/2014/chart" uri="{C3380CC4-5D6E-409C-BE32-E72D297353CC}">
              <c16:uniqueId val="{0000000B-DBAB-4D85-85FA-0B795C15DFB3}"/>
            </c:ext>
          </c:extLst>
        </c:ser>
        <c:ser>
          <c:idx val="2"/>
          <c:order val="2"/>
          <c:tx>
            <c:strRef>
              <c:f>Sheet1!$D$1</c:f>
              <c:strCache>
                <c:ptCount val="1"/>
                <c:pt idx="0">
                  <c:v>Wave 3</c:v>
                </c:pt>
              </c:strCache>
            </c:strRef>
          </c:tx>
          <c:spPr>
            <a:solidFill>
              <a:srgbClr val="002060"/>
            </a:solidFill>
          </c:spPr>
          <c:invertIfNegative val="0"/>
          <c:dLbls>
            <c:dLbl>
              <c:idx val="4"/>
              <c:layout>
                <c:manualLayout>
                  <c:x val="-3.0864197530864196E-3"/>
                  <c:y val="-3.9284457252522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8-4A1E-815B-DA6BEB36CC19}"/>
                </c:ext>
              </c:extLst>
            </c:dLbl>
            <c:spPr>
              <a:noFill/>
              <a:ln>
                <a:noFill/>
              </a:ln>
              <a:effectLst/>
            </c:spPr>
            <c:txPr>
              <a:bodyPr anchorCtr="0"/>
              <a:lstStyle/>
              <a:p>
                <a:pPr algn="ctr">
                  <a:defRPr lang="en-US"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 </c:v>
                </c:pt>
                <c:pt idx="3">
                  <c:v>$500-$1M</c:v>
                </c:pt>
                <c:pt idx="4">
                  <c:v>$1M-$2M</c:v>
                </c:pt>
                <c:pt idx="5">
                  <c:v>$2M-$5M </c:v>
                </c:pt>
                <c:pt idx="6">
                  <c:v>&gt;$5M</c:v>
                </c:pt>
              </c:strCache>
            </c:strRef>
          </c:cat>
          <c:val>
            <c:numRef>
              <c:f>Sheet1!$D$2:$D$8</c:f>
              <c:numCache>
                <c:formatCode>General</c:formatCode>
                <c:ptCount val="7"/>
                <c:pt idx="0">
                  <c:v>1775</c:v>
                </c:pt>
                <c:pt idx="1">
                  <c:v>1534</c:v>
                </c:pt>
                <c:pt idx="2">
                  <c:v>1973</c:v>
                </c:pt>
                <c:pt idx="3">
                  <c:v>1645</c:v>
                </c:pt>
                <c:pt idx="4">
                  <c:v>2109</c:v>
                </c:pt>
                <c:pt idx="5">
                  <c:v>1782</c:v>
                </c:pt>
                <c:pt idx="6">
                  <c:v>2219</c:v>
                </c:pt>
              </c:numCache>
            </c:numRef>
          </c:val>
          <c:extLst>
            <c:ext xmlns:c16="http://schemas.microsoft.com/office/drawing/2014/chart" uri="{C3380CC4-5D6E-409C-BE32-E72D297353CC}">
              <c16:uniqueId val="{0000000C-DBAB-4D85-85FA-0B795C15DFB3}"/>
            </c:ext>
          </c:extLst>
        </c:ser>
        <c:ser>
          <c:idx val="3"/>
          <c:order val="3"/>
          <c:tx>
            <c:strRef>
              <c:f>Sheet1!$E$1</c:f>
              <c:strCache>
                <c:ptCount val="1"/>
                <c:pt idx="0">
                  <c:v>Wave 4</c:v>
                </c:pt>
              </c:strCache>
            </c:strRef>
          </c:tx>
          <c:invertIfNegative val="0"/>
          <c:dLbls>
            <c:dLbl>
              <c:idx val="0"/>
              <c:layout>
                <c:manualLayout>
                  <c:x val="6.1728395061728392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63-4CBD-87AC-025EED62616C}"/>
                </c:ext>
              </c:extLst>
            </c:dLbl>
            <c:spPr>
              <a:noFill/>
              <a:ln>
                <a:noFill/>
              </a:ln>
              <a:effectLst/>
            </c:spPr>
            <c:txPr>
              <a:bodyPr wrap="square" lIns="38100" tIns="19050" rIns="38100" bIns="19050" anchor="ctr" anchorCtr="0">
                <a:spAutoFit/>
              </a:bodyPr>
              <a:lstStyle/>
              <a:p>
                <a:pPr algn="ctr">
                  <a:defRPr lang="en-US"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 </c:v>
                </c:pt>
                <c:pt idx="2">
                  <c:v>$250-$500,000 </c:v>
                </c:pt>
                <c:pt idx="3">
                  <c:v>$500-$1M</c:v>
                </c:pt>
                <c:pt idx="4">
                  <c:v>$1M-$2M</c:v>
                </c:pt>
                <c:pt idx="5">
                  <c:v>$2M-$5M </c:v>
                </c:pt>
                <c:pt idx="6">
                  <c:v>&gt;$5M</c:v>
                </c:pt>
              </c:strCache>
            </c:strRef>
          </c:cat>
          <c:val>
            <c:numRef>
              <c:f>Sheet1!$E$2:$E$8</c:f>
              <c:numCache>
                <c:formatCode>General</c:formatCode>
                <c:ptCount val="7"/>
                <c:pt idx="0">
                  <c:v>1883</c:v>
                </c:pt>
                <c:pt idx="1">
                  <c:v>949</c:v>
                </c:pt>
                <c:pt idx="2">
                  <c:v>1486</c:v>
                </c:pt>
                <c:pt idx="3">
                  <c:v>2018</c:v>
                </c:pt>
                <c:pt idx="4">
                  <c:v>3535</c:v>
                </c:pt>
                <c:pt idx="5">
                  <c:v>2560</c:v>
                </c:pt>
                <c:pt idx="6">
                  <c:v>3217</c:v>
                </c:pt>
              </c:numCache>
            </c:numRef>
          </c:val>
          <c:extLst>
            <c:ext xmlns:c16="http://schemas.microsoft.com/office/drawing/2014/chart" uri="{C3380CC4-5D6E-409C-BE32-E72D297353CC}">
              <c16:uniqueId val="{00000001-DE63-4CBD-87AC-025EED62616C}"/>
            </c:ext>
          </c:extLst>
        </c:ser>
        <c:dLbls>
          <c:showLegendKey val="0"/>
          <c:showVal val="0"/>
          <c:showCatName val="0"/>
          <c:showSerName val="0"/>
          <c:showPercent val="0"/>
          <c:showBubbleSize val="0"/>
        </c:dLbls>
        <c:gapWidth val="150"/>
        <c:axId val="478698880"/>
        <c:axId val="478699440"/>
      </c:barChart>
      <c:catAx>
        <c:axId val="478698880"/>
        <c:scaling>
          <c:orientation val="minMax"/>
        </c:scaling>
        <c:delete val="0"/>
        <c:axPos val="b"/>
        <c:title>
          <c:tx>
            <c:rich>
              <a:bodyPr/>
              <a:lstStyle/>
              <a:p>
                <a:pPr>
                  <a:defRPr/>
                </a:pPr>
                <a:r>
                  <a:rPr lang="en-US"/>
                  <a:t>Gross Farm Revenue </a:t>
                </a:r>
              </a:p>
            </c:rich>
          </c:tx>
          <c:layout>
            <c:manualLayout>
              <c:xMode val="edge"/>
              <c:yMode val="edge"/>
              <c:x val="0.39859503605738605"/>
              <c:y val="0.9196401328740158"/>
            </c:manualLayout>
          </c:layout>
          <c:overlay val="0"/>
        </c:title>
        <c:numFmt formatCode="General" sourceLinked="0"/>
        <c:majorTickMark val="out"/>
        <c:minorTickMark val="none"/>
        <c:tickLblPos val="nextTo"/>
        <c:txPr>
          <a:bodyPr/>
          <a:lstStyle/>
          <a:p>
            <a:pPr>
              <a:defRPr sz="1200"/>
            </a:pPr>
            <a:endParaRPr lang="en-US"/>
          </a:p>
        </c:txPr>
        <c:crossAx val="478699440"/>
        <c:crosses val="autoZero"/>
        <c:auto val="1"/>
        <c:lblAlgn val="ctr"/>
        <c:lblOffset val="100"/>
        <c:noMultiLvlLbl val="0"/>
      </c:catAx>
      <c:valAx>
        <c:axId val="478699440"/>
        <c:scaling>
          <c:orientation val="minMax"/>
          <c:max val="4000"/>
          <c:min val="0"/>
        </c:scaling>
        <c:delete val="0"/>
        <c:axPos val="l"/>
        <c:numFmt formatCode="0" sourceLinked="1"/>
        <c:majorTickMark val="out"/>
        <c:minorTickMark val="none"/>
        <c:tickLblPos val="nextTo"/>
        <c:crossAx val="478698880"/>
        <c:crosses val="autoZero"/>
        <c:crossBetween val="between"/>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How many days of the week (Monday-Friday) do you listen to farm radio?</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stacked"/>
        <c:varyColors val="0"/>
        <c:ser>
          <c:idx val="0"/>
          <c:order val="0"/>
          <c:tx>
            <c:strRef>
              <c:f>Sheet1!$B$1</c:f>
              <c:strCache>
                <c:ptCount val="1"/>
                <c:pt idx="0">
                  <c:v>Five days</c:v>
                </c:pt>
              </c:strCache>
            </c:strRef>
          </c:tx>
          <c:spPr>
            <a:solidFill>
              <a:srgbClr val="3366FF"/>
            </a:solidFill>
          </c:spPr>
          <c:invertIfNegative val="0"/>
          <c:dLbls>
            <c:dLbl>
              <c:idx val="0"/>
              <c:layout>
                <c:manualLayout>
                  <c:x val="0"/>
                  <c:y val="-8.2162483595800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BA-479A-84E1-D5203115E01A}"/>
                </c:ext>
              </c:extLst>
            </c:dLbl>
            <c:dLbl>
              <c:idx val="1"/>
              <c:layout>
                <c:manualLayout>
                  <c:x val="0"/>
                  <c:y val="-8.2162483595800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BA-479A-84E1-D5203115E01A}"/>
                </c:ext>
              </c:extLst>
            </c:dLbl>
            <c:dLbl>
              <c:idx val="2"/>
              <c:layout>
                <c:manualLayout>
                  <c:x val="1.6181229773462784E-3"/>
                  <c:y val="-1.1627911745406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BA-479A-84E1-D5203115E01A}"/>
                </c:ext>
              </c:extLst>
            </c:dLbl>
            <c:dLbl>
              <c:idx val="3"/>
              <c:layout>
                <c:manualLayout>
                  <c:x val="3.2362459546925568E-3"/>
                  <c:y val="-1.423207841207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BA-479A-84E1-D5203115E01A}"/>
                </c:ext>
              </c:extLst>
            </c:dLbl>
            <c:dLbl>
              <c:idx val="4"/>
              <c:layout>
                <c:manualLayout>
                  <c:x val="4.8543689320388345E-3"/>
                  <c:y val="-1.9440411745406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BA-479A-84E1-D5203115E01A}"/>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BA-479A-84E1-D5203115E01A}"/>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BA-479A-84E1-D5203115E01A}"/>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BA-479A-84E1-D5203115E01A}"/>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BA-479A-84E1-D5203115E01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Sheet1!$B$2:$B$5</c:f>
              <c:numCache>
                <c:formatCode>0%</c:formatCode>
                <c:ptCount val="4"/>
                <c:pt idx="0">
                  <c:v>0.61</c:v>
                </c:pt>
                <c:pt idx="1">
                  <c:v>0.53</c:v>
                </c:pt>
                <c:pt idx="2">
                  <c:v>0.56999999999999995</c:v>
                </c:pt>
                <c:pt idx="3">
                  <c:v>0.48</c:v>
                </c:pt>
              </c:numCache>
            </c:numRef>
          </c:val>
          <c:extLst>
            <c:ext xmlns:c16="http://schemas.microsoft.com/office/drawing/2014/chart" uri="{C3380CC4-5D6E-409C-BE32-E72D297353CC}">
              <c16:uniqueId val="{00000009-46BA-479A-84E1-D5203115E01A}"/>
            </c:ext>
          </c:extLst>
        </c:ser>
        <c:ser>
          <c:idx val="1"/>
          <c:order val="1"/>
          <c:tx>
            <c:strRef>
              <c:f>Sheet1!$C$1</c:f>
              <c:strCache>
                <c:ptCount val="1"/>
                <c:pt idx="0">
                  <c:v>Four days</c:v>
                </c:pt>
              </c:strCache>
            </c:strRef>
          </c:tx>
          <c:spPr>
            <a:solidFill>
              <a:srgbClr val="6699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Sheet1!$C$2:$C$5</c:f>
              <c:numCache>
                <c:formatCode>0%</c:formatCode>
                <c:ptCount val="4"/>
                <c:pt idx="0">
                  <c:v>0.08</c:v>
                </c:pt>
                <c:pt idx="1">
                  <c:v>0.05</c:v>
                </c:pt>
                <c:pt idx="2">
                  <c:v>0.08</c:v>
                </c:pt>
                <c:pt idx="3">
                  <c:v>0.09</c:v>
                </c:pt>
              </c:numCache>
            </c:numRef>
          </c:val>
          <c:extLst>
            <c:ext xmlns:c16="http://schemas.microsoft.com/office/drawing/2014/chart" uri="{C3380CC4-5D6E-409C-BE32-E72D297353CC}">
              <c16:uniqueId val="{0000000A-46BA-479A-84E1-D5203115E01A}"/>
            </c:ext>
          </c:extLst>
        </c:ser>
        <c:ser>
          <c:idx val="2"/>
          <c:order val="2"/>
          <c:tx>
            <c:strRef>
              <c:f>Sheet1!$D$1</c:f>
              <c:strCache>
                <c:ptCount val="1"/>
                <c:pt idx="0">
                  <c:v>Three days</c:v>
                </c:pt>
              </c:strCache>
            </c:strRef>
          </c:tx>
          <c:spPr>
            <a:solidFill>
              <a:srgbClr val="00CC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Sheet1!$D$2:$D$5</c:f>
              <c:numCache>
                <c:formatCode>0%</c:formatCode>
                <c:ptCount val="4"/>
                <c:pt idx="0">
                  <c:v>0.08</c:v>
                </c:pt>
                <c:pt idx="1">
                  <c:v>0.13</c:v>
                </c:pt>
                <c:pt idx="2">
                  <c:v>0.05</c:v>
                </c:pt>
                <c:pt idx="3">
                  <c:v>0.1</c:v>
                </c:pt>
              </c:numCache>
            </c:numRef>
          </c:val>
          <c:extLst>
            <c:ext xmlns:c16="http://schemas.microsoft.com/office/drawing/2014/chart" uri="{C3380CC4-5D6E-409C-BE32-E72D297353CC}">
              <c16:uniqueId val="{0000000B-46BA-479A-84E1-D5203115E01A}"/>
            </c:ext>
          </c:extLst>
        </c:ser>
        <c:ser>
          <c:idx val="3"/>
          <c:order val="3"/>
          <c:tx>
            <c:strRef>
              <c:f>Sheet1!$E$1</c:f>
              <c:strCache>
                <c:ptCount val="1"/>
                <c:pt idx="0">
                  <c:v>Two days</c:v>
                </c:pt>
              </c:strCache>
            </c:strRef>
          </c:tx>
          <c:spPr>
            <a:solidFill>
              <a:srgbClr val="CCFF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Sheet1!$E$2:$E$5</c:f>
              <c:numCache>
                <c:formatCode>0%</c:formatCode>
                <c:ptCount val="4"/>
                <c:pt idx="0">
                  <c:v>0.06</c:v>
                </c:pt>
                <c:pt idx="1">
                  <c:v>0.11</c:v>
                </c:pt>
                <c:pt idx="2">
                  <c:v>0.08</c:v>
                </c:pt>
                <c:pt idx="3">
                  <c:v>0.09</c:v>
                </c:pt>
              </c:numCache>
            </c:numRef>
          </c:val>
          <c:extLst>
            <c:ext xmlns:c16="http://schemas.microsoft.com/office/drawing/2014/chart" uri="{C3380CC4-5D6E-409C-BE32-E72D297353CC}">
              <c16:uniqueId val="{0000000C-46BA-479A-84E1-D5203115E01A}"/>
            </c:ext>
          </c:extLst>
        </c:ser>
        <c:ser>
          <c:idx val="4"/>
          <c:order val="4"/>
          <c:tx>
            <c:strRef>
              <c:f>Sheet1!$F$1</c:f>
              <c:strCache>
                <c:ptCount val="1"/>
                <c:pt idx="0">
                  <c:v>One day</c:v>
                </c:pt>
              </c:strCache>
            </c:strRef>
          </c:tx>
          <c:spPr>
            <a:solidFill>
              <a:srgbClr val="33CCCC"/>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Sheet1!$F$2:$F$5</c:f>
              <c:numCache>
                <c:formatCode>0%</c:formatCode>
                <c:ptCount val="4"/>
                <c:pt idx="0">
                  <c:v>0.11</c:v>
                </c:pt>
                <c:pt idx="1">
                  <c:v>0.05</c:v>
                </c:pt>
                <c:pt idx="2">
                  <c:v>7.0000000000000007E-2</c:v>
                </c:pt>
                <c:pt idx="3">
                  <c:v>0.1</c:v>
                </c:pt>
              </c:numCache>
            </c:numRef>
          </c:val>
          <c:extLst>
            <c:ext xmlns:c16="http://schemas.microsoft.com/office/drawing/2014/chart" uri="{C3380CC4-5D6E-409C-BE32-E72D297353CC}">
              <c16:uniqueId val="{0000000D-46BA-479A-84E1-D5203115E01A}"/>
            </c:ext>
          </c:extLst>
        </c:ser>
        <c:dLbls>
          <c:showLegendKey val="0"/>
          <c:showVal val="0"/>
          <c:showCatName val="0"/>
          <c:showSerName val="0"/>
          <c:showPercent val="0"/>
          <c:showBubbleSize val="0"/>
        </c:dLbls>
        <c:gapWidth val="150"/>
        <c:overlap val="100"/>
        <c:axId val="225342688"/>
        <c:axId val="229294096"/>
      </c:barChart>
      <c:catAx>
        <c:axId val="225342688"/>
        <c:scaling>
          <c:orientation val="minMax"/>
        </c:scaling>
        <c:delete val="0"/>
        <c:axPos val="b"/>
        <c:title>
          <c:tx>
            <c:rich>
              <a:bodyPr/>
              <a:lstStyle/>
              <a:p>
                <a:pPr>
                  <a:defRPr/>
                </a:pPr>
                <a:r>
                  <a:rPr lang="en-US"/>
                  <a:t>Wave of data collection</a:t>
                </a:r>
              </a:p>
            </c:rich>
          </c:tx>
          <c:overlay val="0"/>
        </c:title>
        <c:numFmt formatCode="General" sourceLinked="0"/>
        <c:majorTickMark val="out"/>
        <c:minorTickMark val="none"/>
        <c:tickLblPos val="nextTo"/>
        <c:crossAx val="229294096"/>
        <c:crosses val="autoZero"/>
        <c:auto val="1"/>
        <c:lblAlgn val="ctr"/>
        <c:lblOffset val="100"/>
        <c:noMultiLvlLbl val="0"/>
      </c:catAx>
      <c:valAx>
        <c:axId val="229294096"/>
        <c:scaling>
          <c:orientation val="minMax"/>
          <c:max val="1"/>
          <c:min val="0"/>
        </c:scaling>
        <c:delete val="0"/>
        <c:axPos val="l"/>
        <c:numFmt formatCode="0%" sourceLinked="1"/>
        <c:majorTickMark val="out"/>
        <c:minorTickMark val="none"/>
        <c:tickLblPos val="nextTo"/>
        <c:crossAx val="225342688"/>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How many total acres did you plant or harvest?</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0"/>
                  <c:y val="-5.6120816929133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18-4077-84E8-276958B91107}"/>
                </c:ext>
              </c:extLst>
            </c:dLbl>
            <c:dLbl>
              <c:idx val="1"/>
              <c:layout>
                <c:manualLayout>
                  <c:x val="-1.0187615436959834E-3"/>
                  <c:y val="-8.41809798268343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18-4077-84E8-276958B91107}"/>
                </c:ext>
              </c:extLst>
            </c:dLbl>
            <c:dLbl>
              <c:idx val="2"/>
              <c:layout>
                <c:manualLayout>
                  <c:x val="3.236118543434498E-3"/>
                  <c:y val="3.99708825459317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18-4077-84E8-276958B91107}"/>
                </c:ext>
              </c:extLst>
            </c:dLbl>
            <c:dLbl>
              <c:idx val="3"/>
              <c:layout>
                <c:manualLayout>
                  <c:x val="4.8543689320388345E-3"/>
                  <c:y val="-6.4195784120734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18-4077-84E8-276958B91107}"/>
                </c:ext>
              </c:extLst>
            </c:dLbl>
            <c:dLbl>
              <c:idx val="4"/>
              <c:layout>
                <c:manualLayout>
                  <c:x val="6.4724919093851136E-3"/>
                  <c:y val="-1.2112450787401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18-4077-84E8-276958B91107}"/>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18-4077-84E8-276958B91107}"/>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18-4077-84E8-276958B91107}"/>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18-4077-84E8-276958B91107}"/>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18-4077-84E8-276958B91107}"/>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49 and under</c:v>
                </c:pt>
                <c:pt idx="2">
                  <c:v>50 years and older </c:v>
                </c:pt>
              </c:strCache>
            </c:strRef>
          </c:cat>
          <c:val>
            <c:numRef>
              <c:f>Sheet1!$B$2:$B$4</c:f>
              <c:numCache>
                <c:formatCode>0</c:formatCode>
                <c:ptCount val="3"/>
                <c:pt idx="0">
                  <c:v>2412</c:v>
                </c:pt>
                <c:pt idx="1">
                  <c:v>3167</c:v>
                </c:pt>
                <c:pt idx="2">
                  <c:v>2109</c:v>
                </c:pt>
              </c:numCache>
            </c:numRef>
          </c:val>
          <c:extLst>
            <c:ext xmlns:c16="http://schemas.microsoft.com/office/drawing/2014/chart" uri="{C3380CC4-5D6E-409C-BE32-E72D297353CC}">
              <c16:uniqueId val="{00000009-3E18-4077-84E8-276958B91107}"/>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49 and under</c:v>
                </c:pt>
                <c:pt idx="2">
                  <c:v>50 years and older </c:v>
                </c:pt>
              </c:strCache>
            </c:strRef>
          </c:cat>
          <c:val>
            <c:numRef>
              <c:f>Sheet1!$C$2:$C$4</c:f>
              <c:numCache>
                <c:formatCode>General</c:formatCode>
                <c:ptCount val="3"/>
                <c:pt idx="0">
                  <c:v>1678</c:v>
                </c:pt>
                <c:pt idx="1">
                  <c:v>3087</c:v>
                </c:pt>
                <c:pt idx="2">
                  <c:v>1520</c:v>
                </c:pt>
              </c:numCache>
            </c:numRef>
          </c:val>
          <c:extLst>
            <c:ext xmlns:c16="http://schemas.microsoft.com/office/drawing/2014/chart" uri="{C3380CC4-5D6E-409C-BE32-E72D297353CC}">
              <c16:uniqueId val="{0000000A-3E18-4077-84E8-276958B91107}"/>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49 and under</c:v>
                </c:pt>
                <c:pt idx="2">
                  <c:v>50 years and older </c:v>
                </c:pt>
              </c:strCache>
            </c:strRef>
          </c:cat>
          <c:val>
            <c:numRef>
              <c:f>Sheet1!$D$2:$D$4</c:f>
              <c:numCache>
                <c:formatCode>General</c:formatCode>
                <c:ptCount val="3"/>
                <c:pt idx="0">
                  <c:v>1775</c:v>
                </c:pt>
                <c:pt idx="1">
                  <c:v>2057</c:v>
                </c:pt>
                <c:pt idx="2">
                  <c:v>1687</c:v>
                </c:pt>
              </c:numCache>
            </c:numRef>
          </c:val>
          <c:extLst>
            <c:ext xmlns:c16="http://schemas.microsoft.com/office/drawing/2014/chart" uri="{C3380CC4-5D6E-409C-BE32-E72D297353CC}">
              <c16:uniqueId val="{0000000B-3E18-4077-84E8-276958B91107}"/>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c:v>
                </c:pt>
                <c:pt idx="1">
                  <c:v>49 and under</c:v>
                </c:pt>
                <c:pt idx="2">
                  <c:v>50 years and older </c:v>
                </c:pt>
              </c:strCache>
            </c:strRef>
          </c:cat>
          <c:val>
            <c:numRef>
              <c:f>Sheet1!$E$2:$E$4</c:f>
              <c:numCache>
                <c:formatCode>General</c:formatCode>
                <c:ptCount val="3"/>
                <c:pt idx="0">
                  <c:v>1883</c:v>
                </c:pt>
                <c:pt idx="1">
                  <c:v>2236</c:v>
                </c:pt>
                <c:pt idx="2">
                  <c:v>1795</c:v>
                </c:pt>
              </c:numCache>
            </c:numRef>
          </c:val>
          <c:extLst>
            <c:ext xmlns:c16="http://schemas.microsoft.com/office/drawing/2014/chart" uri="{C3380CC4-5D6E-409C-BE32-E72D297353CC}">
              <c16:uniqueId val="{00000000-7E4E-45E5-8AB1-43FD0B97C393}"/>
            </c:ext>
          </c:extLst>
        </c:ser>
        <c:dLbls>
          <c:showLegendKey val="0"/>
          <c:showVal val="0"/>
          <c:showCatName val="0"/>
          <c:showSerName val="0"/>
          <c:showPercent val="0"/>
          <c:showBubbleSize val="0"/>
        </c:dLbls>
        <c:gapWidth val="150"/>
        <c:axId val="478703360"/>
        <c:axId val="478703920"/>
      </c:barChart>
      <c:catAx>
        <c:axId val="478703360"/>
        <c:scaling>
          <c:orientation val="minMax"/>
        </c:scaling>
        <c:delete val="0"/>
        <c:axPos val="b"/>
        <c:title>
          <c:tx>
            <c:rich>
              <a:bodyPr/>
              <a:lstStyle/>
              <a:p>
                <a:pPr>
                  <a:defRPr/>
                </a:pPr>
                <a:r>
                  <a:rPr lang="en-US"/>
                  <a:t>Age </a:t>
                </a:r>
              </a:p>
            </c:rich>
          </c:tx>
          <c:overlay val="0"/>
        </c:title>
        <c:numFmt formatCode="General" sourceLinked="0"/>
        <c:majorTickMark val="out"/>
        <c:minorTickMark val="none"/>
        <c:tickLblPos val="nextTo"/>
        <c:crossAx val="478703920"/>
        <c:crosses val="autoZero"/>
        <c:auto val="1"/>
        <c:lblAlgn val="ctr"/>
        <c:lblOffset val="100"/>
        <c:noMultiLvlLbl val="0"/>
      </c:catAx>
      <c:valAx>
        <c:axId val="478703920"/>
        <c:scaling>
          <c:orientation val="minMax"/>
          <c:max val="3500"/>
          <c:min val="0"/>
        </c:scaling>
        <c:delete val="0"/>
        <c:axPos val="l"/>
        <c:numFmt formatCode="0" sourceLinked="1"/>
        <c:majorTickMark val="out"/>
        <c:minorTickMark val="none"/>
        <c:tickLblPos val="nextTo"/>
        <c:crossAx val="478703360"/>
        <c:crosses val="autoZero"/>
        <c:crossBetween val="between"/>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Crops planted</a:t>
            </a:r>
          </a:p>
        </c:rich>
      </c:tx>
      <c:overlay val="0"/>
    </c:title>
    <c:autoTitleDeleted val="0"/>
    <c:plotArea>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Corn</c:v>
                </c:pt>
                <c:pt idx="1">
                  <c:v>Soybeans</c:v>
                </c:pt>
                <c:pt idx="2">
                  <c:v>Wheat</c:v>
                </c:pt>
                <c:pt idx="3">
                  <c:v>Alfalfa </c:v>
                </c:pt>
                <c:pt idx="4">
                  <c:v>Cotton</c:v>
                </c:pt>
                <c:pt idx="5">
                  <c:v>other crops</c:v>
                </c:pt>
              </c:strCache>
            </c:strRef>
          </c:cat>
          <c:val>
            <c:numRef>
              <c:f>Sheet1!$B$2:$B$7</c:f>
              <c:numCache>
                <c:formatCode>0%</c:formatCode>
                <c:ptCount val="6"/>
                <c:pt idx="0">
                  <c:v>0.65</c:v>
                </c:pt>
                <c:pt idx="1">
                  <c:v>0.54</c:v>
                </c:pt>
                <c:pt idx="2">
                  <c:v>0.46</c:v>
                </c:pt>
                <c:pt idx="3">
                  <c:v>0.26</c:v>
                </c:pt>
                <c:pt idx="4">
                  <c:v>0.12</c:v>
                </c:pt>
                <c:pt idx="5">
                  <c:v>0.26</c:v>
                </c:pt>
              </c:numCache>
            </c:numRef>
          </c:val>
          <c:extLst>
            <c:ext xmlns:c16="http://schemas.microsoft.com/office/drawing/2014/chart" uri="{C3380CC4-5D6E-409C-BE32-E72D297353CC}">
              <c16:uniqueId val="{00000000-F63F-425E-9FF5-87C881A947D9}"/>
            </c:ext>
          </c:extLst>
        </c:ser>
        <c:ser>
          <c:idx val="1"/>
          <c:order val="1"/>
          <c:tx>
            <c:strRef>
              <c:f>Sheet1!$C$1</c:f>
              <c:strCache>
                <c:ptCount val="1"/>
                <c:pt idx="0">
                  <c:v>Wave 2</c:v>
                </c:pt>
              </c:strCache>
            </c:strRef>
          </c:tx>
          <c:spPr>
            <a:solidFill>
              <a:srgbClr val="B4975A"/>
            </a:solidFill>
          </c:spPr>
          <c:invertIfNegative val="0"/>
          <c:dLbls>
            <c:dLbl>
              <c:idx val="0"/>
              <c:layout>
                <c:manualLayout>
                  <c:x val="-4.1051812967823464E-3"/>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3F-425E-9FF5-87C881A947D9}"/>
                </c:ext>
              </c:extLst>
            </c:dLbl>
            <c:dLbl>
              <c:idx val="1"/>
              <c:layout>
                <c:manualLayout>
                  <c:x val="3.2362459546925568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3F-425E-9FF5-87C881A947D9}"/>
                </c:ext>
              </c:extLst>
            </c:dLbl>
            <c:dLbl>
              <c:idx val="2"/>
              <c:layout>
                <c:manualLayout>
                  <c:x val="-3.2362459546925568E-3"/>
                  <c:y val="1.1224130643577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3F-425E-9FF5-87C881A947D9}"/>
                </c:ext>
              </c:extLst>
            </c:dLbl>
            <c:spPr>
              <a:noFill/>
              <a:ln>
                <a:noFill/>
              </a:ln>
              <a:effectLst/>
            </c:spPr>
            <c:txPr>
              <a:bodyPr anchorCtr="0"/>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Corn</c:v>
                </c:pt>
                <c:pt idx="1">
                  <c:v>Soybeans</c:v>
                </c:pt>
                <c:pt idx="2">
                  <c:v>Wheat</c:v>
                </c:pt>
                <c:pt idx="3">
                  <c:v>Alfalfa </c:v>
                </c:pt>
                <c:pt idx="4">
                  <c:v>Cotton</c:v>
                </c:pt>
                <c:pt idx="5">
                  <c:v>other crops</c:v>
                </c:pt>
              </c:strCache>
            </c:strRef>
          </c:cat>
          <c:val>
            <c:numRef>
              <c:f>Sheet1!$C$2:$C$7</c:f>
              <c:numCache>
                <c:formatCode>0%</c:formatCode>
                <c:ptCount val="6"/>
                <c:pt idx="0">
                  <c:v>0.71</c:v>
                </c:pt>
                <c:pt idx="1">
                  <c:v>0.61</c:v>
                </c:pt>
                <c:pt idx="2">
                  <c:v>0.35</c:v>
                </c:pt>
                <c:pt idx="3">
                  <c:v>0.24</c:v>
                </c:pt>
                <c:pt idx="4">
                  <c:v>0.08</c:v>
                </c:pt>
                <c:pt idx="5">
                  <c:v>0.26</c:v>
                </c:pt>
              </c:numCache>
            </c:numRef>
          </c:val>
          <c:extLst>
            <c:ext xmlns:c16="http://schemas.microsoft.com/office/drawing/2014/chart" uri="{C3380CC4-5D6E-409C-BE32-E72D297353CC}">
              <c16:uniqueId val="{00000004-F63F-425E-9FF5-87C881A947D9}"/>
            </c:ext>
          </c:extLst>
        </c:ser>
        <c:ser>
          <c:idx val="2"/>
          <c:order val="2"/>
          <c:tx>
            <c:strRef>
              <c:f>Sheet1!$D$1</c:f>
              <c:strCache>
                <c:ptCount val="1"/>
                <c:pt idx="0">
                  <c:v>Wave 3</c:v>
                </c:pt>
              </c:strCache>
            </c:strRef>
          </c:tx>
          <c:spPr>
            <a:solidFill>
              <a:srgbClr val="002060"/>
            </a:solidFill>
          </c:spPr>
          <c:invertIfNegative val="0"/>
          <c:dLbls>
            <c:dLbl>
              <c:idx val="1"/>
              <c:layout>
                <c:manualLayout>
                  <c:x val="8.0906148867313909E-3"/>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3F-425E-9FF5-87C881A947D9}"/>
                </c:ext>
              </c:extLst>
            </c:dLbl>
            <c:dLbl>
              <c:idx val="2"/>
              <c:layout>
                <c:manualLayout>
                  <c:x val="6.47249190938511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3F-425E-9FF5-87C881A947D9}"/>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Corn</c:v>
                </c:pt>
                <c:pt idx="1">
                  <c:v>Soybeans</c:v>
                </c:pt>
                <c:pt idx="2">
                  <c:v>Wheat</c:v>
                </c:pt>
                <c:pt idx="3">
                  <c:v>Alfalfa </c:v>
                </c:pt>
                <c:pt idx="4">
                  <c:v>Cotton</c:v>
                </c:pt>
                <c:pt idx="5">
                  <c:v>other crops</c:v>
                </c:pt>
              </c:strCache>
            </c:strRef>
          </c:cat>
          <c:val>
            <c:numRef>
              <c:f>Sheet1!$D$2:$D$7</c:f>
              <c:numCache>
                <c:formatCode>0%</c:formatCode>
                <c:ptCount val="6"/>
                <c:pt idx="0">
                  <c:v>0.69</c:v>
                </c:pt>
                <c:pt idx="1">
                  <c:v>0.59</c:v>
                </c:pt>
                <c:pt idx="2">
                  <c:v>0.38</c:v>
                </c:pt>
                <c:pt idx="3">
                  <c:v>0.32</c:v>
                </c:pt>
                <c:pt idx="4">
                  <c:v>0.09</c:v>
                </c:pt>
                <c:pt idx="5">
                  <c:v>0.19</c:v>
                </c:pt>
              </c:numCache>
            </c:numRef>
          </c:val>
          <c:extLst>
            <c:ext xmlns:c16="http://schemas.microsoft.com/office/drawing/2014/chart" uri="{C3380CC4-5D6E-409C-BE32-E72D297353CC}">
              <c16:uniqueId val="{00000007-F63F-425E-9FF5-87C881A947D9}"/>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Corn</c:v>
                </c:pt>
                <c:pt idx="1">
                  <c:v>Soybeans</c:v>
                </c:pt>
                <c:pt idx="2">
                  <c:v>Wheat</c:v>
                </c:pt>
                <c:pt idx="3">
                  <c:v>Alfalfa </c:v>
                </c:pt>
                <c:pt idx="4">
                  <c:v>Cotton</c:v>
                </c:pt>
                <c:pt idx="5">
                  <c:v>other crops</c:v>
                </c:pt>
              </c:strCache>
            </c:strRef>
          </c:cat>
          <c:val>
            <c:numRef>
              <c:f>Sheet1!$E$2:$E$7</c:f>
              <c:numCache>
                <c:formatCode>0%</c:formatCode>
                <c:ptCount val="6"/>
                <c:pt idx="0">
                  <c:v>0.72</c:v>
                </c:pt>
                <c:pt idx="1">
                  <c:v>0.65</c:v>
                </c:pt>
                <c:pt idx="2">
                  <c:v>0.41</c:v>
                </c:pt>
                <c:pt idx="3">
                  <c:v>0.27</c:v>
                </c:pt>
                <c:pt idx="4">
                  <c:v>7.0000000000000007E-2</c:v>
                </c:pt>
                <c:pt idx="5">
                  <c:v>0.27</c:v>
                </c:pt>
              </c:numCache>
            </c:numRef>
          </c:val>
          <c:extLst>
            <c:ext xmlns:c16="http://schemas.microsoft.com/office/drawing/2014/chart" uri="{C3380CC4-5D6E-409C-BE32-E72D297353CC}">
              <c16:uniqueId val="{00000000-C0EA-428E-9DCF-406754561389}"/>
            </c:ext>
          </c:extLst>
        </c:ser>
        <c:dLbls>
          <c:showLegendKey val="0"/>
          <c:showVal val="0"/>
          <c:showCatName val="0"/>
          <c:showSerName val="0"/>
          <c:showPercent val="0"/>
          <c:showBubbleSize val="0"/>
        </c:dLbls>
        <c:gapWidth val="150"/>
        <c:axId val="478707840"/>
        <c:axId val="478708400"/>
      </c:barChart>
      <c:catAx>
        <c:axId val="478707840"/>
        <c:scaling>
          <c:orientation val="minMax"/>
        </c:scaling>
        <c:delete val="0"/>
        <c:axPos val="b"/>
        <c:numFmt formatCode="General" sourceLinked="0"/>
        <c:majorTickMark val="out"/>
        <c:minorTickMark val="none"/>
        <c:tickLblPos val="nextTo"/>
        <c:crossAx val="478708400"/>
        <c:crosses val="autoZero"/>
        <c:auto val="1"/>
        <c:lblAlgn val="ctr"/>
        <c:lblOffset val="100"/>
        <c:noMultiLvlLbl val="0"/>
      </c:catAx>
      <c:valAx>
        <c:axId val="478708400"/>
        <c:scaling>
          <c:orientation val="minMax"/>
        </c:scaling>
        <c:delete val="0"/>
        <c:axPos val="l"/>
        <c:numFmt formatCode="0%" sourceLinked="1"/>
        <c:majorTickMark val="out"/>
        <c:minorTickMark val="none"/>
        <c:tickLblPos val="nextTo"/>
        <c:crossAx val="478707840"/>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you have any dairy or livestock in your operation?</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 </c:v>
                </c:pt>
                <c:pt idx="1">
                  <c:v>$100-$250,000</c:v>
                </c:pt>
                <c:pt idx="2">
                  <c:v>$250-$500,000 </c:v>
                </c:pt>
                <c:pt idx="3">
                  <c:v>$500-$1M </c:v>
                </c:pt>
                <c:pt idx="4">
                  <c:v>$1M-$2M</c:v>
                </c:pt>
                <c:pt idx="5">
                  <c:v>$2M-$5M </c:v>
                </c:pt>
                <c:pt idx="6">
                  <c:v>&gt;$5M</c:v>
                </c:pt>
              </c:strCache>
            </c:strRef>
          </c:cat>
          <c:val>
            <c:numRef>
              <c:f>Sheet1!$B$2:$B$8</c:f>
              <c:numCache>
                <c:formatCode>0%</c:formatCode>
                <c:ptCount val="7"/>
                <c:pt idx="0">
                  <c:v>0.51</c:v>
                </c:pt>
                <c:pt idx="1">
                  <c:v>0.5</c:v>
                </c:pt>
                <c:pt idx="2">
                  <c:v>0.53</c:v>
                </c:pt>
                <c:pt idx="3">
                  <c:v>0.49</c:v>
                </c:pt>
                <c:pt idx="4">
                  <c:v>0.45</c:v>
                </c:pt>
                <c:pt idx="5">
                  <c:v>0.61</c:v>
                </c:pt>
                <c:pt idx="6">
                  <c:v>0.79</c:v>
                </c:pt>
              </c:numCache>
            </c:numRef>
          </c:val>
          <c:extLst>
            <c:ext xmlns:c16="http://schemas.microsoft.com/office/drawing/2014/chart" uri="{C3380CC4-5D6E-409C-BE32-E72D297353CC}">
              <c16:uniqueId val="{00000009-CB58-4730-8005-7EF7F55FBF5C}"/>
            </c:ext>
          </c:extLst>
        </c:ser>
        <c:ser>
          <c:idx val="1"/>
          <c:order val="1"/>
          <c:tx>
            <c:strRef>
              <c:f>Sheet1!$C$1</c:f>
              <c:strCache>
                <c:ptCount val="1"/>
                <c:pt idx="0">
                  <c:v>Wave 2</c:v>
                </c:pt>
              </c:strCache>
            </c:strRef>
          </c:tx>
          <c:spPr>
            <a:solidFill>
              <a:srgbClr val="B4975A"/>
            </a:solidFill>
          </c:spPr>
          <c:invertIfNegative val="0"/>
          <c:dLbls>
            <c:dLbl>
              <c:idx val="3"/>
              <c:layout>
                <c:manualLayout>
                  <c:x val="1.1695906432748537E-2"/>
                  <c:y val="-4.6448087431693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7D-4498-908D-BD1AF6FAF5CD}"/>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 </c:v>
                </c:pt>
                <c:pt idx="4">
                  <c:v>$1M-$2M</c:v>
                </c:pt>
                <c:pt idx="5">
                  <c:v>$2M-$5M </c:v>
                </c:pt>
                <c:pt idx="6">
                  <c:v>&gt;$5M</c:v>
                </c:pt>
              </c:strCache>
            </c:strRef>
          </c:cat>
          <c:val>
            <c:numRef>
              <c:f>Sheet1!$C$2:$C$8</c:f>
              <c:numCache>
                <c:formatCode>0%</c:formatCode>
                <c:ptCount val="7"/>
                <c:pt idx="0">
                  <c:v>0.49</c:v>
                </c:pt>
                <c:pt idx="1">
                  <c:v>0.42</c:v>
                </c:pt>
                <c:pt idx="2">
                  <c:v>0.57999999999999996</c:v>
                </c:pt>
                <c:pt idx="3">
                  <c:v>0.48</c:v>
                </c:pt>
                <c:pt idx="4">
                  <c:v>0.57999999999999996</c:v>
                </c:pt>
                <c:pt idx="5">
                  <c:v>0.54</c:v>
                </c:pt>
                <c:pt idx="6">
                  <c:v>0.33</c:v>
                </c:pt>
              </c:numCache>
            </c:numRef>
          </c:val>
          <c:extLst>
            <c:ext xmlns:c16="http://schemas.microsoft.com/office/drawing/2014/chart" uri="{C3380CC4-5D6E-409C-BE32-E72D297353CC}">
              <c16:uniqueId val="{0000000A-CB58-4730-8005-7EF7F55FBF5C}"/>
            </c:ext>
          </c:extLst>
        </c:ser>
        <c:ser>
          <c:idx val="2"/>
          <c:order val="2"/>
          <c:tx>
            <c:strRef>
              <c:f>Sheet1!$D$1</c:f>
              <c:strCache>
                <c:ptCount val="1"/>
                <c:pt idx="0">
                  <c:v>Wave 3</c:v>
                </c:pt>
              </c:strCache>
            </c:strRef>
          </c:tx>
          <c:spPr>
            <a:solidFill>
              <a:srgbClr val="002060"/>
            </a:solidFill>
          </c:spPr>
          <c:invertIfNegative val="0"/>
          <c:dLbls>
            <c:dLbl>
              <c:idx val="2"/>
              <c:layout>
                <c:manualLayout>
                  <c:x val="3.08641975308647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58-4730-8005-7EF7F55FBF5C}"/>
                </c:ext>
              </c:extLst>
            </c:dLbl>
            <c:spPr>
              <a:noFill/>
              <a:ln>
                <a:noFill/>
              </a:ln>
              <a:effectLst/>
            </c:spPr>
            <c:txPr>
              <a:bodyPr wrap="square" lIns="38100" tIns="19050" rIns="38100" bIns="19050" anchor="ctr" anchorCtr="0">
                <a:spAutoFit/>
              </a:bodyPr>
              <a:lstStyle/>
              <a:p>
                <a:pPr algn="ctr">
                  <a:defRPr lang="en-US" sz="10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 </c:v>
                </c:pt>
                <c:pt idx="4">
                  <c:v>$1M-$2M</c:v>
                </c:pt>
                <c:pt idx="5">
                  <c:v>$2M-$5M </c:v>
                </c:pt>
                <c:pt idx="6">
                  <c:v>&gt;$5M</c:v>
                </c:pt>
              </c:strCache>
            </c:strRef>
          </c:cat>
          <c:val>
            <c:numRef>
              <c:f>Sheet1!$D$2:$D$8</c:f>
              <c:numCache>
                <c:formatCode>0%</c:formatCode>
                <c:ptCount val="7"/>
                <c:pt idx="0">
                  <c:v>0.52</c:v>
                </c:pt>
                <c:pt idx="1">
                  <c:v>0.46</c:v>
                </c:pt>
                <c:pt idx="2">
                  <c:v>0.59</c:v>
                </c:pt>
                <c:pt idx="3">
                  <c:v>0.49</c:v>
                </c:pt>
                <c:pt idx="4">
                  <c:v>0.48</c:v>
                </c:pt>
                <c:pt idx="5">
                  <c:v>0.82</c:v>
                </c:pt>
                <c:pt idx="6">
                  <c:v>0.54</c:v>
                </c:pt>
              </c:numCache>
            </c:numRef>
          </c:val>
          <c:extLst>
            <c:ext xmlns:c16="http://schemas.microsoft.com/office/drawing/2014/chart" uri="{C3380CC4-5D6E-409C-BE32-E72D297353CC}">
              <c16:uniqueId val="{0000000C-CB58-4730-8005-7EF7F55FBF5C}"/>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 </c:v>
                </c:pt>
                <c:pt idx="1">
                  <c:v>$100-$250,000</c:v>
                </c:pt>
                <c:pt idx="2">
                  <c:v>$250-$500,000 </c:v>
                </c:pt>
                <c:pt idx="3">
                  <c:v>$500-$1M </c:v>
                </c:pt>
                <c:pt idx="4">
                  <c:v>$1M-$2M</c:v>
                </c:pt>
                <c:pt idx="5">
                  <c:v>$2M-$5M </c:v>
                </c:pt>
                <c:pt idx="6">
                  <c:v>&gt;$5M</c:v>
                </c:pt>
              </c:strCache>
            </c:strRef>
          </c:cat>
          <c:val>
            <c:numRef>
              <c:f>Sheet1!$E$2:$E$8</c:f>
              <c:numCache>
                <c:formatCode>0%</c:formatCode>
                <c:ptCount val="7"/>
                <c:pt idx="0">
                  <c:v>0.49</c:v>
                </c:pt>
                <c:pt idx="1">
                  <c:v>0.63</c:v>
                </c:pt>
                <c:pt idx="2">
                  <c:v>0.43</c:v>
                </c:pt>
                <c:pt idx="3">
                  <c:v>0.4</c:v>
                </c:pt>
                <c:pt idx="4">
                  <c:v>0.45</c:v>
                </c:pt>
                <c:pt idx="5">
                  <c:v>0.7</c:v>
                </c:pt>
                <c:pt idx="6">
                  <c:v>0.62</c:v>
                </c:pt>
              </c:numCache>
            </c:numRef>
          </c:val>
          <c:extLst>
            <c:ext xmlns:c16="http://schemas.microsoft.com/office/drawing/2014/chart" uri="{C3380CC4-5D6E-409C-BE32-E72D297353CC}">
              <c16:uniqueId val="{00000000-8C08-4D05-90D1-909CD806F928}"/>
            </c:ext>
          </c:extLst>
        </c:ser>
        <c:dLbls>
          <c:showLegendKey val="0"/>
          <c:showVal val="0"/>
          <c:showCatName val="0"/>
          <c:showSerName val="0"/>
          <c:showPercent val="0"/>
          <c:showBubbleSize val="0"/>
        </c:dLbls>
        <c:gapWidth val="150"/>
        <c:axId val="477854432"/>
        <c:axId val="477854992"/>
      </c:barChart>
      <c:catAx>
        <c:axId val="477854432"/>
        <c:scaling>
          <c:orientation val="minMax"/>
        </c:scaling>
        <c:delete val="0"/>
        <c:axPos val="b"/>
        <c:title>
          <c:tx>
            <c:rich>
              <a:bodyPr/>
              <a:lstStyle/>
              <a:p>
                <a:pPr>
                  <a:defRPr/>
                </a:pPr>
                <a:r>
                  <a:rPr lang="en-US"/>
                  <a:t>Gross Farm Revenue </a:t>
                </a:r>
              </a:p>
            </c:rich>
          </c:tx>
          <c:overlay val="0"/>
        </c:title>
        <c:numFmt formatCode="General" sourceLinked="0"/>
        <c:majorTickMark val="out"/>
        <c:minorTickMark val="none"/>
        <c:tickLblPos val="nextTo"/>
        <c:crossAx val="477854992"/>
        <c:crosses val="autoZero"/>
        <c:auto val="1"/>
        <c:lblAlgn val="ctr"/>
        <c:lblOffset val="100"/>
        <c:noMultiLvlLbl val="0"/>
      </c:catAx>
      <c:valAx>
        <c:axId val="477854992"/>
        <c:scaling>
          <c:orientation val="minMax"/>
          <c:max val="1"/>
          <c:min val="0"/>
        </c:scaling>
        <c:delete val="0"/>
        <c:axPos val="l"/>
        <c:numFmt formatCode="0%" sourceLinked="0"/>
        <c:majorTickMark val="out"/>
        <c:minorTickMark val="none"/>
        <c:tickLblPos val="nextTo"/>
        <c:crossAx val="477854432"/>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What is your decision making role?</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stacked"/>
        <c:varyColors val="0"/>
        <c:ser>
          <c:idx val="0"/>
          <c:order val="0"/>
          <c:tx>
            <c:strRef>
              <c:f>Sheet1!$B$1</c:f>
              <c:strCache>
                <c:ptCount val="1"/>
                <c:pt idx="0">
                  <c:v>Sole</c:v>
                </c:pt>
              </c:strCache>
            </c:strRef>
          </c:tx>
          <c:spPr>
            <a:solidFill>
              <a:srgbClr val="009900"/>
            </a:solidFill>
          </c:spPr>
          <c:invertIfNegative val="0"/>
          <c:dLbls>
            <c:dLbl>
              <c:idx val="0"/>
              <c:layout>
                <c:manualLayout>
                  <c:x val="4.8543689320388345E-3"/>
                  <c:y val="-1.082041502624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30-4AB0-B445-1D6958894836}"/>
                </c:ext>
              </c:extLst>
            </c:dLbl>
            <c:dLbl>
              <c:idx val="1"/>
              <c:layout>
                <c:manualLayout>
                  <c:x val="-3.2362459546925568E-3"/>
                  <c:y val="-3.00791502624671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30-4AB0-B445-1D6958894836}"/>
                </c:ext>
              </c:extLst>
            </c:dLbl>
            <c:dLbl>
              <c:idx val="2"/>
              <c:layout>
                <c:manualLayout>
                  <c:x val="-1.6181229773462784E-3"/>
                  <c:y val="-9.0237450787401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30-4AB0-B445-1D6958894836}"/>
                </c:ext>
              </c:extLst>
            </c:dLbl>
            <c:dLbl>
              <c:idx val="3"/>
              <c:layout>
                <c:manualLayout>
                  <c:x val="0"/>
                  <c:y val="1.1809588254593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30-4AB0-B445-1D6958894836}"/>
                </c:ext>
              </c:extLst>
            </c:dLbl>
            <c:dLbl>
              <c:idx val="4"/>
              <c:layout>
                <c:manualLayout>
                  <c:x val="1.1326860841423949E-2"/>
                  <c:y val="1.70179215879265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30-4AB0-B445-1D6958894836}"/>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30-4AB0-B445-1D6958894836}"/>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30-4AB0-B445-1D6958894836}"/>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30-4AB0-B445-1D6958894836}"/>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30-4AB0-B445-1D695889483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Sheet1!$B$2:$B$5</c:f>
              <c:numCache>
                <c:formatCode>0%</c:formatCode>
                <c:ptCount val="4"/>
                <c:pt idx="0">
                  <c:v>0.45</c:v>
                </c:pt>
                <c:pt idx="1">
                  <c:v>0.38</c:v>
                </c:pt>
                <c:pt idx="2">
                  <c:v>0.36</c:v>
                </c:pt>
                <c:pt idx="3">
                  <c:v>0.44</c:v>
                </c:pt>
              </c:numCache>
            </c:numRef>
          </c:val>
          <c:extLst>
            <c:ext xmlns:c16="http://schemas.microsoft.com/office/drawing/2014/chart" uri="{C3380CC4-5D6E-409C-BE32-E72D297353CC}">
              <c16:uniqueId val="{00000009-1930-4AB0-B445-1D6958894836}"/>
            </c:ext>
          </c:extLst>
        </c:ser>
        <c:ser>
          <c:idx val="1"/>
          <c:order val="1"/>
          <c:tx>
            <c:strRef>
              <c:f>Sheet1!$C$1</c:f>
              <c:strCache>
                <c:ptCount val="1"/>
                <c:pt idx="0">
                  <c:v>Joint</c:v>
                </c:pt>
              </c:strCache>
            </c:strRef>
          </c:tx>
          <c:spPr>
            <a:solidFill>
              <a:srgbClr val="99FF33"/>
            </a:solidFill>
          </c:spPr>
          <c:invertIfNegative val="0"/>
          <c:dLbls>
            <c:spPr>
              <a:noFill/>
              <a:ln>
                <a:noFill/>
              </a:ln>
              <a:effectLst/>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Sheet1!$C$2:$C$5</c:f>
              <c:numCache>
                <c:formatCode>0%</c:formatCode>
                <c:ptCount val="4"/>
                <c:pt idx="0">
                  <c:v>0.32</c:v>
                </c:pt>
                <c:pt idx="1">
                  <c:v>0.38</c:v>
                </c:pt>
                <c:pt idx="2">
                  <c:v>0.41</c:v>
                </c:pt>
                <c:pt idx="3">
                  <c:v>0.31</c:v>
                </c:pt>
              </c:numCache>
            </c:numRef>
          </c:val>
          <c:extLst>
            <c:ext xmlns:c16="http://schemas.microsoft.com/office/drawing/2014/chart" uri="{C3380CC4-5D6E-409C-BE32-E72D297353CC}">
              <c16:uniqueId val="{0000000A-1930-4AB0-B445-1D6958894836}"/>
            </c:ext>
          </c:extLst>
        </c:ser>
        <c:ser>
          <c:idx val="2"/>
          <c:order val="2"/>
          <c:tx>
            <c:strRef>
              <c:f>Sheet1!$D$1</c:f>
              <c:strCache>
                <c:ptCount val="1"/>
                <c:pt idx="0">
                  <c:v>Primary</c:v>
                </c:pt>
              </c:strCache>
            </c:strRef>
          </c:tx>
          <c:spPr>
            <a:solidFill>
              <a:srgbClr val="99CC00"/>
            </a:solidFill>
          </c:spPr>
          <c:invertIfNegative val="0"/>
          <c:dLbls>
            <c:spPr>
              <a:noFill/>
              <a:ln>
                <a:noFill/>
              </a:ln>
              <a:effectLst/>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Sheet1!$D$2:$D$5</c:f>
              <c:numCache>
                <c:formatCode>0%</c:formatCode>
                <c:ptCount val="4"/>
                <c:pt idx="0">
                  <c:v>0.16</c:v>
                </c:pt>
                <c:pt idx="1">
                  <c:v>0.13</c:v>
                </c:pt>
                <c:pt idx="2">
                  <c:v>0.13</c:v>
                </c:pt>
                <c:pt idx="3">
                  <c:v>0.19</c:v>
                </c:pt>
              </c:numCache>
            </c:numRef>
          </c:val>
          <c:extLst>
            <c:ext xmlns:c16="http://schemas.microsoft.com/office/drawing/2014/chart" uri="{C3380CC4-5D6E-409C-BE32-E72D297353CC}">
              <c16:uniqueId val="{0000000B-1930-4AB0-B445-1D6958894836}"/>
            </c:ext>
          </c:extLst>
        </c:ser>
        <c:ser>
          <c:idx val="3"/>
          <c:order val="3"/>
          <c:tx>
            <c:strRef>
              <c:f>Sheet1!$E$1</c:f>
              <c:strCache>
                <c:ptCount val="1"/>
                <c:pt idx="0">
                  <c:v>Recommend</c:v>
                </c:pt>
              </c:strCache>
            </c:strRef>
          </c:tx>
          <c:spPr>
            <a:solidFill>
              <a:srgbClr val="00CC00"/>
            </a:solidFill>
          </c:spPr>
          <c:invertIfNegative val="0"/>
          <c:dLbls>
            <c:spPr>
              <a:noFill/>
              <a:ln>
                <a:noFill/>
              </a:ln>
              <a:effectLst/>
            </c:spPr>
            <c:txPr>
              <a:bodyPr/>
              <a:lstStyle/>
              <a:p>
                <a:pPr algn="ctr" rtl="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Sheet1!$E$2:$E$5</c:f>
              <c:numCache>
                <c:formatCode>0%</c:formatCode>
                <c:ptCount val="4"/>
                <c:pt idx="0">
                  <c:v>0.08</c:v>
                </c:pt>
                <c:pt idx="1">
                  <c:v>0.11</c:v>
                </c:pt>
                <c:pt idx="2">
                  <c:v>0.1</c:v>
                </c:pt>
                <c:pt idx="3">
                  <c:v>7.0000000000000007E-2</c:v>
                </c:pt>
              </c:numCache>
            </c:numRef>
          </c:val>
          <c:extLst>
            <c:ext xmlns:c16="http://schemas.microsoft.com/office/drawing/2014/chart" uri="{C3380CC4-5D6E-409C-BE32-E72D297353CC}">
              <c16:uniqueId val="{0000000C-1930-4AB0-B445-1D6958894836}"/>
            </c:ext>
          </c:extLst>
        </c:ser>
        <c:dLbls>
          <c:showLegendKey val="0"/>
          <c:showVal val="0"/>
          <c:showCatName val="0"/>
          <c:showSerName val="0"/>
          <c:showPercent val="0"/>
          <c:showBubbleSize val="0"/>
        </c:dLbls>
        <c:gapWidth val="150"/>
        <c:overlap val="100"/>
        <c:axId val="480612304"/>
        <c:axId val="480612864"/>
      </c:barChart>
      <c:catAx>
        <c:axId val="480612304"/>
        <c:scaling>
          <c:orientation val="minMax"/>
        </c:scaling>
        <c:delete val="0"/>
        <c:axPos val="b"/>
        <c:title>
          <c:tx>
            <c:rich>
              <a:bodyPr/>
              <a:lstStyle/>
              <a:p>
                <a:pPr>
                  <a:defRPr/>
                </a:pPr>
                <a:r>
                  <a:rPr lang="en-US"/>
                  <a:t>Wave of Data Collection</a:t>
                </a:r>
              </a:p>
            </c:rich>
          </c:tx>
          <c:overlay val="0"/>
        </c:title>
        <c:numFmt formatCode="General" sourceLinked="0"/>
        <c:majorTickMark val="out"/>
        <c:minorTickMark val="none"/>
        <c:tickLblPos val="nextTo"/>
        <c:crossAx val="480612864"/>
        <c:crosses val="autoZero"/>
        <c:auto val="1"/>
        <c:lblAlgn val="ctr"/>
        <c:lblOffset val="100"/>
        <c:noMultiLvlLbl val="0"/>
      </c:catAx>
      <c:valAx>
        <c:axId val="480612864"/>
        <c:scaling>
          <c:orientation val="minMax"/>
          <c:max val="1"/>
          <c:min val="0"/>
        </c:scaling>
        <c:delete val="0"/>
        <c:axPos val="l"/>
        <c:numFmt formatCode="0%" sourceLinked="1"/>
        <c:majorTickMark val="out"/>
        <c:minorTickMark val="none"/>
        <c:tickLblPos val="nextTo"/>
        <c:crossAx val="480612304"/>
        <c:crosses val="autoZero"/>
        <c:crossBetween val="between"/>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On a typical weekday during this time of year, how many minutes do you spend listening to farm radio news, weather, markets and information?</a:t>
            </a:r>
          </a:p>
        </c:rich>
      </c:tx>
      <c:layout>
        <c:manualLayout>
          <c:xMode val="edge"/>
          <c:yMode val="edge"/>
          <c:x val="0.10520061728395062"/>
          <c:y val="2.806032660894488E-3"/>
        </c:manualLayout>
      </c:layout>
      <c:overlay val="0"/>
    </c:title>
    <c:autoTitleDeleted val="0"/>
    <c:plotArea>
      <c:layout>
        <c:manualLayout>
          <c:layoutTarget val="inner"/>
          <c:xMode val="edge"/>
          <c:yMode val="edge"/>
          <c:x val="8.0755834574732219E-2"/>
          <c:y val="0.23991244564578681"/>
          <c:w val="0.91398300333817495"/>
          <c:h val="0.62628014271653543"/>
        </c:manualLayout>
      </c:layout>
      <c:barChart>
        <c:barDir val="col"/>
        <c:grouping val="stacked"/>
        <c:varyColors val="0"/>
        <c:ser>
          <c:idx val="0"/>
          <c:order val="0"/>
          <c:tx>
            <c:strRef>
              <c:f>Sheet1!$B$1</c:f>
              <c:strCache>
                <c:ptCount val="1"/>
                <c:pt idx="0">
                  <c:v>&lt;30 minutes</c:v>
                </c:pt>
              </c:strCache>
            </c:strRef>
          </c:tx>
          <c:spPr>
            <a:solidFill>
              <a:srgbClr val="3366FF"/>
            </a:solidFill>
          </c:spPr>
          <c:invertIfNegative val="0"/>
          <c:dLbls>
            <c:dLbl>
              <c:idx val="0"/>
              <c:layout>
                <c:manualLayout>
                  <c:x val="0"/>
                  <c:y val="-8.2162483595800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25-49D0-8A51-E885BD8ED7FE}"/>
                </c:ext>
              </c:extLst>
            </c:dLbl>
            <c:dLbl>
              <c:idx val="1"/>
              <c:layout>
                <c:manualLayout>
                  <c:x val="0"/>
                  <c:y val="-8.21624835958005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25-49D0-8A51-E885BD8ED7FE}"/>
                </c:ext>
              </c:extLst>
            </c:dLbl>
            <c:dLbl>
              <c:idx val="2"/>
              <c:layout>
                <c:manualLayout>
                  <c:x val="1.6181229773462784E-3"/>
                  <c:y val="-1.1627911745406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25-49D0-8A51-E885BD8ED7FE}"/>
                </c:ext>
              </c:extLst>
            </c:dLbl>
            <c:dLbl>
              <c:idx val="3"/>
              <c:layout>
                <c:manualLayout>
                  <c:x val="3.2362459546925568E-3"/>
                  <c:y val="-1.423207841207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25-49D0-8A51-E885BD8ED7FE}"/>
                </c:ext>
              </c:extLst>
            </c:dLbl>
            <c:dLbl>
              <c:idx val="4"/>
              <c:layout>
                <c:manualLayout>
                  <c:x val="4.8543689320388345E-3"/>
                  <c:y val="-1.9440411745406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25-49D0-8A51-E885BD8ED7FE}"/>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25-49D0-8A51-E885BD8ED7FE}"/>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25-49D0-8A51-E885BD8ED7FE}"/>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25-49D0-8A51-E885BD8ED7FE}"/>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25-49D0-8A51-E885BD8ED7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Sheet1!$B$2:$B$5</c:f>
              <c:numCache>
                <c:formatCode>0%</c:formatCode>
                <c:ptCount val="4"/>
                <c:pt idx="0">
                  <c:v>0.38</c:v>
                </c:pt>
                <c:pt idx="1">
                  <c:v>0.37</c:v>
                </c:pt>
                <c:pt idx="2">
                  <c:v>0.36</c:v>
                </c:pt>
                <c:pt idx="3">
                  <c:v>0.41</c:v>
                </c:pt>
              </c:numCache>
            </c:numRef>
          </c:val>
          <c:extLst>
            <c:ext xmlns:c16="http://schemas.microsoft.com/office/drawing/2014/chart" uri="{C3380CC4-5D6E-409C-BE32-E72D297353CC}">
              <c16:uniqueId val="{00000009-6025-49D0-8A51-E885BD8ED7FE}"/>
            </c:ext>
          </c:extLst>
        </c:ser>
        <c:ser>
          <c:idx val="1"/>
          <c:order val="1"/>
          <c:tx>
            <c:strRef>
              <c:f>Sheet1!$C$1</c:f>
              <c:strCache>
                <c:ptCount val="1"/>
                <c:pt idx="0">
                  <c:v>30 to 59 minutes</c:v>
                </c:pt>
              </c:strCache>
            </c:strRef>
          </c:tx>
          <c:spPr>
            <a:solidFill>
              <a:srgbClr val="6699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Sheet1!$C$2:$C$5</c:f>
              <c:numCache>
                <c:formatCode>0%</c:formatCode>
                <c:ptCount val="4"/>
                <c:pt idx="0">
                  <c:v>0.24</c:v>
                </c:pt>
                <c:pt idx="1">
                  <c:v>0.24</c:v>
                </c:pt>
                <c:pt idx="2">
                  <c:v>0.27</c:v>
                </c:pt>
                <c:pt idx="3">
                  <c:v>0.3</c:v>
                </c:pt>
              </c:numCache>
            </c:numRef>
          </c:val>
          <c:extLst>
            <c:ext xmlns:c16="http://schemas.microsoft.com/office/drawing/2014/chart" uri="{C3380CC4-5D6E-409C-BE32-E72D297353CC}">
              <c16:uniqueId val="{0000000A-6025-49D0-8A51-E885BD8ED7FE}"/>
            </c:ext>
          </c:extLst>
        </c:ser>
        <c:ser>
          <c:idx val="2"/>
          <c:order val="2"/>
          <c:tx>
            <c:strRef>
              <c:f>Sheet1!$D$1</c:f>
              <c:strCache>
                <c:ptCount val="1"/>
                <c:pt idx="0">
                  <c:v>60 to 119 minutes</c:v>
                </c:pt>
              </c:strCache>
            </c:strRef>
          </c:tx>
          <c:spPr>
            <a:solidFill>
              <a:srgbClr val="00CC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Sheet1!$D$2:$D$5</c:f>
              <c:numCache>
                <c:formatCode>0%</c:formatCode>
                <c:ptCount val="4"/>
                <c:pt idx="0">
                  <c:v>0.21</c:v>
                </c:pt>
                <c:pt idx="1">
                  <c:v>0.18</c:v>
                </c:pt>
                <c:pt idx="2">
                  <c:v>0.19</c:v>
                </c:pt>
                <c:pt idx="3">
                  <c:v>0.18</c:v>
                </c:pt>
              </c:numCache>
            </c:numRef>
          </c:val>
          <c:extLst>
            <c:ext xmlns:c16="http://schemas.microsoft.com/office/drawing/2014/chart" uri="{C3380CC4-5D6E-409C-BE32-E72D297353CC}">
              <c16:uniqueId val="{0000000B-6025-49D0-8A51-E885BD8ED7FE}"/>
            </c:ext>
          </c:extLst>
        </c:ser>
        <c:ser>
          <c:idx val="3"/>
          <c:order val="3"/>
          <c:tx>
            <c:strRef>
              <c:f>Sheet1!$E$1</c:f>
              <c:strCache>
                <c:ptCount val="1"/>
                <c:pt idx="0">
                  <c:v>120+ minutes</c:v>
                </c:pt>
              </c:strCache>
            </c:strRef>
          </c:tx>
          <c:spPr>
            <a:solidFill>
              <a:srgbClr val="CCFFFF"/>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Wave 1</c:v>
                </c:pt>
                <c:pt idx="1">
                  <c:v>Wave 2</c:v>
                </c:pt>
                <c:pt idx="2">
                  <c:v>Wave 3</c:v>
                </c:pt>
                <c:pt idx="3">
                  <c:v>Wave 4</c:v>
                </c:pt>
              </c:strCache>
            </c:strRef>
          </c:cat>
          <c:val>
            <c:numRef>
              <c:f>Sheet1!$E$2:$E$5</c:f>
              <c:numCache>
                <c:formatCode>0%</c:formatCode>
                <c:ptCount val="4"/>
                <c:pt idx="0">
                  <c:v>0.17</c:v>
                </c:pt>
                <c:pt idx="1">
                  <c:v>0.21</c:v>
                </c:pt>
                <c:pt idx="2">
                  <c:v>0.18</c:v>
                </c:pt>
                <c:pt idx="3">
                  <c:v>0.11</c:v>
                </c:pt>
              </c:numCache>
            </c:numRef>
          </c:val>
          <c:extLst>
            <c:ext xmlns:c16="http://schemas.microsoft.com/office/drawing/2014/chart" uri="{C3380CC4-5D6E-409C-BE32-E72D297353CC}">
              <c16:uniqueId val="{0000000C-6025-49D0-8A51-E885BD8ED7FE}"/>
            </c:ext>
          </c:extLst>
        </c:ser>
        <c:dLbls>
          <c:showLegendKey val="0"/>
          <c:showVal val="0"/>
          <c:showCatName val="0"/>
          <c:showSerName val="0"/>
          <c:showPercent val="0"/>
          <c:showBubbleSize val="0"/>
        </c:dLbls>
        <c:gapWidth val="150"/>
        <c:overlap val="100"/>
        <c:axId val="312546112"/>
        <c:axId val="312546672"/>
      </c:barChart>
      <c:catAx>
        <c:axId val="312546112"/>
        <c:scaling>
          <c:orientation val="minMax"/>
        </c:scaling>
        <c:delete val="0"/>
        <c:axPos val="b"/>
        <c:title>
          <c:tx>
            <c:rich>
              <a:bodyPr/>
              <a:lstStyle/>
              <a:p>
                <a:pPr>
                  <a:defRPr/>
                </a:pPr>
                <a:r>
                  <a:rPr lang="en-US"/>
                  <a:t>Wave of data collection</a:t>
                </a:r>
              </a:p>
            </c:rich>
          </c:tx>
          <c:layout>
            <c:manualLayout>
              <c:xMode val="edge"/>
              <c:yMode val="edge"/>
              <c:x val="0.39560548050759708"/>
              <c:y val="0.93392846727492396"/>
            </c:manualLayout>
          </c:layout>
          <c:overlay val="0"/>
        </c:title>
        <c:numFmt formatCode="General" sourceLinked="0"/>
        <c:majorTickMark val="out"/>
        <c:minorTickMark val="none"/>
        <c:tickLblPos val="nextTo"/>
        <c:crossAx val="312546672"/>
        <c:crosses val="autoZero"/>
        <c:auto val="1"/>
        <c:lblAlgn val="ctr"/>
        <c:lblOffset val="100"/>
        <c:noMultiLvlLbl val="0"/>
      </c:catAx>
      <c:valAx>
        <c:axId val="312546672"/>
        <c:scaling>
          <c:orientation val="minMax"/>
          <c:max val="1"/>
          <c:min val="0"/>
        </c:scaling>
        <c:delete val="0"/>
        <c:axPos val="l"/>
        <c:numFmt formatCode="0%" sourceLinked="1"/>
        <c:majorTickMark val="out"/>
        <c:minorTickMark val="none"/>
        <c:tickLblPos val="nextTo"/>
        <c:crossAx val="312546112"/>
        <c:crosses val="autoZero"/>
        <c:crossBetween val="between"/>
      </c:valAx>
    </c:plotArea>
    <c:legend>
      <c:legendPos val="t"/>
      <c:layout>
        <c:manualLayout>
          <c:xMode val="edge"/>
          <c:yMode val="edge"/>
          <c:x val="0.12579106665720838"/>
          <c:y val="0.15111744427468957"/>
          <c:w val="0.75784388062603281"/>
          <c:h val="6.4311396270804691E-2"/>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a:t>How many days a week</a:t>
            </a:r>
            <a:r>
              <a:rPr lang="en-US" sz="1400" b="0" baseline="0" dirty="0"/>
              <a:t> (Monday – Friday) do you listen to farm radio? </a:t>
            </a:r>
          </a:p>
          <a:p>
            <a:pPr>
              <a:defRPr/>
            </a:pPr>
            <a:r>
              <a:rPr lang="en-US" sz="1400" b="0" baseline="0" dirty="0"/>
              <a:t>Percent listening 3 to 5 days per week.</a:t>
            </a:r>
            <a:endParaRPr lang="en-US" sz="1400" b="0" dirty="0"/>
          </a:p>
        </c:rich>
      </c:tx>
      <c:overlay val="0"/>
    </c:title>
    <c:autoTitleDeleted val="0"/>
    <c:plotArea>
      <c:layout>
        <c:manualLayout>
          <c:layoutTarget val="inner"/>
          <c:xMode val="edge"/>
          <c:yMode val="edge"/>
          <c:x val="6.4323311858744917E-2"/>
          <c:y val="0.11613398734994192"/>
          <c:w val="0.91597971844428538"/>
          <c:h val="0.6327176111182824"/>
        </c:manualLayout>
      </c:layout>
      <c:lineChart>
        <c:grouping val="standard"/>
        <c:varyColors val="0"/>
        <c:ser>
          <c:idx val="0"/>
          <c:order val="0"/>
          <c:tx>
            <c:strRef>
              <c:f>Sheet1!$B$1</c:f>
              <c:strCache>
                <c:ptCount val="1"/>
                <c:pt idx="0">
                  <c:v>Wave 1</c:v>
                </c:pt>
              </c:strCache>
            </c:strRef>
          </c:tx>
          <c:spPr>
            <a:ln w="76200">
              <a:solidFill>
                <a:srgbClr val="0070C0"/>
              </a:solidFill>
            </a:ln>
          </c:spPr>
          <c:marker>
            <c:symbol val="none"/>
          </c:marker>
          <c:dLbls>
            <c:dLbl>
              <c:idx val="0"/>
              <c:layout>
                <c:manualLayout>
                  <c:x val="-6.5151515151515169E-2"/>
                  <c:y val="-3.2786885245901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FA-44D1-AF47-D36685D2186D}"/>
                </c:ext>
              </c:extLst>
            </c:dLbl>
            <c:dLbl>
              <c:idx val="1"/>
              <c:layout>
                <c:manualLayout>
                  <c:x val="3.0303030303030303E-3"/>
                  <c:y val="2.185792349726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FA-44D1-AF47-D36685D2186D}"/>
                </c:ext>
              </c:extLst>
            </c:dLbl>
            <c:dLbl>
              <c:idx val="3"/>
              <c:layout>
                <c:manualLayout>
                  <c:x val="1.3636363636363636E-2"/>
                  <c:y val="5.4644808743168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FA-44D1-AF47-D36685D2186D}"/>
                </c:ext>
              </c:extLst>
            </c:dLbl>
            <c:spPr>
              <a:noFill/>
              <a:ln>
                <a:noFill/>
              </a:ln>
              <a:effectLst/>
            </c:spPr>
            <c:txPr>
              <a:bodyPr wrap="square" lIns="38100" tIns="19050" rIns="38100" bIns="19050" anchor="ctr">
                <a:spAutoFit/>
              </a:bodyPr>
              <a:lstStyle/>
              <a:p>
                <a:pPr>
                  <a:defRPr>
                    <a:solidFill>
                      <a:srgbClr val="001F5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 </c:v>
                </c:pt>
                <c:pt idx="3">
                  <c:v>$500-$1M </c:v>
                </c:pt>
                <c:pt idx="4">
                  <c:v>$1M-$2M </c:v>
                </c:pt>
                <c:pt idx="5">
                  <c:v>$2M-$5M </c:v>
                </c:pt>
                <c:pt idx="6">
                  <c:v>&gt;$5M </c:v>
                </c:pt>
              </c:strCache>
            </c:strRef>
          </c:cat>
          <c:val>
            <c:numRef>
              <c:f>Sheet1!$B$2:$B$8</c:f>
              <c:numCache>
                <c:formatCode>0%</c:formatCode>
                <c:ptCount val="7"/>
                <c:pt idx="0">
                  <c:v>0.71</c:v>
                </c:pt>
                <c:pt idx="1">
                  <c:v>0.69</c:v>
                </c:pt>
                <c:pt idx="2">
                  <c:v>0.74</c:v>
                </c:pt>
                <c:pt idx="3">
                  <c:v>0.65</c:v>
                </c:pt>
                <c:pt idx="4">
                  <c:v>0.75</c:v>
                </c:pt>
                <c:pt idx="5">
                  <c:v>0.92</c:v>
                </c:pt>
                <c:pt idx="6">
                  <c:v>0.8</c:v>
                </c:pt>
              </c:numCache>
            </c:numRef>
          </c:val>
          <c:smooth val="0"/>
          <c:extLst>
            <c:ext xmlns:c16="http://schemas.microsoft.com/office/drawing/2014/chart" uri="{C3380CC4-5D6E-409C-BE32-E72D297353CC}">
              <c16:uniqueId val="{00000000-342C-42F9-A4A9-98CC3AEEF0B0}"/>
            </c:ext>
          </c:extLst>
        </c:ser>
        <c:ser>
          <c:idx val="1"/>
          <c:order val="1"/>
          <c:tx>
            <c:strRef>
              <c:f>Sheet1!$C$1</c:f>
              <c:strCache>
                <c:ptCount val="1"/>
                <c:pt idx="0">
                  <c:v>Wave 2</c:v>
                </c:pt>
              </c:strCache>
            </c:strRef>
          </c:tx>
          <c:spPr>
            <a:ln w="76200">
              <a:solidFill>
                <a:srgbClr val="B4975A"/>
              </a:solidFill>
            </a:ln>
          </c:spPr>
          <c:marker>
            <c:symbol val="none"/>
          </c:marker>
          <c:dLbls>
            <c:spPr>
              <a:noFill/>
              <a:ln>
                <a:noFill/>
              </a:ln>
              <a:effectLst/>
            </c:spPr>
            <c:txPr>
              <a:bodyPr/>
              <a:lstStyle/>
              <a:p>
                <a:pPr algn="ctr">
                  <a:defRPr>
                    <a:solidFill>
                      <a:srgbClr val="B4975A"/>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 </c:v>
                </c:pt>
                <c:pt idx="3">
                  <c:v>$500-$1M </c:v>
                </c:pt>
                <c:pt idx="4">
                  <c:v>$1M-$2M </c:v>
                </c:pt>
                <c:pt idx="5">
                  <c:v>$2M-$5M </c:v>
                </c:pt>
                <c:pt idx="6">
                  <c:v>&gt;$5M </c:v>
                </c:pt>
              </c:strCache>
            </c:strRef>
          </c:cat>
          <c:val>
            <c:numRef>
              <c:f>Sheet1!$C$2:$C$8</c:f>
              <c:numCache>
                <c:formatCode>0%</c:formatCode>
                <c:ptCount val="7"/>
                <c:pt idx="0">
                  <c:v>0.71</c:v>
                </c:pt>
                <c:pt idx="1">
                  <c:v>0.72</c:v>
                </c:pt>
                <c:pt idx="2">
                  <c:v>0.73</c:v>
                </c:pt>
                <c:pt idx="3">
                  <c:v>0.71</c:v>
                </c:pt>
                <c:pt idx="4">
                  <c:v>0.65</c:v>
                </c:pt>
                <c:pt idx="5">
                  <c:v>0.69</c:v>
                </c:pt>
                <c:pt idx="6">
                  <c:v>0.67</c:v>
                </c:pt>
              </c:numCache>
            </c:numRef>
          </c:val>
          <c:smooth val="0"/>
          <c:extLst>
            <c:ext xmlns:c16="http://schemas.microsoft.com/office/drawing/2014/chart" uri="{C3380CC4-5D6E-409C-BE32-E72D297353CC}">
              <c16:uniqueId val="{00000001-342C-42F9-A4A9-98CC3AEEF0B0}"/>
            </c:ext>
          </c:extLst>
        </c:ser>
        <c:ser>
          <c:idx val="2"/>
          <c:order val="2"/>
          <c:tx>
            <c:strRef>
              <c:f>Sheet1!$D$1</c:f>
              <c:strCache>
                <c:ptCount val="1"/>
                <c:pt idx="0">
                  <c:v>Wave 3</c:v>
                </c:pt>
              </c:strCache>
            </c:strRef>
          </c:tx>
          <c:spPr>
            <a:ln w="76200">
              <a:solidFill>
                <a:srgbClr val="001F5F"/>
              </a:solidFill>
            </a:ln>
          </c:spPr>
          <c:marker>
            <c:symbol val="none"/>
          </c:marker>
          <c:dLbls>
            <c:dLbl>
              <c:idx val="0"/>
              <c:layout>
                <c:manualLayout>
                  <c:x val="-6.5151515151515155E-2"/>
                  <c:y val="1.912568306010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FA-44D1-AF47-D36685D2186D}"/>
                </c:ext>
              </c:extLst>
            </c:dLbl>
            <c:dLbl>
              <c:idx val="1"/>
              <c:layout>
                <c:manualLayout>
                  <c:x val="2.1212121212121213E-2"/>
                  <c:y val="-7.6502732240437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FA-44D1-AF47-D36685D2186D}"/>
                </c:ext>
              </c:extLst>
            </c:dLbl>
            <c:dLbl>
              <c:idx val="2"/>
              <c:layout>
                <c:manualLayout>
                  <c:x val="-3.4848484848484906E-2"/>
                  <c:y val="3.2786885245901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FA-44D1-AF47-D36685D2186D}"/>
                </c:ext>
              </c:extLst>
            </c:dLbl>
            <c:dLbl>
              <c:idx val="3"/>
              <c:layout>
                <c:manualLayout>
                  <c:x val="6.0606060606060606E-3"/>
                  <c:y val="4.3715846994535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FA-44D1-AF47-D36685D2186D}"/>
                </c:ext>
              </c:extLst>
            </c:dLbl>
            <c:dLbl>
              <c:idx val="6"/>
              <c:layout>
                <c:manualLayout>
                  <c:x val="3.0303030303030303E-3"/>
                  <c:y val="3.551912568306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FA-44D1-AF47-D36685D2186D}"/>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 </c:v>
                </c:pt>
                <c:pt idx="3">
                  <c:v>$500-$1M </c:v>
                </c:pt>
                <c:pt idx="4">
                  <c:v>$1M-$2M </c:v>
                </c:pt>
                <c:pt idx="5">
                  <c:v>$2M-$5M </c:v>
                </c:pt>
                <c:pt idx="6">
                  <c:v>&gt;$5M </c:v>
                </c:pt>
              </c:strCache>
            </c:strRef>
          </c:cat>
          <c:val>
            <c:numRef>
              <c:f>Sheet1!$D$2:$D$8</c:f>
              <c:numCache>
                <c:formatCode>0%</c:formatCode>
                <c:ptCount val="7"/>
                <c:pt idx="0">
                  <c:v>0.7</c:v>
                </c:pt>
                <c:pt idx="1">
                  <c:v>0.7</c:v>
                </c:pt>
                <c:pt idx="2">
                  <c:v>0.71</c:v>
                </c:pt>
                <c:pt idx="3">
                  <c:v>0.64</c:v>
                </c:pt>
                <c:pt idx="4">
                  <c:v>0.81</c:v>
                </c:pt>
                <c:pt idx="5">
                  <c:v>0.66</c:v>
                </c:pt>
                <c:pt idx="6">
                  <c:v>0.79</c:v>
                </c:pt>
              </c:numCache>
            </c:numRef>
          </c:val>
          <c:smooth val="0"/>
          <c:extLst>
            <c:ext xmlns:c16="http://schemas.microsoft.com/office/drawing/2014/chart" uri="{C3380CC4-5D6E-409C-BE32-E72D297353CC}">
              <c16:uniqueId val="{00000002-342C-42F9-A4A9-98CC3AEEF0B0}"/>
            </c:ext>
          </c:extLst>
        </c:ser>
        <c:ser>
          <c:idx val="3"/>
          <c:order val="3"/>
          <c:tx>
            <c:strRef>
              <c:f>Sheet1!$E$1</c:f>
              <c:strCache>
                <c:ptCount val="1"/>
                <c:pt idx="0">
                  <c:v>Wave 4</c:v>
                </c:pt>
              </c:strCache>
            </c:strRef>
          </c:tx>
          <c:spPr>
            <a:ln w="76200">
              <a:solidFill>
                <a:srgbClr val="693A0B"/>
              </a:solidFill>
            </a:ln>
          </c:spPr>
          <c:marker>
            <c:symbol val="none"/>
          </c:marker>
          <c:dLbls>
            <c:dLbl>
              <c:idx val="3"/>
              <c:layout>
                <c:manualLayout>
                  <c:x val="-4.0712121212121269E-2"/>
                  <c:y val="0.118374424508411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FA-44D1-AF47-D36685D2186D}"/>
                </c:ext>
              </c:extLst>
            </c:dLbl>
            <c:dLbl>
              <c:idx val="5"/>
              <c:layout>
                <c:manualLayout>
                  <c:x val="-2.859090909090909E-2"/>
                  <c:y val="0.1019809818854610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FA-44D1-AF47-D36685D2186D}"/>
                </c:ext>
              </c:extLst>
            </c:dLbl>
            <c:spPr>
              <a:noFill/>
              <a:ln>
                <a:noFill/>
              </a:ln>
              <a:effectLst/>
            </c:spPr>
            <c:txPr>
              <a:bodyPr/>
              <a:lstStyle/>
              <a:p>
                <a:pPr algn="ctr">
                  <a:defRPr>
                    <a:solidFill>
                      <a:srgbClr val="693A0B"/>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Overall</c:v>
                </c:pt>
                <c:pt idx="1">
                  <c:v>$100-$250,000</c:v>
                </c:pt>
                <c:pt idx="2">
                  <c:v>$250-$500,000 </c:v>
                </c:pt>
                <c:pt idx="3">
                  <c:v>$500-$1M </c:v>
                </c:pt>
                <c:pt idx="4">
                  <c:v>$1M-$2M </c:v>
                </c:pt>
                <c:pt idx="5">
                  <c:v>$2M-$5M </c:v>
                </c:pt>
                <c:pt idx="6">
                  <c:v>&gt;$5M </c:v>
                </c:pt>
              </c:strCache>
            </c:strRef>
          </c:cat>
          <c:val>
            <c:numRef>
              <c:f>Sheet1!$E$2:$E$8</c:f>
              <c:numCache>
                <c:formatCode>0%</c:formatCode>
                <c:ptCount val="7"/>
                <c:pt idx="0">
                  <c:v>0.67</c:v>
                </c:pt>
                <c:pt idx="1">
                  <c:v>0.65</c:v>
                </c:pt>
                <c:pt idx="2">
                  <c:v>0.66</c:v>
                </c:pt>
                <c:pt idx="3">
                  <c:v>0.7</c:v>
                </c:pt>
                <c:pt idx="4">
                  <c:v>0.66</c:v>
                </c:pt>
                <c:pt idx="5">
                  <c:v>0.7</c:v>
                </c:pt>
                <c:pt idx="6">
                  <c:v>0.62</c:v>
                </c:pt>
              </c:numCache>
            </c:numRef>
          </c:val>
          <c:smooth val="0"/>
          <c:extLst>
            <c:ext xmlns:c16="http://schemas.microsoft.com/office/drawing/2014/chart" uri="{C3380CC4-5D6E-409C-BE32-E72D297353CC}">
              <c16:uniqueId val="{00000003-342C-42F9-A4A9-98CC3AEEF0B0}"/>
            </c:ext>
          </c:extLst>
        </c:ser>
        <c:dLbls>
          <c:showLegendKey val="0"/>
          <c:showVal val="1"/>
          <c:showCatName val="0"/>
          <c:showSerName val="0"/>
          <c:showPercent val="0"/>
          <c:showBubbleSize val="0"/>
        </c:dLbls>
        <c:smooth val="0"/>
        <c:axId val="474795440"/>
        <c:axId val="282771872"/>
      </c:lineChart>
      <c:catAx>
        <c:axId val="474795440"/>
        <c:scaling>
          <c:orientation val="minMax"/>
        </c:scaling>
        <c:delete val="0"/>
        <c:axPos val="b"/>
        <c:title>
          <c:tx>
            <c:rich>
              <a:bodyPr/>
              <a:lstStyle/>
              <a:p>
                <a:pPr>
                  <a:defRPr/>
                </a:pPr>
                <a:r>
                  <a:rPr lang="en-US" dirty="0"/>
                  <a:t>Gross Farm Revenue</a:t>
                </a:r>
              </a:p>
            </c:rich>
          </c:tx>
          <c:overlay val="0"/>
        </c:title>
        <c:numFmt formatCode="General" sourceLinked="0"/>
        <c:majorTickMark val="none"/>
        <c:minorTickMark val="none"/>
        <c:tickLblPos val="nextTo"/>
        <c:crossAx val="282771872"/>
        <c:crosses val="autoZero"/>
        <c:auto val="1"/>
        <c:lblAlgn val="ctr"/>
        <c:lblOffset val="100"/>
        <c:noMultiLvlLbl val="0"/>
      </c:catAx>
      <c:valAx>
        <c:axId val="282771872"/>
        <c:scaling>
          <c:orientation val="minMax"/>
          <c:max val="1"/>
          <c:min val="0.5"/>
        </c:scaling>
        <c:delete val="0"/>
        <c:axPos val="l"/>
        <c:numFmt formatCode="0%" sourceLinked="0"/>
        <c:majorTickMark val="none"/>
        <c:minorTickMark val="none"/>
        <c:tickLblPos val="nextTo"/>
        <c:crossAx val="474795440"/>
        <c:crosses val="autoZero"/>
        <c:crossBetween val="between"/>
      </c:valAx>
    </c:plotArea>
    <c:legend>
      <c:legendPos val="b"/>
      <c:layout>
        <c:manualLayout>
          <c:xMode val="edge"/>
          <c:yMode val="edge"/>
          <c:x val="0.27180923407301361"/>
          <c:y val="0.1631291682801945"/>
          <c:w val="0.4538006442376521"/>
          <c:h val="5.6020610128651949E-2"/>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On a typical weekday during this time of year, how many minutes do you spend listening to farm radio news, weather, markets and information?</a:t>
            </a:r>
          </a:p>
        </c:rich>
      </c:tx>
      <c:overlay val="0"/>
    </c:title>
    <c:autoTitleDeleted val="0"/>
    <c:plotArea>
      <c:layout>
        <c:manualLayout>
          <c:layoutTarget val="inner"/>
          <c:xMode val="edge"/>
          <c:yMode val="edge"/>
          <c:x val="6.0019232509729389E-2"/>
          <c:y val="0.17851452036237406"/>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70C0"/>
            </a:solidFill>
            <a:ln>
              <a:solidFill>
                <a:srgbClr val="0070C0"/>
              </a:solidFill>
            </a:ln>
          </c:spPr>
          <c:invertIfNegative val="0"/>
          <c:dLbls>
            <c:dLbl>
              <c:idx val="0"/>
              <c:layout>
                <c:manualLayout>
                  <c:x val="-3.2362459546925568E-3"/>
                  <c:y val="2.2004183070866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64-42B5-9A76-3441D37FCCCA}"/>
                </c:ext>
              </c:extLst>
            </c:dLbl>
            <c:dLbl>
              <c:idx val="1"/>
              <c:layout>
                <c:manualLayout>
                  <c:x val="-1.6181229773462784E-3"/>
                  <c:y val="7.4087516404199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64-42B5-9A76-3441D37FCCCA}"/>
                </c:ext>
              </c:extLst>
            </c:dLbl>
            <c:dLbl>
              <c:idx val="2"/>
              <c:layout>
                <c:manualLayout>
                  <c:x val="1.6179955660882196E-3"/>
                  <c:y val="6.6010498687664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64-42B5-9A76-3441D37FCCCA}"/>
                </c:ext>
              </c:extLst>
            </c:dLbl>
            <c:dLbl>
              <c:idx val="3"/>
              <c:layout>
                <c:manualLayout>
                  <c:x val="3.2362459546925568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64-42B5-9A76-3441D37FCCCA}"/>
                </c:ext>
              </c:extLst>
            </c:dLbl>
            <c:dLbl>
              <c:idx val="4"/>
              <c:layout>
                <c:manualLayout>
                  <c:x val="-1.6181229773462784E-3"/>
                  <c:y val="-3.8154117454068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64-42B5-9A76-3441D37FCCCA}"/>
                </c:ext>
              </c:extLst>
            </c:dLbl>
            <c:dLbl>
              <c:idx val="5"/>
              <c:layout>
                <c:manualLayout>
                  <c:x val="1.6181229773462784E-3"/>
                  <c:y val="-5.8138533464566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4-42B5-9A76-3441D37FCCCA}"/>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64-42B5-9A76-3441D37FCCCA}"/>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4-42B5-9A76-3441D37FCCCA}"/>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64-42B5-9A76-3441D37FCCCA}"/>
                </c:ext>
              </c:extLst>
            </c:dLbl>
            <c:numFmt formatCode="#,##0" sourceLinked="0"/>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 </c:v>
                </c:pt>
                <c:pt idx="1">
                  <c:v>Listen 1 day/week</c:v>
                </c:pt>
                <c:pt idx="2">
                  <c:v>Listen 2 days/week</c:v>
                </c:pt>
                <c:pt idx="3">
                  <c:v>Listen 3 days/week</c:v>
                </c:pt>
                <c:pt idx="4">
                  <c:v>Listen 4 days/week </c:v>
                </c:pt>
                <c:pt idx="5">
                  <c:v>Listen 5 days/week</c:v>
                </c:pt>
              </c:strCache>
            </c:strRef>
          </c:cat>
          <c:val>
            <c:numRef>
              <c:f>Sheet1!$B$2:$B$7</c:f>
              <c:numCache>
                <c:formatCode>0</c:formatCode>
                <c:ptCount val="6"/>
                <c:pt idx="0">
                  <c:v>57.9</c:v>
                </c:pt>
                <c:pt idx="1">
                  <c:v>29.9</c:v>
                </c:pt>
                <c:pt idx="2">
                  <c:v>31.6</c:v>
                </c:pt>
                <c:pt idx="3">
                  <c:v>33.6</c:v>
                </c:pt>
                <c:pt idx="4">
                  <c:v>64.7</c:v>
                </c:pt>
                <c:pt idx="5">
                  <c:v>67.900000000000006</c:v>
                </c:pt>
              </c:numCache>
            </c:numRef>
          </c:val>
          <c:extLst>
            <c:ext xmlns:c16="http://schemas.microsoft.com/office/drawing/2014/chart" uri="{C3380CC4-5D6E-409C-BE32-E72D297353CC}">
              <c16:uniqueId val="{00000009-D364-42B5-9A76-3441D37FCCCA}"/>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lstStyle/>
              <a:p>
                <a:pPr algn="ct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days/week</c:v>
                </c:pt>
              </c:strCache>
            </c:strRef>
          </c:cat>
          <c:val>
            <c:numRef>
              <c:f>Sheet1!$C$2:$C$7</c:f>
              <c:numCache>
                <c:formatCode>0</c:formatCode>
                <c:ptCount val="6"/>
                <c:pt idx="0">
                  <c:v>65</c:v>
                </c:pt>
                <c:pt idx="1">
                  <c:v>19</c:v>
                </c:pt>
                <c:pt idx="2">
                  <c:v>27</c:v>
                </c:pt>
                <c:pt idx="3">
                  <c:v>48</c:v>
                </c:pt>
                <c:pt idx="4">
                  <c:v>51</c:v>
                </c:pt>
                <c:pt idx="5">
                  <c:v>81</c:v>
                </c:pt>
              </c:numCache>
            </c:numRef>
          </c:val>
          <c:extLst>
            <c:ext xmlns:c16="http://schemas.microsoft.com/office/drawing/2014/chart" uri="{C3380CC4-5D6E-409C-BE32-E72D297353CC}">
              <c16:uniqueId val="{0000000A-D364-42B5-9A76-3441D37FCCCA}"/>
            </c:ext>
          </c:extLst>
        </c:ser>
        <c:ser>
          <c:idx val="2"/>
          <c:order val="2"/>
          <c:tx>
            <c:strRef>
              <c:f>Sheet1!$D$1</c:f>
              <c:strCache>
                <c:ptCount val="1"/>
                <c:pt idx="0">
                  <c:v>Wave 3</c:v>
                </c:pt>
              </c:strCache>
            </c:strRef>
          </c:tx>
          <c:spPr>
            <a:solidFill>
              <a:srgbClr val="001F5F"/>
            </a:solidFill>
          </c:spPr>
          <c:invertIfNegative val="0"/>
          <c:dLbls>
            <c:spPr>
              <a:noFill/>
              <a:ln>
                <a:noFill/>
              </a:ln>
              <a:effectLst/>
            </c:spPr>
            <c:txPr>
              <a:bodyPr wrap="square" lIns="38100" tIns="19050" rIns="38100" bIns="19050" anchor="ctr">
                <a:spAutoFit/>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days/week</c:v>
                </c:pt>
              </c:strCache>
            </c:strRef>
          </c:cat>
          <c:val>
            <c:numRef>
              <c:f>Sheet1!$D$2:$D$7</c:f>
              <c:numCache>
                <c:formatCode>0</c:formatCode>
                <c:ptCount val="6"/>
                <c:pt idx="0">
                  <c:v>83.2</c:v>
                </c:pt>
                <c:pt idx="1">
                  <c:v>17</c:v>
                </c:pt>
                <c:pt idx="2">
                  <c:v>25</c:v>
                </c:pt>
                <c:pt idx="3">
                  <c:v>85</c:v>
                </c:pt>
                <c:pt idx="4">
                  <c:v>59</c:v>
                </c:pt>
                <c:pt idx="5">
                  <c:v>102</c:v>
                </c:pt>
              </c:numCache>
            </c:numRef>
          </c:val>
          <c:extLst>
            <c:ext xmlns:c16="http://schemas.microsoft.com/office/drawing/2014/chart" uri="{C3380CC4-5D6E-409C-BE32-E72D297353CC}">
              <c16:uniqueId val="{0000000B-D364-42B5-9A76-3441D37FCCCA}"/>
            </c:ext>
          </c:extLst>
        </c:ser>
        <c:ser>
          <c:idx val="3"/>
          <c:order val="3"/>
          <c:tx>
            <c:strRef>
              <c:f>Sheet1!$E$1</c:f>
              <c:strCache>
                <c:ptCount val="1"/>
                <c:pt idx="0">
                  <c:v>Wave 4</c:v>
                </c:pt>
              </c:strCache>
            </c:strRef>
          </c:tx>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Overall </c:v>
                </c:pt>
                <c:pt idx="1">
                  <c:v>Listen 1 day/week</c:v>
                </c:pt>
                <c:pt idx="2">
                  <c:v>Listen 2 days/week</c:v>
                </c:pt>
                <c:pt idx="3">
                  <c:v>Listen 3 days/week</c:v>
                </c:pt>
                <c:pt idx="4">
                  <c:v>Listen 4 days/week </c:v>
                </c:pt>
                <c:pt idx="5">
                  <c:v>Listen 5 days/week</c:v>
                </c:pt>
              </c:strCache>
            </c:strRef>
          </c:cat>
          <c:val>
            <c:numRef>
              <c:f>Sheet1!$E$2:$E$7</c:f>
              <c:numCache>
                <c:formatCode>General</c:formatCode>
                <c:ptCount val="6"/>
                <c:pt idx="0">
                  <c:v>48</c:v>
                </c:pt>
                <c:pt idx="1">
                  <c:v>18</c:v>
                </c:pt>
                <c:pt idx="2">
                  <c:v>29</c:v>
                </c:pt>
                <c:pt idx="3">
                  <c:v>40</c:v>
                </c:pt>
                <c:pt idx="4">
                  <c:v>33</c:v>
                </c:pt>
                <c:pt idx="5">
                  <c:v>63</c:v>
                </c:pt>
              </c:numCache>
            </c:numRef>
          </c:val>
          <c:extLst>
            <c:ext xmlns:c16="http://schemas.microsoft.com/office/drawing/2014/chart" uri="{C3380CC4-5D6E-409C-BE32-E72D297353CC}">
              <c16:uniqueId val="{00000000-F809-4EAD-8AE2-C8BB7ABA66F2}"/>
            </c:ext>
          </c:extLst>
        </c:ser>
        <c:dLbls>
          <c:showLegendKey val="0"/>
          <c:showVal val="0"/>
          <c:showCatName val="0"/>
          <c:showSerName val="0"/>
          <c:showPercent val="0"/>
          <c:showBubbleSize val="0"/>
        </c:dLbls>
        <c:gapWidth val="150"/>
        <c:axId val="312547232"/>
        <c:axId val="312549472"/>
      </c:barChart>
      <c:catAx>
        <c:axId val="312547232"/>
        <c:scaling>
          <c:orientation val="minMax"/>
        </c:scaling>
        <c:delete val="0"/>
        <c:axPos val="b"/>
        <c:title>
          <c:tx>
            <c:rich>
              <a:bodyPr/>
              <a:lstStyle/>
              <a:p>
                <a:pPr>
                  <a:defRPr/>
                </a:pPr>
                <a:r>
                  <a:rPr lang="en-US"/>
                  <a:t>Number of weekdays per week listen to farm radio </a:t>
                </a:r>
              </a:p>
            </c:rich>
          </c:tx>
          <c:layout>
            <c:manualLayout>
              <c:xMode val="edge"/>
              <c:yMode val="edge"/>
              <c:x val="0.22455439163854521"/>
              <c:y val="0.94735560669401675"/>
            </c:manualLayout>
          </c:layout>
          <c:overlay val="0"/>
        </c:title>
        <c:numFmt formatCode="General" sourceLinked="0"/>
        <c:majorTickMark val="out"/>
        <c:minorTickMark val="none"/>
        <c:tickLblPos val="nextTo"/>
        <c:txPr>
          <a:bodyPr/>
          <a:lstStyle/>
          <a:p>
            <a:pPr>
              <a:defRPr sz="1200"/>
            </a:pPr>
            <a:endParaRPr lang="en-US"/>
          </a:p>
        </c:txPr>
        <c:crossAx val="312549472"/>
        <c:crosses val="autoZero"/>
        <c:auto val="1"/>
        <c:lblAlgn val="ctr"/>
        <c:lblOffset val="100"/>
        <c:noMultiLvlLbl val="0"/>
      </c:catAx>
      <c:valAx>
        <c:axId val="312549472"/>
        <c:scaling>
          <c:orientation val="minMax"/>
          <c:max val="120"/>
          <c:min val="0"/>
        </c:scaling>
        <c:delete val="0"/>
        <c:axPos val="l"/>
        <c:numFmt formatCode="0" sourceLinked="0"/>
        <c:majorTickMark val="out"/>
        <c:minorTickMark val="none"/>
        <c:tickLblPos val="nextTo"/>
        <c:crossAx val="312547232"/>
        <c:crosses val="autoZero"/>
        <c:crossBetween val="between"/>
      </c:valAx>
    </c:plotArea>
    <c:legend>
      <c:legendPos val="t"/>
      <c:overlay val="0"/>
    </c:legend>
    <c:plotVisOnly val="1"/>
    <c:dispBlanksAs val="gap"/>
    <c:showDLblsOverMax val="0"/>
  </c:chart>
  <c:txPr>
    <a:bodyPr/>
    <a:lstStyle/>
    <a:p>
      <a:pPr>
        <a:defRPr sz="1400">
          <a:latin typeface="Calibri" panose="020F050202020403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On a typical weekday during this time of year, how many minutes do you spend listening to farm radio news, weather, markets and information?</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70C0"/>
            </a:solidFill>
          </c:spPr>
          <c:invertIfNegative val="0"/>
          <c:dLbls>
            <c:dLbl>
              <c:idx val="0"/>
              <c:layout>
                <c:manualLayout>
                  <c:x val="-3.2362459546925568E-3"/>
                  <c:y val="2.2004183070866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88-41DE-9783-57EAB6AE2626}"/>
                </c:ext>
              </c:extLst>
            </c:dLbl>
            <c:dLbl>
              <c:idx val="1"/>
              <c:layout>
                <c:manualLayout>
                  <c:x val="-1.6181229773462784E-3"/>
                  <c:y val="7.40875164041994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88-41DE-9783-57EAB6AE2626}"/>
                </c:ext>
              </c:extLst>
            </c:dLbl>
            <c:dLbl>
              <c:idx val="2"/>
              <c:layout>
                <c:manualLayout>
                  <c:x val="1.6179955660882196E-3"/>
                  <c:y val="6.6010498687664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88-41DE-9783-57EAB6AE2626}"/>
                </c:ext>
              </c:extLst>
            </c:dLbl>
            <c:dLbl>
              <c:idx val="3"/>
              <c:layout>
                <c:manualLayout>
                  <c:x val="3.2362459546925568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88-41DE-9783-57EAB6AE2626}"/>
                </c:ext>
              </c:extLst>
            </c:dLbl>
            <c:dLbl>
              <c:idx val="4"/>
              <c:layout>
                <c:manualLayout>
                  <c:x val="-1.6181229773462784E-3"/>
                  <c:y val="-3.8154117454068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88-41DE-9783-57EAB6AE2626}"/>
                </c:ext>
              </c:extLst>
            </c:dLbl>
            <c:dLbl>
              <c:idx val="5"/>
              <c:layout>
                <c:manualLayout>
                  <c:x val="1.6181229773462784E-3"/>
                  <c:y val="-5.8138533464566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88-41DE-9783-57EAB6AE2626}"/>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88-41DE-9783-57EAB6AE2626}"/>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88-41DE-9783-57EAB6AE2626}"/>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88-41DE-9783-57EAB6AE262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 </c:v>
                </c:pt>
                <c:pt idx="1">
                  <c:v>Younger than 49</c:v>
                </c:pt>
                <c:pt idx="2">
                  <c:v>50 to 59</c:v>
                </c:pt>
                <c:pt idx="3">
                  <c:v>60 to 69</c:v>
                </c:pt>
                <c:pt idx="4">
                  <c:v>70+</c:v>
                </c:pt>
              </c:strCache>
            </c:strRef>
          </c:cat>
          <c:val>
            <c:numRef>
              <c:f>Sheet1!$B$2:$B$6</c:f>
              <c:numCache>
                <c:formatCode>0</c:formatCode>
                <c:ptCount val="5"/>
                <c:pt idx="0">
                  <c:v>48.7</c:v>
                </c:pt>
                <c:pt idx="1">
                  <c:v>57</c:v>
                </c:pt>
                <c:pt idx="2">
                  <c:v>67.599999999999994</c:v>
                </c:pt>
                <c:pt idx="3">
                  <c:v>57.8</c:v>
                </c:pt>
                <c:pt idx="4">
                  <c:v>58.9</c:v>
                </c:pt>
              </c:numCache>
            </c:numRef>
          </c:val>
          <c:extLst>
            <c:ext xmlns:c16="http://schemas.microsoft.com/office/drawing/2014/chart" uri="{C3380CC4-5D6E-409C-BE32-E72D297353CC}">
              <c16:uniqueId val="{00000009-FC88-41DE-9783-57EAB6AE2626}"/>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Overall </c:v>
                </c:pt>
                <c:pt idx="1">
                  <c:v>Younger than 49</c:v>
                </c:pt>
                <c:pt idx="2">
                  <c:v>50 to 59</c:v>
                </c:pt>
                <c:pt idx="3">
                  <c:v>60 to 69</c:v>
                </c:pt>
                <c:pt idx="4">
                  <c:v>70+</c:v>
                </c:pt>
              </c:strCache>
            </c:strRef>
          </c:cat>
          <c:val>
            <c:numRef>
              <c:f>Sheet1!$C$2:$C$6</c:f>
              <c:numCache>
                <c:formatCode>0</c:formatCode>
                <c:ptCount val="5"/>
                <c:pt idx="0">
                  <c:v>65</c:v>
                </c:pt>
                <c:pt idx="1">
                  <c:v>107</c:v>
                </c:pt>
                <c:pt idx="2">
                  <c:v>72</c:v>
                </c:pt>
                <c:pt idx="3">
                  <c:v>51</c:v>
                </c:pt>
                <c:pt idx="4">
                  <c:v>54</c:v>
                </c:pt>
              </c:numCache>
            </c:numRef>
          </c:val>
          <c:extLst>
            <c:ext xmlns:c16="http://schemas.microsoft.com/office/drawing/2014/chart" uri="{C3380CC4-5D6E-409C-BE32-E72D297353CC}">
              <c16:uniqueId val="{0000000A-FC88-41DE-9783-57EAB6AE2626}"/>
            </c:ext>
          </c:extLst>
        </c:ser>
        <c:ser>
          <c:idx val="2"/>
          <c:order val="2"/>
          <c:tx>
            <c:strRef>
              <c:f>Sheet1!$D$1</c:f>
              <c:strCache>
                <c:ptCount val="1"/>
                <c:pt idx="0">
                  <c:v>Wave 3</c:v>
                </c:pt>
              </c:strCache>
            </c:strRef>
          </c:tx>
          <c:spPr>
            <a:solidFill>
              <a:srgbClr val="001F5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Overall </c:v>
                </c:pt>
                <c:pt idx="1">
                  <c:v>Younger than 49</c:v>
                </c:pt>
                <c:pt idx="2">
                  <c:v>50 to 59</c:v>
                </c:pt>
                <c:pt idx="3">
                  <c:v>60 to 69</c:v>
                </c:pt>
                <c:pt idx="4">
                  <c:v>70+</c:v>
                </c:pt>
              </c:strCache>
            </c:strRef>
          </c:cat>
          <c:val>
            <c:numRef>
              <c:f>Sheet1!$D$2:$D$6</c:f>
              <c:numCache>
                <c:formatCode>0</c:formatCode>
                <c:ptCount val="5"/>
                <c:pt idx="0">
                  <c:v>83.2</c:v>
                </c:pt>
                <c:pt idx="1">
                  <c:v>101</c:v>
                </c:pt>
                <c:pt idx="2">
                  <c:v>113</c:v>
                </c:pt>
                <c:pt idx="3">
                  <c:v>69</c:v>
                </c:pt>
                <c:pt idx="4">
                  <c:v>39</c:v>
                </c:pt>
              </c:numCache>
            </c:numRef>
          </c:val>
          <c:extLst>
            <c:ext xmlns:c16="http://schemas.microsoft.com/office/drawing/2014/chart" uri="{C3380CC4-5D6E-409C-BE32-E72D297353CC}">
              <c16:uniqueId val="{0000000B-FC88-41DE-9783-57EAB6AE2626}"/>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Overall </c:v>
                </c:pt>
                <c:pt idx="1">
                  <c:v>Younger than 49</c:v>
                </c:pt>
                <c:pt idx="2">
                  <c:v>50 to 59</c:v>
                </c:pt>
                <c:pt idx="3">
                  <c:v>60 to 69</c:v>
                </c:pt>
                <c:pt idx="4">
                  <c:v>70+</c:v>
                </c:pt>
              </c:strCache>
            </c:strRef>
          </c:cat>
          <c:val>
            <c:numRef>
              <c:f>Sheet1!$E$2:$E$6</c:f>
              <c:numCache>
                <c:formatCode>0</c:formatCode>
                <c:ptCount val="5"/>
                <c:pt idx="0">
                  <c:v>48</c:v>
                </c:pt>
                <c:pt idx="1">
                  <c:v>57</c:v>
                </c:pt>
                <c:pt idx="2">
                  <c:v>41</c:v>
                </c:pt>
                <c:pt idx="3">
                  <c:v>53</c:v>
                </c:pt>
                <c:pt idx="4">
                  <c:v>41</c:v>
                </c:pt>
              </c:numCache>
            </c:numRef>
          </c:val>
          <c:extLst>
            <c:ext xmlns:c16="http://schemas.microsoft.com/office/drawing/2014/chart" uri="{C3380CC4-5D6E-409C-BE32-E72D297353CC}">
              <c16:uniqueId val="{00000000-174D-4A92-AF74-4910A35EB5F1}"/>
            </c:ext>
          </c:extLst>
        </c:ser>
        <c:dLbls>
          <c:showLegendKey val="0"/>
          <c:showVal val="0"/>
          <c:showCatName val="0"/>
          <c:showSerName val="0"/>
          <c:showPercent val="0"/>
          <c:showBubbleSize val="0"/>
        </c:dLbls>
        <c:gapWidth val="150"/>
        <c:axId val="485820000"/>
        <c:axId val="485820560"/>
      </c:barChart>
      <c:catAx>
        <c:axId val="485820000"/>
        <c:scaling>
          <c:orientation val="minMax"/>
        </c:scaling>
        <c:delete val="0"/>
        <c:axPos val="b"/>
        <c:title>
          <c:tx>
            <c:rich>
              <a:bodyPr/>
              <a:lstStyle/>
              <a:p>
                <a:pPr>
                  <a:defRPr/>
                </a:pPr>
                <a:r>
                  <a:rPr lang="en-US"/>
                  <a:t>Age</a:t>
                </a:r>
              </a:p>
            </c:rich>
          </c:tx>
          <c:layout>
            <c:manualLayout>
              <c:xMode val="edge"/>
              <c:yMode val="edge"/>
              <c:x val="0.50049856615145327"/>
              <c:y val="0.94253046257779838"/>
            </c:manualLayout>
          </c:layout>
          <c:overlay val="0"/>
        </c:title>
        <c:numFmt formatCode="General" sourceLinked="0"/>
        <c:majorTickMark val="out"/>
        <c:minorTickMark val="none"/>
        <c:tickLblPos val="nextTo"/>
        <c:crossAx val="485820560"/>
        <c:crosses val="autoZero"/>
        <c:auto val="1"/>
        <c:lblAlgn val="ctr"/>
        <c:lblOffset val="100"/>
        <c:noMultiLvlLbl val="0"/>
      </c:catAx>
      <c:valAx>
        <c:axId val="485820560"/>
        <c:scaling>
          <c:orientation val="minMax"/>
          <c:max val="160"/>
          <c:min val="0"/>
        </c:scaling>
        <c:delete val="0"/>
        <c:axPos val="l"/>
        <c:numFmt formatCode="0" sourceLinked="0"/>
        <c:majorTickMark val="out"/>
        <c:minorTickMark val="none"/>
        <c:tickLblPos val="nextTo"/>
        <c:crossAx val="485820000"/>
        <c:crosses val="autoZero"/>
        <c:crossBetween val="between"/>
      </c:valAx>
    </c:plotArea>
    <c:legend>
      <c:legendPos val="t"/>
      <c:layout>
        <c:manualLayout>
          <c:xMode val="edge"/>
          <c:yMode val="edge"/>
          <c:x val="0.46209244677748618"/>
          <c:y val="0.15716588933670025"/>
          <c:w val="0.36885267813745504"/>
          <c:h val="5.7533612183749624E-2"/>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Do you listen to farm news, weather, markets and ag information during this time of year?</a:t>
            </a:r>
          </a:p>
        </c:rich>
      </c:tx>
      <c:overlay val="0"/>
    </c:title>
    <c:autoTitleDeleted val="0"/>
    <c:plotArea>
      <c:layout>
        <c:manualLayout>
          <c:layoutTarget val="inner"/>
          <c:xMode val="edge"/>
          <c:yMode val="edge"/>
          <c:x val="6.8217643911015979E-2"/>
          <c:y val="0.18926712392478684"/>
          <c:w val="0.91398300333817495"/>
          <c:h val="0.6705509760498688"/>
        </c:manualLayout>
      </c:layout>
      <c:barChart>
        <c:barDir val="col"/>
        <c:grouping val="clustered"/>
        <c:varyColors val="0"/>
        <c:ser>
          <c:idx val="0"/>
          <c:order val="0"/>
          <c:tx>
            <c:strRef>
              <c:f>Sheet1!$B$1</c:f>
              <c:strCache>
                <c:ptCount val="1"/>
                <c:pt idx="0">
                  <c:v>Wave 1</c:v>
                </c:pt>
              </c:strCache>
            </c:strRef>
          </c:tx>
          <c:spPr>
            <a:solidFill>
              <a:srgbClr val="006699"/>
            </a:solidFill>
          </c:spPr>
          <c:invertIfNegative val="0"/>
          <c:dLbls>
            <c:dLbl>
              <c:idx val="0"/>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4A-4AE4-9475-DBB4988D6209}"/>
                </c:ext>
              </c:extLst>
            </c:dLbl>
            <c:dLbl>
              <c:idx val="1"/>
              <c:layout>
                <c:manualLayout>
                  <c:x val="1.1326860841423949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4A-4AE4-9475-DBB4988D6209}"/>
                </c:ext>
              </c:extLst>
            </c:dLbl>
            <c:dLbl>
              <c:idx val="2"/>
              <c:layout>
                <c:manualLayout>
                  <c:x val="1.2944983818770227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4A-4AE4-9475-DBB4988D6209}"/>
                </c:ext>
              </c:extLst>
            </c:dLbl>
            <c:dLbl>
              <c:idx val="3"/>
              <c:layout>
                <c:manualLayout>
                  <c:x val="1.4563106796116505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4A-4AE4-9475-DBB4988D6209}"/>
                </c:ext>
              </c:extLst>
            </c:dLbl>
            <c:dLbl>
              <c:idx val="4"/>
              <c:layout>
                <c:manualLayout>
                  <c:x val="1.6181229773462782E-2"/>
                  <c:y val="-1.683619596536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4A-4AE4-9475-DBB4988D6209}"/>
                </c:ext>
              </c:extLst>
            </c:dLbl>
            <c:dLbl>
              <c:idx val="5"/>
              <c:layout>
                <c:manualLayout>
                  <c:x val="1.6181229773462782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4A-4AE4-9475-DBB4988D6209}"/>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4A-4AE4-9475-DBB4988D6209}"/>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4A-4AE4-9475-DBB4988D6209}"/>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4A-4AE4-9475-DBB4988D62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49 and under</c:v>
                </c:pt>
                <c:pt idx="2">
                  <c:v>50 years and older </c:v>
                </c:pt>
              </c:strCache>
            </c:strRef>
          </c:cat>
          <c:val>
            <c:numRef>
              <c:f>Sheet1!$B$2:$B$4</c:f>
              <c:numCache>
                <c:formatCode>0%</c:formatCode>
                <c:ptCount val="3"/>
                <c:pt idx="0">
                  <c:v>0.83</c:v>
                </c:pt>
                <c:pt idx="1">
                  <c:v>0.84</c:v>
                </c:pt>
                <c:pt idx="2">
                  <c:v>0.83</c:v>
                </c:pt>
              </c:numCache>
            </c:numRef>
          </c:val>
          <c:extLst>
            <c:ext xmlns:c16="http://schemas.microsoft.com/office/drawing/2014/chart" uri="{C3380CC4-5D6E-409C-BE32-E72D297353CC}">
              <c16:uniqueId val="{00000009-CE4A-4AE4-9475-DBB4988D6209}"/>
            </c:ext>
          </c:extLst>
        </c:ser>
        <c:ser>
          <c:idx val="1"/>
          <c:order val="1"/>
          <c:tx>
            <c:strRef>
              <c:f>Sheet1!$C$1</c:f>
              <c:strCache>
                <c:ptCount val="1"/>
                <c:pt idx="0">
                  <c:v>Wave 2</c:v>
                </c:pt>
              </c:strCache>
            </c:strRef>
          </c:tx>
          <c:spPr>
            <a:solidFill>
              <a:srgbClr val="B4975A"/>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Sheet1!$C$2:$C$4</c:f>
              <c:numCache>
                <c:formatCode>0%</c:formatCode>
                <c:ptCount val="3"/>
                <c:pt idx="0">
                  <c:v>0.74</c:v>
                </c:pt>
                <c:pt idx="1">
                  <c:v>0.75</c:v>
                </c:pt>
                <c:pt idx="2">
                  <c:v>0.74</c:v>
                </c:pt>
              </c:numCache>
            </c:numRef>
          </c:val>
          <c:extLst>
            <c:ext xmlns:c16="http://schemas.microsoft.com/office/drawing/2014/chart" uri="{C3380CC4-5D6E-409C-BE32-E72D297353CC}">
              <c16:uniqueId val="{0000000A-CE4A-4AE4-9475-DBB4988D6209}"/>
            </c:ext>
          </c:extLst>
        </c:ser>
        <c:ser>
          <c:idx val="2"/>
          <c:order val="2"/>
          <c:tx>
            <c:strRef>
              <c:f>Sheet1!$D$1</c:f>
              <c:strCache>
                <c:ptCount val="1"/>
                <c:pt idx="0">
                  <c:v>Wave 3</c:v>
                </c:pt>
              </c:strCache>
            </c:strRef>
          </c:tx>
          <c:spPr>
            <a:solidFill>
              <a:srgbClr val="002060"/>
            </a:solidFill>
          </c:spPr>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Sheet1!$D$2:$D$4</c:f>
              <c:numCache>
                <c:formatCode>0%</c:formatCode>
                <c:ptCount val="3"/>
                <c:pt idx="0">
                  <c:v>0.73</c:v>
                </c:pt>
                <c:pt idx="1">
                  <c:v>0.68</c:v>
                </c:pt>
                <c:pt idx="2">
                  <c:v>0.75</c:v>
                </c:pt>
              </c:numCache>
            </c:numRef>
          </c:val>
          <c:extLst>
            <c:ext xmlns:c16="http://schemas.microsoft.com/office/drawing/2014/chart" uri="{C3380CC4-5D6E-409C-BE32-E72D297353CC}">
              <c16:uniqueId val="{0000000B-CE4A-4AE4-9475-DBB4988D6209}"/>
            </c:ext>
          </c:extLst>
        </c:ser>
        <c:ser>
          <c:idx val="3"/>
          <c:order val="3"/>
          <c:tx>
            <c:strRef>
              <c:f>Sheet1!$E$1</c:f>
              <c:strCache>
                <c:ptCount val="1"/>
                <c:pt idx="0">
                  <c:v>Wave 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c:v>
                </c:pt>
                <c:pt idx="1">
                  <c:v>49 and under</c:v>
                </c:pt>
                <c:pt idx="2">
                  <c:v>50 years and older </c:v>
                </c:pt>
              </c:strCache>
            </c:strRef>
          </c:cat>
          <c:val>
            <c:numRef>
              <c:f>Sheet1!$E$2:$E$4</c:f>
              <c:numCache>
                <c:formatCode>0%</c:formatCode>
                <c:ptCount val="3"/>
                <c:pt idx="0">
                  <c:v>0.72</c:v>
                </c:pt>
                <c:pt idx="1">
                  <c:v>0.7</c:v>
                </c:pt>
                <c:pt idx="2">
                  <c:v>0.72</c:v>
                </c:pt>
              </c:numCache>
            </c:numRef>
          </c:val>
          <c:extLst>
            <c:ext xmlns:c16="http://schemas.microsoft.com/office/drawing/2014/chart" uri="{C3380CC4-5D6E-409C-BE32-E72D297353CC}">
              <c16:uniqueId val="{00000000-220B-48DA-9527-515400D0E25E}"/>
            </c:ext>
          </c:extLst>
        </c:ser>
        <c:dLbls>
          <c:showLegendKey val="0"/>
          <c:showVal val="0"/>
          <c:showCatName val="0"/>
          <c:showSerName val="0"/>
          <c:showPercent val="0"/>
          <c:showBubbleSize val="0"/>
        </c:dLbls>
        <c:gapWidth val="150"/>
        <c:axId val="476736944"/>
        <c:axId val="476737504"/>
      </c:barChart>
      <c:catAx>
        <c:axId val="476736944"/>
        <c:scaling>
          <c:orientation val="minMax"/>
        </c:scaling>
        <c:delete val="0"/>
        <c:axPos val="b"/>
        <c:title>
          <c:tx>
            <c:rich>
              <a:bodyPr/>
              <a:lstStyle/>
              <a:p>
                <a:pPr>
                  <a:defRPr/>
                </a:pPr>
                <a:r>
                  <a:rPr lang="en-US"/>
                  <a:t>Age </a:t>
                </a:r>
              </a:p>
            </c:rich>
          </c:tx>
          <c:overlay val="0"/>
        </c:title>
        <c:numFmt formatCode="General" sourceLinked="0"/>
        <c:majorTickMark val="out"/>
        <c:minorTickMark val="none"/>
        <c:tickLblPos val="nextTo"/>
        <c:crossAx val="476737504"/>
        <c:crosses val="autoZero"/>
        <c:auto val="1"/>
        <c:lblAlgn val="ctr"/>
        <c:lblOffset val="100"/>
        <c:noMultiLvlLbl val="0"/>
      </c:catAx>
      <c:valAx>
        <c:axId val="476737504"/>
        <c:scaling>
          <c:orientation val="minMax"/>
          <c:max val="1"/>
          <c:min val="0"/>
        </c:scaling>
        <c:delete val="0"/>
        <c:axPos val="l"/>
        <c:numFmt formatCode="0%" sourceLinked="1"/>
        <c:majorTickMark val="out"/>
        <c:minorTickMark val="none"/>
        <c:tickLblPos val="nextTo"/>
        <c:crossAx val="476736944"/>
        <c:crosses val="autoZero"/>
        <c:crossBetween val="between"/>
      </c:valAx>
    </c:plotArea>
    <c:legend>
      <c:legendPos val="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Where do you listen to farm news, weather and commodity markets on the radio at this time of year?</a:t>
            </a:r>
          </a:p>
        </c:rich>
      </c:tx>
      <c:overlay val="0"/>
    </c:title>
    <c:autoTitleDeleted val="0"/>
    <c:plotArea>
      <c:layout>
        <c:manualLayout>
          <c:layoutTarget val="inner"/>
          <c:xMode val="edge"/>
          <c:yMode val="edge"/>
          <c:x val="8.2481044036162146E-2"/>
          <c:y val="0.1527886993331585"/>
          <c:w val="0.91398300333817495"/>
          <c:h val="0.6705509760498688"/>
        </c:manualLayout>
      </c:layout>
      <c:barChart>
        <c:barDir val="col"/>
        <c:grouping val="clustered"/>
        <c:varyColors val="0"/>
        <c:ser>
          <c:idx val="0"/>
          <c:order val="0"/>
          <c:tx>
            <c:strRef>
              <c:f>Sheet1!$A$2</c:f>
              <c:strCache>
                <c:ptCount val="1"/>
                <c:pt idx="0">
                  <c:v>Wave 1</c:v>
                </c:pt>
              </c:strCache>
            </c:strRef>
          </c:tx>
          <c:spPr>
            <a:solidFill>
              <a:srgbClr val="006699"/>
            </a:solidFill>
          </c:spPr>
          <c:invertIfNegative val="0"/>
          <c:dLbls>
            <c:dLbl>
              <c:idx val="0"/>
              <c:layout>
                <c:manualLayout>
                  <c:x val="-3.2362459546925568E-3"/>
                  <c:y val="1.2616879921259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12-4EC3-9EE4-D3E492DB1345}"/>
                </c:ext>
              </c:extLst>
            </c:dLbl>
            <c:dLbl>
              <c:idx val="1"/>
              <c:layout>
                <c:manualLayout>
                  <c:x val="-4.8543689320388345E-3"/>
                  <c:y val="1.0012918307086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12-4EC3-9EE4-D3E492DB1345}"/>
                </c:ext>
              </c:extLst>
            </c:dLbl>
            <c:dLbl>
              <c:idx val="2"/>
              <c:layout>
                <c:manualLayout>
                  <c:x val="-9.0344609701565083E-3"/>
                  <c:y val="1.5423016052053453E-2"/>
                </c:manualLayout>
              </c:layout>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12-4EC3-9EE4-D3E492DB1345}"/>
                </c:ext>
              </c:extLst>
            </c:dLbl>
            <c:dLbl>
              <c:idx val="3"/>
              <c:layout>
                <c:manualLayout>
                  <c:x val="6.4724919093851136E-3"/>
                  <c:y val="1.39292158792650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12-4EC3-9EE4-D3E492DB1345}"/>
                </c:ext>
              </c:extLst>
            </c:dLbl>
            <c:dLbl>
              <c:idx val="4"/>
              <c:layout>
                <c:manualLayout>
                  <c:x val="0"/>
                  <c:y val="-3.8154117454068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12-4EC3-9EE4-D3E492DB1345}"/>
                </c:ext>
              </c:extLst>
            </c:dLbl>
            <c:dLbl>
              <c:idx val="5"/>
              <c:layout>
                <c:manualLayout>
                  <c:x val="-2.3372946437252031E-3"/>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12-4EC3-9EE4-D3E492DB1345}"/>
                </c:ext>
              </c:extLst>
            </c:dLbl>
            <c:dLbl>
              <c:idx val="6"/>
              <c:layout>
                <c:manualLayout>
                  <c:x val="-2.0833272577038982E-2"/>
                  <c:y val="1.2627257447752003E-2"/>
                </c:manualLayout>
              </c:layout>
              <c:showLegendKey val="0"/>
              <c:showVal val="1"/>
              <c:showCatName val="0"/>
              <c:showSerName val="0"/>
              <c:showPercent val="0"/>
              <c:showBubbleSize val="0"/>
              <c:extLst>
                <c:ext xmlns:c15="http://schemas.microsoft.com/office/drawing/2012/chart" uri="{CE6537A1-D6FC-4f65-9D91-7224C49458BB}">
                  <c15:layout>
                    <c:manualLayout>
                      <c:w val="4.8981481481481473E-2"/>
                      <c:h val="5.2332509125682193E-2"/>
                    </c:manualLayout>
                  </c15:layout>
                </c:ext>
                <c:ext xmlns:c16="http://schemas.microsoft.com/office/drawing/2014/chart" uri="{C3380CC4-5D6E-409C-BE32-E72D297353CC}">
                  <c16:uniqueId val="{00000002-0C32-48AD-BE28-A61654C3631D}"/>
                </c:ext>
              </c:extLst>
            </c:dLbl>
            <c:dLbl>
              <c:idx val="7"/>
              <c:layout>
                <c:manualLayout>
                  <c:x val="4.8543689320388345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12-4EC3-9EE4-D3E492DB1345}"/>
                </c:ext>
              </c:extLst>
            </c:dLbl>
            <c:dLbl>
              <c:idx val="8"/>
              <c:layout>
                <c:manualLayout>
                  <c:x val="6.4724919093851136E-3"/>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12-4EC3-9EE4-D3E492DB1345}"/>
                </c:ext>
              </c:extLst>
            </c:dLbl>
            <c:dLbl>
              <c:idx val="9"/>
              <c:layout>
                <c:manualLayout>
                  <c:x val="1.6181229773462903E-2"/>
                  <c:y val="-1.4030163304472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12-4EC3-9EE4-D3E492DB1345}"/>
                </c:ext>
              </c:extLst>
            </c:dLbl>
            <c:spPr>
              <a:noFill/>
              <a:ln>
                <a:noFill/>
              </a:ln>
              <a:effectLst/>
            </c:spPr>
            <c:txPr>
              <a:bodyPr wrap="square" lIns="38100" tIns="19050" rIns="38100" bIns="19050" anchor="ctr" anchorCtr="0">
                <a:spAutoFit/>
              </a:bodyPr>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House</c:v>
                </c:pt>
                <c:pt idx="2">
                  <c:v>In the field</c:v>
                </c:pt>
                <c:pt idx="3">
                  <c:v>Trucking</c:v>
                </c:pt>
                <c:pt idx="4">
                  <c:v>Shop</c:v>
                </c:pt>
                <c:pt idx="5">
                  <c:v>Barn</c:v>
                </c:pt>
                <c:pt idx="6">
                  <c:v>Office</c:v>
                </c:pt>
              </c:strCache>
            </c:strRef>
          </c:cat>
          <c:val>
            <c:numRef>
              <c:f>Sheet1!$B$2:$H$2</c:f>
              <c:numCache>
                <c:formatCode>0%</c:formatCode>
                <c:ptCount val="7"/>
                <c:pt idx="0">
                  <c:v>0.7</c:v>
                </c:pt>
                <c:pt idx="1">
                  <c:v>0.4</c:v>
                </c:pt>
                <c:pt idx="2">
                  <c:v>0.39</c:v>
                </c:pt>
                <c:pt idx="3">
                  <c:v>0.34</c:v>
                </c:pt>
                <c:pt idx="4">
                  <c:v>0.25</c:v>
                </c:pt>
                <c:pt idx="5">
                  <c:v>0.14000000000000001</c:v>
                </c:pt>
                <c:pt idx="6">
                  <c:v>0.13</c:v>
                </c:pt>
              </c:numCache>
            </c:numRef>
          </c:val>
          <c:extLst>
            <c:ext xmlns:c16="http://schemas.microsoft.com/office/drawing/2014/chart" uri="{C3380CC4-5D6E-409C-BE32-E72D297353CC}">
              <c16:uniqueId val="{00000009-C512-4EC3-9EE4-D3E492DB1345}"/>
            </c:ext>
          </c:extLst>
        </c:ser>
        <c:ser>
          <c:idx val="1"/>
          <c:order val="1"/>
          <c:tx>
            <c:strRef>
              <c:f>Sheet1!$A$3</c:f>
              <c:strCache>
                <c:ptCount val="1"/>
                <c:pt idx="0">
                  <c:v>Wave 2</c:v>
                </c:pt>
              </c:strCache>
            </c:strRef>
          </c:tx>
          <c:spPr>
            <a:solidFill>
              <a:srgbClr val="B4975A"/>
            </a:solidFill>
          </c:spPr>
          <c:invertIfNegative val="0"/>
          <c:dLbls>
            <c:dLbl>
              <c:idx val="2"/>
              <c:layout>
                <c:manualLayout>
                  <c:x val="-3.0864197530864196E-3"/>
                  <c:y val="-1.6836195965367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32-48AD-BE28-A61654C3631D}"/>
                </c:ext>
              </c:extLst>
            </c:dLbl>
            <c:dLbl>
              <c:idx val="3"/>
              <c:layout>
                <c:manualLayout>
                  <c:x val="6.1728395061728392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32-48AD-BE28-A61654C3631D}"/>
                </c:ext>
              </c:extLst>
            </c:dLbl>
            <c:dLbl>
              <c:idx val="6"/>
              <c:layout>
                <c:manualLayout>
                  <c:x val="-7.7160493827159362E-3"/>
                  <c:y val="-3.3672391930733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32-48AD-BE28-A61654C3631D}"/>
                </c:ext>
              </c:extLst>
            </c:dLbl>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House</c:v>
                </c:pt>
                <c:pt idx="2">
                  <c:v>In the field</c:v>
                </c:pt>
                <c:pt idx="3">
                  <c:v>Trucking</c:v>
                </c:pt>
                <c:pt idx="4">
                  <c:v>Shop</c:v>
                </c:pt>
                <c:pt idx="5">
                  <c:v>Barn</c:v>
                </c:pt>
                <c:pt idx="6">
                  <c:v>Office</c:v>
                </c:pt>
              </c:strCache>
            </c:strRef>
          </c:cat>
          <c:val>
            <c:numRef>
              <c:f>Sheet1!$B$3:$H$3</c:f>
              <c:numCache>
                <c:formatCode>0%</c:formatCode>
                <c:ptCount val="7"/>
                <c:pt idx="0">
                  <c:v>0.63</c:v>
                </c:pt>
                <c:pt idx="1">
                  <c:v>0.42</c:v>
                </c:pt>
                <c:pt idx="2">
                  <c:v>0.36</c:v>
                </c:pt>
                <c:pt idx="3">
                  <c:v>0.27</c:v>
                </c:pt>
                <c:pt idx="4">
                  <c:v>0.17</c:v>
                </c:pt>
                <c:pt idx="5">
                  <c:v>0.11</c:v>
                </c:pt>
                <c:pt idx="6">
                  <c:v>0.11</c:v>
                </c:pt>
              </c:numCache>
            </c:numRef>
          </c:val>
          <c:extLst>
            <c:ext xmlns:c16="http://schemas.microsoft.com/office/drawing/2014/chart" uri="{C3380CC4-5D6E-409C-BE32-E72D297353CC}">
              <c16:uniqueId val="{0000000A-C512-4EC3-9EE4-D3E492DB1345}"/>
            </c:ext>
          </c:extLst>
        </c:ser>
        <c:ser>
          <c:idx val="2"/>
          <c:order val="2"/>
          <c:tx>
            <c:strRef>
              <c:f>Sheet1!$A$4</c:f>
              <c:strCache>
                <c:ptCount val="1"/>
                <c:pt idx="0">
                  <c:v>Wave 3</c:v>
                </c:pt>
              </c:strCache>
            </c:strRef>
          </c:tx>
          <c:spPr>
            <a:solidFill>
              <a:srgbClr val="002060"/>
            </a:solidFill>
          </c:spPr>
          <c:invertIfNegative val="0"/>
          <c:dLbls>
            <c:dLbl>
              <c:idx val="1"/>
              <c:layout>
                <c:manualLayout>
                  <c:x val="1.4563106796116505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12-4EC3-9EE4-D3E492DB1345}"/>
                </c:ext>
              </c:extLst>
            </c:dLbl>
            <c:dLbl>
              <c:idx val="2"/>
              <c:layout>
                <c:manualLayout>
                  <c:x val="3.0864197530863632E-3"/>
                  <c:y val="1.122413064357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32-48AD-BE28-A61654C3631D}"/>
                </c:ext>
              </c:extLst>
            </c:dLbl>
            <c:spPr>
              <a:noFill/>
              <a:ln>
                <a:noFill/>
              </a:ln>
              <a:effectLst/>
            </c:spPr>
            <c:txPr>
              <a:bodyPr anchorCtr="0"/>
              <a:lstStyle/>
              <a:p>
                <a:pPr algn="ctr">
                  <a:defRPr lang="en-US" sz="11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Driving</c:v>
                </c:pt>
                <c:pt idx="1">
                  <c:v>House</c:v>
                </c:pt>
                <c:pt idx="2">
                  <c:v>In the field</c:v>
                </c:pt>
                <c:pt idx="3">
                  <c:v>Trucking</c:v>
                </c:pt>
                <c:pt idx="4">
                  <c:v>Shop</c:v>
                </c:pt>
                <c:pt idx="5">
                  <c:v>Barn</c:v>
                </c:pt>
                <c:pt idx="6">
                  <c:v>Office</c:v>
                </c:pt>
              </c:strCache>
            </c:strRef>
          </c:cat>
          <c:val>
            <c:numRef>
              <c:f>Sheet1!$B$4:$H$4</c:f>
              <c:numCache>
                <c:formatCode>0%</c:formatCode>
                <c:ptCount val="7"/>
                <c:pt idx="0">
                  <c:v>0.59</c:v>
                </c:pt>
                <c:pt idx="1">
                  <c:v>0.4</c:v>
                </c:pt>
                <c:pt idx="2">
                  <c:v>0.38</c:v>
                </c:pt>
                <c:pt idx="3">
                  <c:v>0.33</c:v>
                </c:pt>
                <c:pt idx="4">
                  <c:v>0.22</c:v>
                </c:pt>
                <c:pt idx="5">
                  <c:v>0.15</c:v>
                </c:pt>
                <c:pt idx="6">
                  <c:v>0.17</c:v>
                </c:pt>
              </c:numCache>
            </c:numRef>
          </c:val>
          <c:extLst>
            <c:ext xmlns:c16="http://schemas.microsoft.com/office/drawing/2014/chart" uri="{C3380CC4-5D6E-409C-BE32-E72D297353CC}">
              <c16:uniqueId val="{0000000C-C512-4EC3-9EE4-D3E492DB1345}"/>
            </c:ext>
          </c:extLst>
        </c:ser>
        <c:ser>
          <c:idx val="3"/>
          <c:order val="3"/>
          <c:tx>
            <c:strRef>
              <c:f>Sheet1!$A$5</c:f>
              <c:strCache>
                <c:ptCount val="1"/>
                <c:pt idx="0">
                  <c:v>Wave 4</c:v>
                </c:pt>
              </c:strCache>
            </c:strRef>
          </c:tx>
          <c:invertIfNegative val="0"/>
          <c:dLbls>
            <c:dLbl>
              <c:idx val="1"/>
              <c:layout>
                <c:manualLayout>
                  <c:x val="1.0802469135802469E-2"/>
                  <c:y val="-1.028866756771408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24-41F5-9FFD-E1A06CD7742A}"/>
                </c:ext>
              </c:extLst>
            </c:dLbl>
            <c:dLbl>
              <c:idx val="2"/>
              <c:layout>
                <c:manualLayout>
                  <c:x val="9.2592592592592587E-3"/>
                  <c:y val="-2.806032660894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24-41F5-9FFD-E1A06CD7742A}"/>
                </c:ext>
              </c:extLst>
            </c:dLbl>
            <c:dLbl>
              <c:idx val="4"/>
              <c:layout>
                <c:manualLayout>
                  <c:x val="0"/>
                  <c:y val="5.6120653217888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24-41F5-9FFD-E1A06CD7742A}"/>
                </c:ext>
              </c:extLst>
            </c:dLbl>
            <c:dLbl>
              <c:idx val="6"/>
              <c:layout>
                <c:manualLayout>
                  <c:x val="6.17283950617272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24-41F5-9FFD-E1A06CD7742A}"/>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Driving</c:v>
                </c:pt>
                <c:pt idx="1">
                  <c:v>House</c:v>
                </c:pt>
                <c:pt idx="2">
                  <c:v>In the field</c:v>
                </c:pt>
                <c:pt idx="3">
                  <c:v>Trucking</c:v>
                </c:pt>
                <c:pt idx="4">
                  <c:v>Shop</c:v>
                </c:pt>
                <c:pt idx="5">
                  <c:v>Barn</c:v>
                </c:pt>
                <c:pt idx="6">
                  <c:v>Office</c:v>
                </c:pt>
              </c:strCache>
            </c:strRef>
          </c:cat>
          <c:val>
            <c:numRef>
              <c:f>Sheet1!$B$5:$H$5</c:f>
              <c:numCache>
                <c:formatCode>0%</c:formatCode>
                <c:ptCount val="7"/>
                <c:pt idx="0">
                  <c:v>0.67</c:v>
                </c:pt>
                <c:pt idx="1">
                  <c:v>0.34</c:v>
                </c:pt>
                <c:pt idx="2">
                  <c:v>0.26</c:v>
                </c:pt>
                <c:pt idx="3">
                  <c:v>0.36</c:v>
                </c:pt>
                <c:pt idx="4">
                  <c:v>0.28000000000000003</c:v>
                </c:pt>
                <c:pt idx="5">
                  <c:v>0.11</c:v>
                </c:pt>
                <c:pt idx="6">
                  <c:v>0.17</c:v>
                </c:pt>
              </c:numCache>
            </c:numRef>
          </c:val>
          <c:extLst>
            <c:ext xmlns:c16="http://schemas.microsoft.com/office/drawing/2014/chart" uri="{C3380CC4-5D6E-409C-BE32-E72D297353CC}">
              <c16:uniqueId val="{00000004-DA24-41F5-9FFD-E1A06CD7742A}"/>
            </c:ext>
          </c:extLst>
        </c:ser>
        <c:dLbls>
          <c:showLegendKey val="0"/>
          <c:showVal val="0"/>
          <c:showCatName val="0"/>
          <c:showSerName val="0"/>
          <c:showPercent val="0"/>
          <c:showBubbleSize val="0"/>
        </c:dLbls>
        <c:gapWidth val="150"/>
        <c:axId val="481150944"/>
        <c:axId val="481151504"/>
      </c:barChart>
      <c:catAx>
        <c:axId val="481150944"/>
        <c:scaling>
          <c:orientation val="minMax"/>
        </c:scaling>
        <c:delete val="0"/>
        <c:axPos val="b"/>
        <c:title>
          <c:tx>
            <c:rich>
              <a:bodyPr/>
              <a:lstStyle/>
              <a:p>
                <a:pPr>
                  <a:defRPr/>
                </a:pPr>
                <a:r>
                  <a:rPr lang="en-US"/>
                  <a:t>Listening Venue </a:t>
                </a:r>
              </a:p>
            </c:rich>
          </c:tx>
          <c:overlay val="0"/>
        </c:title>
        <c:numFmt formatCode="General" sourceLinked="0"/>
        <c:majorTickMark val="out"/>
        <c:minorTickMark val="none"/>
        <c:tickLblPos val="nextTo"/>
        <c:crossAx val="481151504"/>
        <c:crosses val="autoZero"/>
        <c:auto val="1"/>
        <c:lblAlgn val="ctr"/>
        <c:lblOffset val="100"/>
        <c:noMultiLvlLbl val="0"/>
      </c:catAx>
      <c:valAx>
        <c:axId val="481151504"/>
        <c:scaling>
          <c:orientation val="minMax"/>
          <c:max val="1"/>
          <c:min val="0"/>
        </c:scaling>
        <c:delete val="0"/>
        <c:axPos val="l"/>
        <c:numFmt formatCode="0%" sourceLinked="0"/>
        <c:majorTickMark val="out"/>
        <c:minorTickMark val="none"/>
        <c:tickLblPos val="nextTo"/>
        <c:crossAx val="481150944"/>
        <c:crosses val="autoZero"/>
        <c:crossBetween val="between"/>
      </c:valAx>
    </c:plotArea>
    <c:legend>
      <c:legendPos val="t"/>
      <c:layout>
        <c:manualLayout>
          <c:xMode val="edge"/>
          <c:yMode val="edge"/>
          <c:x val="0.26276393242106877"/>
          <c:y val="0.15014333169291338"/>
          <c:w val="0.36885267813745504"/>
          <c:h val="5.7533612183749624E-2"/>
        </c:manualLayout>
      </c:layout>
      <c:overlay val="0"/>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0.18966</cdr:x>
      <cdr:y>0.40323</cdr:y>
    </cdr:from>
    <cdr:to>
      <cdr:x>0.2931</cdr:x>
      <cdr:y>0.59677</cdr:y>
    </cdr:to>
    <cdr:sp macro="" textlink="">
      <cdr:nvSpPr>
        <cdr:cNvPr id="2" name="TextBox 1"/>
        <cdr:cNvSpPr txBox="1"/>
      </cdr:nvSpPr>
      <cdr:spPr>
        <a:xfrm xmlns:a="http://schemas.openxmlformats.org/drawingml/2006/main">
          <a:off x="1676400" y="1905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0.08616</cdr:x>
      <cdr:y>0.14131</cdr:y>
    </cdr:from>
    <cdr:to>
      <cdr:x>0.28448</cdr:x>
      <cdr:y>0.37097</cdr:y>
    </cdr:to>
    <cdr:sp macro="" textlink="">
      <cdr:nvSpPr>
        <cdr:cNvPr id="3" name="TextBox 2"/>
        <cdr:cNvSpPr txBox="1"/>
      </cdr:nvSpPr>
      <cdr:spPr>
        <a:xfrm xmlns:a="http://schemas.openxmlformats.org/drawingml/2006/main">
          <a:off x="761585" y="667605"/>
          <a:ext cx="1753015" cy="1084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Calibri" panose="020F0502020204030204" pitchFamily="34" charset="0"/>
            </a:rPr>
            <a:t>Yearly average is 64 minutes. NAFB members producer on average 76 minutes of content per day.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001" cy="462721"/>
          </a:xfrm>
          <a:prstGeom prst="rect">
            <a:avLst/>
          </a:prstGeom>
        </p:spPr>
        <p:txBody>
          <a:bodyPr vert="horz" lIns="87490" tIns="43745" rIns="87490" bIns="43745" rtlCol="0"/>
          <a:lstStyle>
            <a:lvl1pPr algn="l">
              <a:defRPr sz="1100"/>
            </a:lvl1pPr>
          </a:lstStyle>
          <a:p>
            <a:endParaRPr lang="en-US"/>
          </a:p>
        </p:txBody>
      </p:sp>
      <p:sp>
        <p:nvSpPr>
          <p:cNvPr id="3" name="Date Placeholder 2"/>
          <p:cNvSpPr>
            <a:spLocks noGrp="1"/>
          </p:cNvSpPr>
          <p:nvPr>
            <p:ph type="dt" sz="quarter" idx="1"/>
          </p:nvPr>
        </p:nvSpPr>
        <p:spPr>
          <a:xfrm>
            <a:off x="3936566" y="0"/>
            <a:ext cx="3012001" cy="462721"/>
          </a:xfrm>
          <a:prstGeom prst="rect">
            <a:avLst/>
          </a:prstGeom>
        </p:spPr>
        <p:txBody>
          <a:bodyPr vert="horz" lIns="87490" tIns="43745" rIns="87490" bIns="43745" rtlCol="0"/>
          <a:lstStyle>
            <a:lvl1pPr algn="r">
              <a:defRPr sz="1100"/>
            </a:lvl1pPr>
          </a:lstStyle>
          <a:p>
            <a:fld id="{F0C057F3-4F60-4589-90DD-999B17418559}" type="datetimeFigureOut">
              <a:rPr lang="en-US" smtClean="0"/>
              <a:t>3/30/2016</a:t>
            </a:fld>
            <a:endParaRPr lang="en-US"/>
          </a:p>
        </p:txBody>
      </p:sp>
      <p:sp>
        <p:nvSpPr>
          <p:cNvPr id="4" name="Footer Placeholder 3"/>
          <p:cNvSpPr>
            <a:spLocks noGrp="1"/>
          </p:cNvSpPr>
          <p:nvPr>
            <p:ph type="ftr" sz="quarter" idx="2"/>
          </p:nvPr>
        </p:nvSpPr>
        <p:spPr>
          <a:xfrm>
            <a:off x="0" y="8773355"/>
            <a:ext cx="3012001" cy="462720"/>
          </a:xfrm>
          <a:prstGeom prst="rect">
            <a:avLst/>
          </a:prstGeom>
        </p:spPr>
        <p:txBody>
          <a:bodyPr vert="horz" lIns="87490" tIns="43745" rIns="87490" bIns="43745" rtlCol="0" anchor="b"/>
          <a:lstStyle>
            <a:lvl1pPr algn="l">
              <a:defRPr sz="1100"/>
            </a:lvl1pPr>
          </a:lstStyle>
          <a:p>
            <a:endParaRPr lang="en-US"/>
          </a:p>
        </p:txBody>
      </p:sp>
      <p:sp>
        <p:nvSpPr>
          <p:cNvPr id="5" name="Slide Number Placeholder 4"/>
          <p:cNvSpPr>
            <a:spLocks noGrp="1"/>
          </p:cNvSpPr>
          <p:nvPr>
            <p:ph type="sldNum" sz="quarter" idx="3"/>
          </p:nvPr>
        </p:nvSpPr>
        <p:spPr>
          <a:xfrm>
            <a:off x="3936566" y="8773355"/>
            <a:ext cx="3012001" cy="462720"/>
          </a:xfrm>
          <a:prstGeom prst="rect">
            <a:avLst/>
          </a:prstGeom>
        </p:spPr>
        <p:txBody>
          <a:bodyPr vert="horz" lIns="87490" tIns="43745" rIns="87490" bIns="43745" rtlCol="0" anchor="b"/>
          <a:lstStyle>
            <a:lvl1pPr algn="r">
              <a:defRPr sz="1100"/>
            </a:lvl1pPr>
          </a:lstStyle>
          <a:p>
            <a:fld id="{1AA93F59-8FE4-45CA-BB0E-E9055A0B697F}" type="slidenum">
              <a:rPr lang="en-US" smtClean="0"/>
              <a:t>‹#›</a:t>
            </a:fld>
            <a:endParaRPr lang="en-US"/>
          </a:p>
        </p:txBody>
      </p:sp>
    </p:spTree>
    <p:extLst>
      <p:ext uri="{BB962C8B-B14F-4D97-AF65-F5344CB8AC3E}">
        <p14:creationId xmlns:p14="http://schemas.microsoft.com/office/powerpoint/2010/main" val="13942789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FA7451B9-9FC9-4A44-A570-ECFF03877E09}" type="datetimeFigureOut">
              <a:rPr lang="en-US" smtClean="0"/>
              <a:t>3/30/2016</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C4921F73-69D4-4569-A40C-11D1B8365589}" type="slidenum">
              <a:rPr lang="en-US" smtClean="0"/>
              <a:t>‹#›</a:t>
            </a:fld>
            <a:endParaRPr lang="en-US" dirty="0"/>
          </a:p>
        </p:txBody>
      </p:sp>
    </p:spTree>
    <p:extLst>
      <p:ext uri="{BB962C8B-B14F-4D97-AF65-F5344CB8AC3E}">
        <p14:creationId xmlns:p14="http://schemas.microsoft.com/office/powerpoint/2010/main" val="1679291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891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18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700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3DA6DA-69E5-40F1-B6FB-4BEDC792154C}" type="slidenum">
              <a:rPr lang="en-US" smtClean="0"/>
              <a:pPr>
                <a:defRPr/>
              </a:pPr>
              <a:t>17</a:t>
            </a:fld>
            <a:endParaRPr lang="en-US" dirty="0"/>
          </a:p>
        </p:txBody>
      </p:sp>
    </p:spTree>
    <p:extLst>
      <p:ext uri="{BB962C8B-B14F-4D97-AF65-F5344CB8AC3E}">
        <p14:creationId xmlns:p14="http://schemas.microsoft.com/office/powerpoint/2010/main" val="134227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249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591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0190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345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569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9689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1394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3DA6DA-69E5-40F1-B6FB-4BEDC792154C}" type="slidenum">
              <a:rPr lang="en-US" smtClean="0"/>
              <a:pPr>
                <a:defRPr/>
              </a:pPr>
              <a:t>7</a:t>
            </a:fld>
            <a:endParaRPr lang="en-US" dirty="0"/>
          </a:p>
        </p:txBody>
      </p:sp>
    </p:spTree>
    <p:extLst>
      <p:ext uri="{BB962C8B-B14F-4D97-AF65-F5344CB8AC3E}">
        <p14:creationId xmlns:p14="http://schemas.microsoft.com/office/powerpoint/2010/main" val="3263408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8846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8360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6245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854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0928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491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8790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49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491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993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0596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49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2937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105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960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4742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7541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5124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3950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127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352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979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815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177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0707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baseline="0">
                <a:solidFill>
                  <a:schemeClr val="tx2">
                    <a:lumMod val="75000"/>
                  </a:schemeClr>
                </a:solidFill>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8"/>
          <p:cNvSpPr>
            <a:spLocks noGrp="1"/>
          </p:cNvSpPr>
          <p:nvPr>
            <p:ph type="ftr" sz="quarter" idx="10"/>
          </p:nvPr>
        </p:nvSpPr>
        <p:spPr>
          <a:xfrm>
            <a:off x="658813" y="6356350"/>
            <a:ext cx="2847975"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32156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84C0AE54-F7E9-468B-8509-6AB53CF854F4}" type="slidenum">
              <a:rPr lang="en-US"/>
              <a:pPr>
                <a:defRPr/>
              </a:pPr>
              <a:t>‹#›</a:t>
            </a:fld>
            <a:endParaRPr lang="en-US" dirty="0"/>
          </a:p>
        </p:txBody>
      </p:sp>
    </p:spTree>
    <p:extLst>
      <p:ext uri="{BB962C8B-B14F-4D97-AF65-F5344CB8AC3E}">
        <p14:creationId xmlns:p14="http://schemas.microsoft.com/office/powerpoint/2010/main" val="279156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lvl1pPr algn="l">
              <a:defRPr sz="4800" baseline="0">
                <a:solidFill>
                  <a:srgbClr val="001F5F"/>
                </a:solidFill>
              </a:defRPr>
            </a:lvl1p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65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F5F"/>
                </a:solidFill>
              </a:defRPr>
            </a:lvl1pPr>
          </a:lstStyle>
          <a:p>
            <a:r>
              <a:rPr lang="en-US" dirty="0"/>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a:xfrm>
            <a:off x="6362700" y="6356350"/>
            <a:ext cx="2085975" cy="365125"/>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5"/>
          </p:nvPr>
        </p:nvSpPr>
        <p:spPr>
          <a:xfrm>
            <a:off x="658813" y="6356350"/>
            <a:ext cx="2847975"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6"/>
          </p:nvPr>
        </p:nvSpPr>
        <p:spPr>
          <a:xfrm>
            <a:off x="8543925" y="6356350"/>
            <a:ext cx="561975" cy="365125"/>
          </a:xfrm>
          <a:prstGeom prst="rect">
            <a:avLst/>
          </a:prstGeom>
        </p:spPr>
        <p:txBody>
          <a:bodyPr/>
          <a:lstStyle>
            <a:lvl1pPr>
              <a:defRPr/>
            </a:lvl1pPr>
          </a:lstStyle>
          <a:p>
            <a:pPr>
              <a:defRPr/>
            </a:pPr>
            <a:fld id="{6FEE7A19-8171-4A9C-B1F8-359CF0EE3E6C}" type="slidenum">
              <a:rPr lang="en-US"/>
              <a:pPr>
                <a:defRPr/>
              </a:pPr>
              <a:t>‹#›</a:t>
            </a:fld>
            <a:endParaRPr lang="en-US" dirty="0"/>
          </a:p>
        </p:txBody>
      </p:sp>
    </p:spTree>
    <p:extLst>
      <p:ext uri="{BB962C8B-B14F-4D97-AF65-F5344CB8AC3E}">
        <p14:creationId xmlns:p14="http://schemas.microsoft.com/office/powerpoint/2010/main" val="209765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5"/>
          </p:nvPr>
        </p:nvSpPr>
        <p:spPr>
          <a:xfrm>
            <a:off x="6362700" y="6356350"/>
            <a:ext cx="2085975" cy="365125"/>
          </a:xfrm>
          <a:prstGeom prst="rect">
            <a:avLst/>
          </a:prstGeom>
        </p:spPr>
        <p:txBody>
          <a:bodyPr/>
          <a:lstStyle>
            <a:lvl1pPr>
              <a:defRPr/>
            </a:lvl1pPr>
          </a:lstStyle>
          <a:p>
            <a:pPr>
              <a:defRPr/>
            </a:pPr>
            <a:endParaRPr lang="en-US" dirty="0"/>
          </a:p>
        </p:txBody>
      </p:sp>
      <p:sp>
        <p:nvSpPr>
          <p:cNvPr id="8" name="Footer Placeholder 7"/>
          <p:cNvSpPr>
            <a:spLocks noGrp="1"/>
          </p:cNvSpPr>
          <p:nvPr>
            <p:ph type="ftr" sz="quarter" idx="16"/>
          </p:nvPr>
        </p:nvSpPr>
        <p:spPr>
          <a:xfrm>
            <a:off x="658813" y="6356350"/>
            <a:ext cx="2847975" cy="365125"/>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7"/>
          </p:nvPr>
        </p:nvSpPr>
        <p:spPr>
          <a:xfrm>
            <a:off x="8543925" y="6356350"/>
            <a:ext cx="561975" cy="365125"/>
          </a:xfrm>
          <a:prstGeom prst="rect">
            <a:avLst/>
          </a:prstGeom>
        </p:spPr>
        <p:txBody>
          <a:bodyPr/>
          <a:lstStyle>
            <a:lvl1pPr>
              <a:defRPr/>
            </a:lvl1pPr>
          </a:lstStyle>
          <a:p>
            <a:pPr>
              <a:defRPr/>
            </a:pPr>
            <a:fld id="{5E3CFB28-8F87-406E-8D0A-87783525D1DD}" type="slidenum">
              <a:rPr lang="en-US"/>
              <a:pPr>
                <a:defRPr/>
              </a:pPr>
              <a:t>‹#›</a:t>
            </a:fld>
            <a:endParaRPr lang="en-US" dirty="0"/>
          </a:p>
        </p:txBody>
      </p:sp>
    </p:spTree>
    <p:extLst>
      <p:ext uri="{BB962C8B-B14F-4D97-AF65-F5344CB8AC3E}">
        <p14:creationId xmlns:p14="http://schemas.microsoft.com/office/powerpoint/2010/main" val="244857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8568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6356350"/>
            <a:ext cx="2085975" cy="365125"/>
          </a:xfrm>
          <a:prstGeom prst="rect">
            <a:avLst/>
          </a:prstGeom>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658813" y="6356350"/>
            <a:ext cx="2847975"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385C4F04-21DA-40C6-BCE2-EAA4055B6F2D}" type="slidenum">
              <a:rPr lang="en-US"/>
              <a:pPr>
                <a:defRPr/>
              </a:pPr>
              <a:t>‹#›</a:t>
            </a:fld>
            <a:endParaRPr lang="en-US" dirty="0"/>
          </a:p>
        </p:txBody>
      </p:sp>
    </p:spTree>
    <p:extLst>
      <p:ext uri="{BB962C8B-B14F-4D97-AF65-F5344CB8AC3E}">
        <p14:creationId xmlns:p14="http://schemas.microsoft.com/office/powerpoint/2010/main" val="147429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658813" y="6356350"/>
            <a:ext cx="2847975"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BDB18ACF-5EA4-435F-BA17-46D4E549D43B}" type="slidenum">
              <a:rPr lang="en-US"/>
              <a:pPr>
                <a:defRPr/>
              </a:pPr>
              <a:t>‹#›</a:t>
            </a:fld>
            <a:endParaRPr lang="en-US" dirty="0"/>
          </a:p>
        </p:txBody>
      </p:sp>
    </p:spTree>
    <p:extLst>
      <p:ext uri="{BB962C8B-B14F-4D97-AF65-F5344CB8AC3E}">
        <p14:creationId xmlns:p14="http://schemas.microsoft.com/office/powerpoint/2010/main" val="261352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658813" y="6356350"/>
            <a:ext cx="2847975" cy="365125"/>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1B77A9CF-F425-4AD0-A708-D77C43AFDFAA}" type="slidenum">
              <a:rPr lang="en-US"/>
              <a:pPr>
                <a:defRPr/>
              </a:pPr>
              <a:t>‹#›</a:t>
            </a:fld>
            <a:endParaRPr lang="en-US" dirty="0"/>
          </a:p>
        </p:txBody>
      </p:sp>
    </p:spTree>
    <p:extLst>
      <p:ext uri="{BB962C8B-B14F-4D97-AF65-F5344CB8AC3E}">
        <p14:creationId xmlns:p14="http://schemas.microsoft.com/office/powerpoint/2010/main" val="321219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658813" y="6356350"/>
            <a:ext cx="2847975"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543925" y="6356350"/>
            <a:ext cx="561975" cy="365125"/>
          </a:xfrm>
          <a:prstGeom prst="rect">
            <a:avLst/>
          </a:prstGeom>
        </p:spPr>
        <p:txBody>
          <a:bodyPr/>
          <a:lstStyle>
            <a:lvl1pPr>
              <a:defRPr/>
            </a:lvl1pPr>
          </a:lstStyle>
          <a:p>
            <a:pPr>
              <a:defRPr/>
            </a:pPr>
            <a:fld id="{6E1A233C-2205-4867-AB8F-27A459D31B87}" type="slidenum">
              <a:rPr lang="en-US"/>
              <a:pPr>
                <a:defRPr/>
              </a:pPr>
              <a:t>‹#›</a:t>
            </a:fld>
            <a:endParaRPr lang="en-US" dirty="0"/>
          </a:p>
        </p:txBody>
      </p:sp>
    </p:spTree>
    <p:extLst>
      <p:ext uri="{BB962C8B-B14F-4D97-AF65-F5344CB8AC3E}">
        <p14:creationId xmlns:p14="http://schemas.microsoft.com/office/powerpoint/2010/main" val="89373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447800"/>
          </a:xfrm>
          <a:prstGeom prst="rect">
            <a:avLst/>
          </a:prstGeom>
        </p:spPr>
        <p:txBody>
          <a:bodyPr vert="horz" lIns="91440" tIns="45720" rIns="91440" bIns="45720" rtlCol="0" anchor="b">
            <a:noAutofit/>
          </a:bodyPr>
          <a:lstStyle/>
          <a:p>
            <a:r>
              <a:rPr 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71041" y="5867400"/>
            <a:ext cx="1398740" cy="914400"/>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sldNum="0" hdr="0" ftr="0" dt="0"/>
  <p:txStyles>
    <p:titleStyle>
      <a:lvl1pPr algn="l" rtl="0" eaLnBrk="1" fontAlgn="base" hangingPunct="1">
        <a:lnSpc>
          <a:spcPts val="5800"/>
        </a:lnSpc>
        <a:spcBef>
          <a:spcPct val="0"/>
        </a:spcBef>
        <a:spcAft>
          <a:spcPct val="0"/>
        </a:spcAft>
        <a:defRPr sz="5400" kern="1200" baseline="0">
          <a:solidFill>
            <a:srgbClr val="001F5F"/>
          </a:solidFill>
          <a:effectLst/>
          <a:latin typeface="Calibri" panose="020F0502020204030204" pitchFamily="34" charset="0"/>
          <a:ea typeface="+mj-ea"/>
          <a:cs typeface="+mj-cs"/>
        </a:defRPr>
      </a:lvl1pPr>
      <a:lvl2pPr algn="ctr" rtl="0" eaLnBrk="1" fontAlgn="base" hangingPunct="1">
        <a:lnSpc>
          <a:spcPts val="5800"/>
        </a:lnSpc>
        <a:spcBef>
          <a:spcPct val="0"/>
        </a:spcBef>
        <a:spcAft>
          <a:spcPct val="0"/>
        </a:spcAft>
        <a:defRPr sz="5400">
          <a:solidFill>
            <a:schemeClr val="tx2"/>
          </a:solidFill>
          <a:latin typeface="Freeroad" pitchFamily="34" charset="0"/>
        </a:defRPr>
      </a:lvl2pPr>
      <a:lvl3pPr algn="ctr" rtl="0" eaLnBrk="1" fontAlgn="base" hangingPunct="1">
        <a:lnSpc>
          <a:spcPts val="5800"/>
        </a:lnSpc>
        <a:spcBef>
          <a:spcPct val="0"/>
        </a:spcBef>
        <a:spcAft>
          <a:spcPct val="0"/>
        </a:spcAft>
        <a:defRPr sz="5400">
          <a:solidFill>
            <a:schemeClr val="tx2"/>
          </a:solidFill>
          <a:latin typeface="Freeroad" pitchFamily="34" charset="0"/>
        </a:defRPr>
      </a:lvl3pPr>
      <a:lvl4pPr algn="ctr" rtl="0" eaLnBrk="1" fontAlgn="base" hangingPunct="1">
        <a:lnSpc>
          <a:spcPts val="5800"/>
        </a:lnSpc>
        <a:spcBef>
          <a:spcPct val="0"/>
        </a:spcBef>
        <a:spcAft>
          <a:spcPct val="0"/>
        </a:spcAft>
        <a:defRPr sz="5400">
          <a:solidFill>
            <a:schemeClr val="tx2"/>
          </a:solidFill>
          <a:latin typeface="Freeroad" pitchFamily="34" charset="0"/>
        </a:defRPr>
      </a:lvl4pPr>
      <a:lvl5pPr algn="ctr" rtl="0" eaLnBrk="1" fontAlgn="base" hangingPunct="1">
        <a:lnSpc>
          <a:spcPts val="5800"/>
        </a:lnSpc>
        <a:spcBef>
          <a:spcPct val="0"/>
        </a:spcBef>
        <a:spcAft>
          <a:spcPct val="0"/>
        </a:spcAft>
        <a:defRPr sz="5400">
          <a:solidFill>
            <a:schemeClr val="tx2"/>
          </a:solidFill>
          <a:latin typeface="Freeroad" pitchFamily="34" charset="0"/>
        </a:defRPr>
      </a:lvl5pPr>
      <a:lvl6pPr marL="457200" algn="ctr" rtl="0" eaLnBrk="1" fontAlgn="base" hangingPunct="1">
        <a:lnSpc>
          <a:spcPts val="5800"/>
        </a:lnSpc>
        <a:spcBef>
          <a:spcPct val="0"/>
        </a:spcBef>
        <a:spcAft>
          <a:spcPct val="0"/>
        </a:spcAft>
        <a:defRPr sz="5400">
          <a:solidFill>
            <a:schemeClr val="tx2"/>
          </a:solidFill>
          <a:latin typeface="Palatino Linotype" pitchFamily="18" charset="0"/>
        </a:defRPr>
      </a:lvl6pPr>
      <a:lvl7pPr marL="914400" algn="ctr" rtl="0" eaLnBrk="1" fontAlgn="base" hangingPunct="1">
        <a:lnSpc>
          <a:spcPts val="5800"/>
        </a:lnSpc>
        <a:spcBef>
          <a:spcPct val="0"/>
        </a:spcBef>
        <a:spcAft>
          <a:spcPct val="0"/>
        </a:spcAft>
        <a:defRPr sz="5400">
          <a:solidFill>
            <a:schemeClr val="tx2"/>
          </a:solidFill>
          <a:latin typeface="Palatino Linotype" pitchFamily="18" charset="0"/>
        </a:defRPr>
      </a:lvl7pPr>
      <a:lvl8pPr marL="1371600" algn="ctr" rtl="0" eaLnBrk="1" fontAlgn="base" hangingPunct="1">
        <a:lnSpc>
          <a:spcPts val="5800"/>
        </a:lnSpc>
        <a:spcBef>
          <a:spcPct val="0"/>
        </a:spcBef>
        <a:spcAft>
          <a:spcPct val="0"/>
        </a:spcAft>
        <a:defRPr sz="5400">
          <a:solidFill>
            <a:schemeClr val="tx2"/>
          </a:solidFill>
          <a:latin typeface="Palatino Linotype" pitchFamily="18" charset="0"/>
        </a:defRPr>
      </a:lvl8pPr>
      <a:lvl9pPr marL="1828800" algn="ctr" rtl="0" eaLnBrk="1" fontAlgn="base" hangingPunct="1">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1" fontAlgn="base" hangingPunct="1">
        <a:spcBef>
          <a:spcPct val="20000"/>
        </a:spcBef>
        <a:spcAft>
          <a:spcPct val="0"/>
        </a:spcAft>
        <a:buFont typeface="Arial" charset="0"/>
        <a:buChar char="•"/>
        <a:defRPr sz="2400" kern="1200" baseline="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Courier New" pitchFamily="49" charset="0"/>
        <a:buChar char="o"/>
        <a:defRPr sz="1600" kern="1200" baseline="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charset="0"/>
        <a:buChar char="•"/>
        <a:defRPr sz="1600" kern="1200" baseline="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Courier New" pitchFamily="49" charset="0"/>
        <a:buChar char="o"/>
        <a:defRPr sz="1600" kern="1200" baseline="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761999"/>
            <a:ext cx="5486400" cy="4803775"/>
          </a:xfrm>
        </p:spPr>
        <p:txBody>
          <a:bodyPr/>
          <a:lstStyle/>
          <a:p>
            <a:r>
              <a:rPr lang="en-US" sz="5400" b="1" dirty="0">
                <a:solidFill>
                  <a:srgbClr val="001F5F"/>
                </a:solidFill>
              </a:rPr>
              <a:t>Farm Radio Connects</a:t>
            </a:r>
            <a:br>
              <a:rPr lang="en-US" sz="5400" dirty="0">
                <a:solidFill>
                  <a:srgbClr val="001F5F"/>
                </a:solidFill>
              </a:rPr>
            </a:br>
            <a:br>
              <a:rPr lang="en-US" sz="5400" dirty="0">
                <a:solidFill>
                  <a:srgbClr val="001F5F"/>
                </a:solidFill>
              </a:rPr>
            </a:br>
            <a:r>
              <a:rPr lang="en-US" sz="3600" dirty="0">
                <a:solidFill>
                  <a:srgbClr val="001F5F"/>
                </a:solidFill>
              </a:rPr>
              <a:t>Research Conducted by Millennium Research</a:t>
            </a:r>
            <a:br>
              <a:rPr lang="en-US" sz="3600" dirty="0">
                <a:solidFill>
                  <a:srgbClr val="001F5F"/>
                </a:solidFill>
              </a:rPr>
            </a:br>
            <a:endParaRPr lang="en-US" sz="3600" dirty="0">
              <a:solidFill>
                <a:srgbClr val="06357A"/>
              </a:solidFill>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262313"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4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Daily Listenership Is Consistent All Year - 71% Listen 3+ Days Per Week</a:t>
            </a:r>
          </a:p>
        </p:txBody>
      </p:sp>
      <p:graphicFrame>
        <p:nvGraphicFramePr>
          <p:cNvPr id="6" name="Content Placeholder 5"/>
          <p:cNvGraphicFramePr>
            <a:graphicFrameLocks noGrp="1"/>
          </p:cNvGraphicFramePr>
          <p:nvPr>
            <p:ph idx="1"/>
            <p:extLst/>
          </p:nvPr>
        </p:nvGraphicFramePr>
        <p:xfrm>
          <a:off x="514350" y="1609725"/>
          <a:ext cx="8172450" cy="45164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20574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cxnSp>
        <p:nvCxnSpPr>
          <p:cNvPr id="4" name="Straight Connector 3"/>
          <p:cNvCxnSpPr/>
          <p:nvPr/>
        </p:nvCxnSpPr>
        <p:spPr>
          <a:xfrm>
            <a:off x="1066800" y="3962400"/>
            <a:ext cx="7467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1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Farmers Connect With Radio Daily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8186768"/>
              </p:ext>
            </p:extLst>
          </p:nvPr>
        </p:nvGraphicFramePr>
        <p:xfrm>
          <a:off x="149290" y="1293845"/>
          <a:ext cx="8458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 y="2057400"/>
            <a:ext cx="837089" cy="400110"/>
          </a:xfrm>
          <a:prstGeom prst="rect">
            <a:avLst/>
          </a:prstGeom>
          <a:noFill/>
        </p:spPr>
        <p:txBody>
          <a:bodyPr wrap="none" rtlCol="0">
            <a:spAutoFit/>
          </a:bodyPr>
          <a:lstStyle/>
          <a:p>
            <a:pPr algn="r"/>
            <a:r>
              <a:rPr lang="en-US" sz="1000" dirty="0">
                <a:latin typeface="Calibri" panose="020F0502020204030204" pitchFamily="34" charset="0"/>
              </a:rPr>
              <a:t>Percent of </a:t>
            </a:r>
          </a:p>
          <a:p>
            <a:pPr algn="r"/>
            <a:r>
              <a:rPr lang="en-US" sz="1000" dirty="0">
                <a:latin typeface="Calibri" panose="020F0502020204030204" pitchFamily="34" charset="0"/>
              </a:rPr>
              <a:t>respondents</a:t>
            </a:r>
          </a:p>
        </p:txBody>
      </p:sp>
      <p:sp>
        <p:nvSpPr>
          <p:cNvPr id="3" name="TextBox 2"/>
          <p:cNvSpPr txBox="1"/>
          <p:nvPr/>
        </p:nvSpPr>
        <p:spPr>
          <a:xfrm>
            <a:off x="7086600" y="1134070"/>
            <a:ext cx="2057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rPr>
              <a:t>64% up to 60 minutes/day</a:t>
            </a:r>
          </a:p>
          <a:p>
            <a:pPr marL="285750" indent="-285750">
              <a:buFont typeface="Arial" panose="020B0604020202020204" pitchFamily="34" charset="0"/>
              <a:buChar char="•"/>
            </a:pPr>
            <a:r>
              <a:rPr lang="en-US" dirty="0">
                <a:latin typeface="Calibri" panose="020F0502020204030204" pitchFamily="34" charset="0"/>
              </a:rPr>
              <a:t>35% 60+ minutes per day</a:t>
            </a:r>
          </a:p>
        </p:txBody>
      </p:sp>
    </p:spTree>
    <p:extLst>
      <p:ext uri="{BB962C8B-B14F-4D97-AF65-F5344CB8AC3E}">
        <p14:creationId xmlns:p14="http://schemas.microsoft.com/office/powerpoint/2010/main" val="76314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solidFill>
                  <a:srgbClr val="001F5F"/>
                </a:solidFill>
              </a:rPr>
              <a:t>Farmers Are Regular Listeners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0855641"/>
              </p:ext>
            </p:extLst>
          </p:nvPr>
        </p:nvGraphicFramePr>
        <p:xfrm>
          <a:off x="304800" y="1600200"/>
          <a:ext cx="83820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573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Frequent Listeners, Listen Longer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6872077"/>
              </p:ext>
            </p:extLst>
          </p:nvPr>
        </p:nvGraphicFramePr>
        <p:xfrm>
          <a:off x="228600" y="1219201"/>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1600200"/>
            <a:ext cx="580608" cy="338554"/>
          </a:xfrm>
          <a:prstGeom prst="rect">
            <a:avLst/>
          </a:prstGeom>
          <a:noFill/>
        </p:spPr>
        <p:txBody>
          <a:bodyPr wrap="none" rtlCol="0">
            <a:spAutoFit/>
          </a:bodyPr>
          <a:lstStyle/>
          <a:p>
            <a:pPr algn="r" fontAlgn="base">
              <a:spcBef>
                <a:spcPct val="0"/>
              </a:spcBef>
              <a:spcAft>
                <a:spcPct val="0"/>
              </a:spcAft>
            </a:pPr>
            <a:r>
              <a:rPr lang="en-US" sz="800" b="1" dirty="0">
                <a:solidFill>
                  <a:srgbClr val="808080"/>
                </a:solidFill>
              </a:rPr>
              <a:t>Minutes</a:t>
            </a:r>
          </a:p>
          <a:p>
            <a:pPr algn="r" fontAlgn="base">
              <a:spcBef>
                <a:spcPct val="0"/>
              </a:spcBef>
              <a:spcAft>
                <a:spcPct val="0"/>
              </a:spcAft>
            </a:pPr>
            <a:r>
              <a:rPr lang="en-US" sz="800" b="1" dirty="0">
                <a:solidFill>
                  <a:srgbClr val="808080"/>
                </a:solidFill>
              </a:rPr>
              <a:t> per day</a:t>
            </a:r>
          </a:p>
        </p:txBody>
      </p:sp>
    </p:spTree>
    <p:extLst>
      <p:ext uri="{BB962C8B-B14F-4D97-AF65-F5344CB8AC3E}">
        <p14:creationId xmlns:p14="http://schemas.microsoft.com/office/powerpoint/2010/main" val="234786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dirty="0"/>
              <a:t>Younger Farmers Listen More Every Day Than Older Farmers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75619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28625" y="1981200"/>
            <a:ext cx="580608" cy="338554"/>
          </a:xfrm>
          <a:prstGeom prst="rect">
            <a:avLst/>
          </a:prstGeom>
          <a:noFill/>
        </p:spPr>
        <p:txBody>
          <a:bodyPr wrap="none" rtlCol="0">
            <a:spAutoFit/>
          </a:bodyPr>
          <a:lstStyle/>
          <a:p>
            <a:pPr algn="r" fontAlgn="base">
              <a:spcBef>
                <a:spcPct val="0"/>
              </a:spcBef>
              <a:spcAft>
                <a:spcPct val="0"/>
              </a:spcAft>
            </a:pPr>
            <a:r>
              <a:rPr lang="en-US" sz="800" b="1" dirty="0">
                <a:solidFill>
                  <a:srgbClr val="808080"/>
                </a:solidFill>
              </a:rPr>
              <a:t>Minutes</a:t>
            </a:r>
          </a:p>
          <a:p>
            <a:pPr algn="r" fontAlgn="base">
              <a:spcBef>
                <a:spcPct val="0"/>
              </a:spcBef>
              <a:spcAft>
                <a:spcPct val="0"/>
              </a:spcAft>
            </a:pPr>
            <a:r>
              <a:rPr lang="en-US" sz="800" b="1" dirty="0">
                <a:solidFill>
                  <a:srgbClr val="808080"/>
                </a:solidFill>
              </a:rPr>
              <a:t> per day</a:t>
            </a:r>
          </a:p>
        </p:txBody>
      </p:sp>
    </p:spTree>
    <p:extLst>
      <p:ext uri="{BB962C8B-B14F-4D97-AF65-F5344CB8AC3E}">
        <p14:creationId xmlns:p14="http://schemas.microsoft.com/office/powerpoint/2010/main" val="1515064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dirty="0"/>
              <a:t>74% of Farmers 49 and Under Listen To Farm Radio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6012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1662948"/>
            <a:ext cx="801823" cy="338554"/>
          </a:xfrm>
          <a:prstGeom prst="rect">
            <a:avLst/>
          </a:prstGeom>
          <a:noFill/>
        </p:spPr>
        <p:txBody>
          <a:bodyPr wrap="none" rtlCol="0">
            <a:spAutoFit/>
          </a:bodyPr>
          <a:lstStyle/>
          <a:p>
            <a:pPr algn="r" fontAlgn="base">
              <a:spcBef>
                <a:spcPct val="0"/>
              </a:spcBef>
              <a:spcAft>
                <a:spcPct val="0"/>
              </a:spcAft>
            </a:pPr>
            <a:r>
              <a:rPr lang="en-US" sz="800" b="1" dirty="0">
                <a:solidFill>
                  <a:srgbClr val="808080"/>
                </a:solidFill>
              </a:rPr>
              <a:t>Percent of </a:t>
            </a:r>
          </a:p>
          <a:p>
            <a:pPr algn="r" fontAlgn="base">
              <a:spcBef>
                <a:spcPct val="0"/>
              </a:spcBef>
              <a:spcAft>
                <a:spcPct val="0"/>
              </a:spcAft>
            </a:pPr>
            <a:r>
              <a:rPr lang="en-US" sz="800" b="1" dirty="0">
                <a:solidFill>
                  <a:srgbClr val="808080"/>
                </a:solidFill>
              </a:rPr>
              <a:t>respondents</a:t>
            </a:r>
          </a:p>
        </p:txBody>
      </p:sp>
    </p:spTree>
    <p:extLst>
      <p:ext uri="{BB962C8B-B14F-4D97-AF65-F5344CB8AC3E}">
        <p14:creationId xmlns:p14="http://schemas.microsoft.com/office/powerpoint/2010/main" val="386732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Radio Delivers Throughout The Day </a:t>
            </a:r>
            <a:br>
              <a:rPr lang="en-US" sz="4400" dirty="0"/>
            </a:br>
            <a:r>
              <a:rPr lang="en-US" sz="4400" dirty="0"/>
              <a:t>No Matter The Location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68644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2717" y="1688865"/>
            <a:ext cx="837089" cy="400110"/>
          </a:xfrm>
          <a:prstGeom prst="rect">
            <a:avLst/>
          </a:prstGeom>
          <a:noFill/>
        </p:spPr>
        <p:txBody>
          <a:bodyPr wrap="none" rtlCol="0">
            <a:spAutoFit/>
          </a:bodyPr>
          <a:lstStyle/>
          <a:p>
            <a:pPr algn="r"/>
            <a:r>
              <a:rPr lang="en-US" sz="1000" dirty="0">
                <a:latin typeface="Calibri" panose="020F0502020204030204" pitchFamily="34" charset="0"/>
              </a:rPr>
              <a:t>Percent of </a:t>
            </a:r>
          </a:p>
          <a:p>
            <a:pPr algn="r"/>
            <a:r>
              <a:rPr lang="en-US" sz="1000" dirty="0">
                <a:latin typeface="Calibri" panose="020F0502020204030204" pitchFamily="34" charset="0"/>
              </a:rPr>
              <a:t>respondents</a:t>
            </a:r>
          </a:p>
        </p:txBody>
      </p:sp>
    </p:spTree>
    <p:extLst>
      <p:ext uri="{BB962C8B-B14F-4D97-AF65-F5344CB8AC3E}">
        <p14:creationId xmlns:p14="http://schemas.microsoft.com/office/powerpoint/2010/main" val="47729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4876800"/>
            <a:ext cx="3535399" cy="1990298"/>
          </a:xfrm>
        </p:spPr>
      </p:pic>
      <p:sp>
        <p:nvSpPr>
          <p:cNvPr id="4" name="Footer Placeholder 3"/>
          <p:cNvSpPr>
            <a:spLocks noGrp="1"/>
          </p:cNvSpPr>
          <p:nvPr>
            <p:ph type="ftr" sz="quarter" idx="10"/>
          </p:nvPr>
        </p:nvSpPr>
        <p:spPr/>
        <p:txBody>
          <a:bodyPr/>
          <a:lstStyle/>
          <a:p>
            <a:pPr>
              <a:defRPr/>
            </a:pPr>
            <a:r>
              <a:rPr lang="en-US"/>
              <a:t>Good Questions. Better Answers. Breakthrough Results.</a:t>
            </a:r>
            <a:endParaRPr lang="en-US" dirty="0"/>
          </a:p>
        </p:txBody>
      </p:sp>
      <p:sp>
        <p:nvSpPr>
          <p:cNvPr id="5" name="Slide Number Placeholder 4"/>
          <p:cNvSpPr>
            <a:spLocks noGrp="1"/>
          </p:cNvSpPr>
          <p:nvPr>
            <p:ph type="sldNum" sz="quarter" idx="11"/>
          </p:nvPr>
        </p:nvSpPr>
        <p:spPr/>
        <p:txBody>
          <a:bodyPr/>
          <a:lstStyle/>
          <a:p>
            <a:pPr>
              <a:defRPr/>
            </a:pPr>
            <a:fld id="{42DF723D-4DCF-4BC3-9DD9-DFFD4DCDDE07}" type="slidenum">
              <a:rPr lang="en-US" smtClean="0"/>
              <a:pPr>
                <a:defRPr/>
              </a:pPr>
              <a:t>17</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49985"/>
            <a:ext cx="4752309" cy="267537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03008" y="734428"/>
            <a:ext cx="5875420" cy="440656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0385" y="3363259"/>
            <a:ext cx="2623615" cy="349815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8999" y="4542873"/>
            <a:ext cx="3091385" cy="231853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
            <a:ext cx="4737435" cy="2667000"/>
          </a:xfrm>
          <a:prstGeom prst="rect">
            <a:avLst/>
          </a:prstGeom>
        </p:spPr>
      </p:pic>
      <p:sp>
        <p:nvSpPr>
          <p:cNvPr id="15" name="Title 5"/>
          <p:cNvSpPr txBox="1">
            <a:spLocks/>
          </p:cNvSpPr>
          <p:nvPr/>
        </p:nvSpPr>
        <p:spPr bwMode="auto">
          <a:xfrm>
            <a:off x="5131640" y="457200"/>
            <a:ext cx="3851818" cy="685800"/>
          </a:xfrm>
          <a:prstGeom prst="rect">
            <a:avLst/>
          </a:prstGeom>
          <a:solidFill>
            <a:srgbClr val="B4975A"/>
          </a:solidFill>
          <a:ln w="9525">
            <a:noFill/>
            <a:miter lim="800000"/>
            <a:headEnd/>
            <a:tailEn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b="0" kern="0" dirty="0">
                <a:latin typeface="Calibri" panose="020F0502020204030204" pitchFamily="34" charset="0"/>
              </a:rPr>
              <a:t>Radio is </a:t>
            </a:r>
            <a:r>
              <a:rPr lang="en-US" kern="0" dirty="0">
                <a:latin typeface="Calibri" panose="020F0502020204030204" pitchFamily="34" charset="0"/>
              </a:rPr>
              <a:t>m</a:t>
            </a:r>
            <a:r>
              <a:rPr lang="en-US" b="0" kern="0" dirty="0">
                <a:latin typeface="Calibri" panose="020F0502020204030204" pitchFamily="34" charset="0"/>
              </a:rPr>
              <a:t>obile. It goes with the farmer all day long.</a:t>
            </a:r>
          </a:p>
        </p:txBody>
      </p:sp>
    </p:spTree>
    <p:extLst>
      <p:ext uri="{BB962C8B-B14F-4D97-AF65-F5344CB8AC3E}">
        <p14:creationId xmlns:p14="http://schemas.microsoft.com/office/powerpoint/2010/main" val="85644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11505875"/>
              </p:ext>
            </p:extLst>
          </p:nvPr>
        </p:nvGraphicFramePr>
        <p:xfrm>
          <a:off x="0" y="1371600"/>
          <a:ext cx="9067800" cy="29717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525" y="1566446"/>
            <a:ext cx="753732" cy="338554"/>
          </a:xfrm>
          <a:prstGeom prst="rect">
            <a:avLst/>
          </a:prstGeom>
          <a:noFill/>
        </p:spPr>
        <p:txBody>
          <a:bodyPr wrap="none" rtlCol="0">
            <a:spAutoFit/>
          </a:bodyPr>
          <a:lstStyle/>
          <a:p>
            <a:pPr algn="r"/>
            <a:r>
              <a:rPr lang="en-US" sz="800" dirty="0"/>
              <a:t>Percent of </a:t>
            </a:r>
          </a:p>
          <a:p>
            <a:pPr algn="r"/>
            <a:r>
              <a:rPr lang="en-US" sz="800" dirty="0"/>
              <a:t>respondents</a:t>
            </a:r>
          </a:p>
        </p:txBody>
      </p:sp>
      <p:sp>
        <p:nvSpPr>
          <p:cNvPr id="2" name="Title 1"/>
          <p:cNvSpPr>
            <a:spLocks noGrp="1"/>
          </p:cNvSpPr>
          <p:nvPr>
            <p:ph type="title"/>
          </p:nvPr>
        </p:nvSpPr>
        <p:spPr/>
        <p:txBody>
          <a:bodyPr/>
          <a:lstStyle/>
          <a:p>
            <a:pPr>
              <a:lnSpc>
                <a:spcPts val="4500"/>
              </a:lnSpc>
              <a:spcAft>
                <a:spcPts val="0"/>
              </a:spcAft>
            </a:pPr>
            <a:r>
              <a:rPr lang="en-US" sz="4400" dirty="0"/>
              <a:t>Comparison of Radio Listening Locations By Age</a:t>
            </a:r>
          </a:p>
        </p:txBody>
      </p:sp>
      <p:graphicFrame>
        <p:nvGraphicFramePr>
          <p:cNvPr id="5" name="Content Placeholder 5"/>
          <p:cNvGraphicFramePr>
            <a:graphicFrameLocks/>
          </p:cNvGraphicFramePr>
          <p:nvPr>
            <p:extLst>
              <p:ext uri="{D42A27DB-BD31-4B8C-83A1-F6EECF244321}">
                <p14:modId xmlns:p14="http://schemas.microsoft.com/office/powerpoint/2010/main" val="807016655"/>
              </p:ext>
            </p:extLst>
          </p:nvPr>
        </p:nvGraphicFramePr>
        <p:xfrm>
          <a:off x="19050" y="3886200"/>
          <a:ext cx="90678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6521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Box 12"/>
          <p:cNvSpPr txBox="1"/>
          <p:nvPr/>
        </p:nvSpPr>
        <p:spPr>
          <a:xfrm>
            <a:off x="3124200" y="5715000"/>
            <a:ext cx="2895600" cy="369332"/>
          </a:xfrm>
          <a:prstGeom prst="rect">
            <a:avLst/>
          </a:prstGeom>
          <a:solidFill>
            <a:srgbClr val="B4975A"/>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0" dirty="0">
                <a:latin typeface="Calibri" panose="020F0502020204030204" pitchFamily="34" charset="0"/>
              </a:rPr>
              <a:t>Radio is there all the time. </a:t>
            </a:r>
            <a:endParaRPr lang="en-US" dirty="0">
              <a:latin typeface="Calibri" panose="020F0502020204030204" pitchFamily="34" charset="0"/>
            </a:endParaRPr>
          </a:p>
        </p:txBody>
      </p:sp>
    </p:spTree>
    <p:extLst>
      <p:ext uri="{BB962C8B-B14F-4D97-AF65-F5344CB8AC3E}">
        <p14:creationId xmlns:p14="http://schemas.microsoft.com/office/powerpoint/2010/main" val="12407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1F5F"/>
                </a:solidFill>
              </a:rPr>
              <a:t>Listening With A Purpose</a:t>
            </a:r>
          </a:p>
        </p:txBody>
      </p:sp>
      <p:sp>
        <p:nvSpPr>
          <p:cNvPr id="3" name="Content Placeholder 2"/>
          <p:cNvSpPr>
            <a:spLocks noGrp="1"/>
          </p:cNvSpPr>
          <p:nvPr>
            <p:ph idx="1"/>
          </p:nvPr>
        </p:nvSpPr>
        <p:spPr/>
        <p:txBody>
          <a:bodyPr/>
          <a:lstStyle/>
          <a:p>
            <a:r>
              <a:rPr lang="en-US" sz="2800" dirty="0"/>
              <a:t>Farmers and ranchers are information seekers</a:t>
            </a:r>
          </a:p>
          <a:p>
            <a:pPr lvl="1"/>
            <a:r>
              <a:rPr lang="en-US" sz="2000" dirty="0"/>
              <a:t>Farming is their livelihood and passion</a:t>
            </a:r>
          </a:p>
          <a:p>
            <a:pPr lvl="1"/>
            <a:r>
              <a:rPr lang="en-US" sz="2000" dirty="0"/>
              <a:t>Utilize multiple media platforms </a:t>
            </a:r>
          </a:p>
          <a:p>
            <a:r>
              <a:rPr lang="en-US" sz="2800" dirty="0"/>
              <a:t>Content is focused on production ag</a:t>
            </a:r>
          </a:p>
          <a:p>
            <a:r>
              <a:rPr lang="en-US" sz="2800" dirty="0"/>
              <a:t>Delivers timely news and information </a:t>
            </a:r>
          </a:p>
          <a:p>
            <a:r>
              <a:rPr lang="en-US" sz="2800" dirty="0"/>
              <a:t>Local, regional, national news that impacts daily operation decisions</a:t>
            </a:r>
          </a:p>
          <a:p>
            <a:r>
              <a:rPr lang="en-US" sz="2800" dirty="0"/>
              <a:t>Personal connection to broadcaster and station</a:t>
            </a:r>
          </a:p>
          <a:p>
            <a:r>
              <a:rPr lang="en-US" sz="2800" dirty="0"/>
              <a:t>Knows time of ag programming, and the station call letters</a:t>
            </a:r>
          </a:p>
          <a:p>
            <a:pPr marL="0" indent="0">
              <a:buNone/>
            </a:pPr>
            <a:endParaRPr lang="en-US" sz="2800" dirty="0"/>
          </a:p>
        </p:txBody>
      </p:sp>
    </p:spTree>
    <p:extLst>
      <p:ext uri="{BB962C8B-B14F-4D97-AF65-F5344CB8AC3E}">
        <p14:creationId xmlns:p14="http://schemas.microsoft.com/office/powerpoint/2010/main" val="2619358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Farm Broadcasters Deliver Programming Beyond The Radio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025712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20574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4221562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Farm Broadcasters Continue To Connect with Younger Producers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5091934"/>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1905000"/>
            <a:ext cx="753732" cy="338554"/>
          </a:xfrm>
          <a:prstGeom prst="rect">
            <a:avLst/>
          </a:prstGeom>
          <a:noFill/>
        </p:spPr>
        <p:txBody>
          <a:bodyPr wrap="none" rtlCol="0">
            <a:spAutoFit/>
          </a:bodyPr>
          <a:lstStyle/>
          <a:p>
            <a:pPr algn="r"/>
            <a:r>
              <a:rPr lang="en-US" sz="800" dirty="0">
                <a:latin typeface="Calibri" panose="020F0502020204030204" pitchFamily="34" charset="0"/>
              </a:rPr>
              <a:t>Percent</a:t>
            </a:r>
            <a:r>
              <a:rPr lang="en-US" sz="800" dirty="0"/>
              <a:t> of </a:t>
            </a:r>
          </a:p>
          <a:p>
            <a:pPr algn="r"/>
            <a:r>
              <a:rPr lang="en-US" sz="800" dirty="0"/>
              <a:t>respondents</a:t>
            </a:r>
          </a:p>
        </p:txBody>
      </p:sp>
    </p:spTree>
    <p:extLst>
      <p:ext uri="{BB962C8B-B14F-4D97-AF65-F5344CB8AC3E}">
        <p14:creationId xmlns:p14="http://schemas.microsoft.com/office/powerpoint/2010/main" val="279605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09600" y="4800599"/>
            <a:ext cx="7018060" cy="1920973"/>
          </a:xfrm>
        </p:spPr>
        <p:txBody>
          <a:bodyPr>
            <a:normAutofit fontScale="92500" lnSpcReduction="10000"/>
          </a:bodyPr>
          <a:lstStyle/>
          <a:p>
            <a:pPr algn="l"/>
            <a:r>
              <a:rPr lang="en-US" dirty="0"/>
              <a:t>Farmers and farm partners can do so much while listening to farm radio. Late winter, farmers listen to radio while hauling grain to the elevator, grabbing lunch, feeding cattle, driving to an industry event. Where they listen changes as the calendar changes, but radio habits stay consistent. Radio goes where they go.</a:t>
            </a:r>
          </a:p>
        </p:txBody>
      </p:sp>
      <p:sp>
        <p:nvSpPr>
          <p:cNvPr id="6" name="Title 5"/>
          <p:cNvSpPr>
            <a:spLocks noGrp="1"/>
          </p:cNvSpPr>
          <p:nvPr>
            <p:ph type="ctrTitle"/>
          </p:nvPr>
        </p:nvSpPr>
        <p:spPr>
          <a:xfrm>
            <a:off x="609600" y="3286369"/>
            <a:ext cx="7344667" cy="1470025"/>
          </a:xfrm>
        </p:spPr>
        <p:txBody>
          <a:bodyPr/>
          <a:lstStyle/>
          <a:p>
            <a:r>
              <a:rPr lang="en-US" sz="2800" b="1" dirty="0"/>
              <a:t>Farm Radio Listening Behavior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386" y="-2094"/>
            <a:ext cx="2424837" cy="32331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56600" cy="32662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031" y="1558453"/>
            <a:ext cx="2981711" cy="16779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7774" y="5221"/>
            <a:ext cx="2956226" cy="1655487"/>
          </a:xfrm>
          <a:prstGeom prst="rect">
            <a:avLst/>
          </a:prstGeom>
        </p:spPr>
      </p:pic>
      <p:sp>
        <p:nvSpPr>
          <p:cNvPr id="9" name="Rectangle 8"/>
          <p:cNvSpPr/>
          <p:nvPr/>
        </p:nvSpPr>
        <p:spPr>
          <a:xfrm>
            <a:off x="1" y="3191484"/>
            <a:ext cx="9144000" cy="135683"/>
          </a:xfrm>
          <a:prstGeom prst="rect">
            <a:avLst/>
          </a:prstGeom>
          <a:solidFill>
            <a:srgbClr val="00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95"/>
            <a:ext cx="9144000" cy="135683"/>
          </a:xfrm>
          <a:prstGeom prst="rect">
            <a:avLst/>
          </a:prstGeom>
          <a:solidFill>
            <a:srgbClr val="00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49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3800" dirty="0"/>
              <a:t>Saturday Programming Reaches Farmers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68188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19812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983038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Saturday Listenership Is Strong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14931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28368" y="19812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3863967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Learnings On Saturday </a:t>
            </a:r>
          </a:p>
        </p:txBody>
      </p:sp>
      <p:sp>
        <p:nvSpPr>
          <p:cNvPr id="3" name="Content Placeholder 2"/>
          <p:cNvSpPr>
            <a:spLocks noGrp="1"/>
          </p:cNvSpPr>
          <p:nvPr>
            <p:ph idx="1"/>
          </p:nvPr>
        </p:nvSpPr>
        <p:spPr/>
        <p:txBody>
          <a:bodyPr/>
          <a:lstStyle/>
          <a:p>
            <a:r>
              <a:rPr lang="en-US" sz="2800" dirty="0"/>
              <a:t>Saturday listeners listen on average 27.5 minutes per day Monday- Friday, and also listen on Saturday.</a:t>
            </a:r>
          </a:p>
          <a:p>
            <a:r>
              <a:rPr lang="en-US" sz="2800" dirty="0"/>
              <a:t>Saturday minutes are strong. </a:t>
            </a:r>
          </a:p>
          <a:p>
            <a:r>
              <a:rPr lang="en-US" sz="2800" dirty="0"/>
              <a:t>Heavy weekday listeners, listen the same amount of time on Saturday.</a:t>
            </a:r>
          </a:p>
          <a:p>
            <a:r>
              <a:rPr lang="en-US" sz="2800" dirty="0"/>
              <a:t>On average, farmers who listen on weekends, and weekdays tend to listen 81 percent as much on Saturday as they do during the week.</a:t>
            </a:r>
          </a:p>
          <a:p>
            <a:endParaRPr lang="en-US" dirty="0"/>
          </a:p>
        </p:txBody>
      </p:sp>
    </p:spTree>
    <p:extLst>
      <p:ext uri="{BB962C8B-B14F-4D97-AF65-F5344CB8AC3E}">
        <p14:creationId xmlns:p14="http://schemas.microsoft.com/office/powerpoint/2010/main" val="318920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Saturday Sports Listening By Waves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8847661"/>
              </p:ext>
            </p:extLst>
          </p:nvPr>
        </p:nvGraphicFramePr>
        <p:xfrm>
          <a:off x="331237" y="1447800"/>
          <a:ext cx="8355563"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1518118"/>
            <a:ext cx="801823" cy="338554"/>
          </a:xfrm>
          <a:prstGeom prst="rect">
            <a:avLst/>
          </a:prstGeom>
          <a:noFill/>
        </p:spPr>
        <p:txBody>
          <a:bodyPr wrap="none" rtlCol="0">
            <a:spAutoFit/>
          </a:bodyPr>
          <a:lstStyle/>
          <a:p>
            <a:pPr algn="r" fontAlgn="base">
              <a:spcBef>
                <a:spcPct val="0"/>
              </a:spcBef>
              <a:spcAft>
                <a:spcPct val="0"/>
              </a:spcAft>
            </a:pPr>
            <a:r>
              <a:rPr lang="en-US" sz="800" b="1" dirty="0">
                <a:solidFill>
                  <a:srgbClr val="808080"/>
                </a:solidFill>
              </a:rPr>
              <a:t>Percent of </a:t>
            </a:r>
          </a:p>
          <a:p>
            <a:pPr algn="r" fontAlgn="base">
              <a:spcBef>
                <a:spcPct val="0"/>
              </a:spcBef>
              <a:spcAft>
                <a:spcPct val="0"/>
              </a:spcAft>
            </a:pPr>
            <a:r>
              <a:rPr lang="en-US" sz="800" b="1" dirty="0">
                <a:solidFill>
                  <a:srgbClr val="808080"/>
                </a:solidFill>
              </a:rPr>
              <a:t>respondents</a:t>
            </a:r>
          </a:p>
        </p:txBody>
      </p:sp>
    </p:spTree>
    <p:extLst>
      <p:ext uri="{BB962C8B-B14F-4D97-AF65-F5344CB8AC3E}">
        <p14:creationId xmlns:p14="http://schemas.microsoft.com/office/powerpoint/2010/main" val="305234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3600" dirty="0"/>
              <a:t>Saturday Sports Listenership Is Popular Among Both Young And Older Farmers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760404"/>
              </p:ext>
            </p:extLst>
          </p:nvPr>
        </p:nvGraphicFramePr>
        <p:xfrm>
          <a:off x="533400" y="1687395"/>
          <a:ext cx="8153400" cy="443876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79854" y="20574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199071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dirty="0"/>
              <a:t>60% Of Farmers Watch TV Ag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0920037"/>
              </p:ext>
            </p:extLst>
          </p:nvPr>
        </p:nvGraphicFramePr>
        <p:xfrm>
          <a:off x="76200" y="1447800"/>
          <a:ext cx="8839200" cy="44957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10958" y="1856672"/>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3678648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Farmers Of All Ages Watch Ag TV</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0353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19050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129089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09800"/>
            <a:ext cx="8229600" cy="2057400"/>
          </a:xfrm>
        </p:spPr>
        <p:txBody>
          <a:bodyPr/>
          <a:lstStyle/>
          <a:p>
            <a:pPr algn="ctr"/>
            <a:r>
              <a:rPr lang="en-US" b="1" dirty="0">
                <a:solidFill>
                  <a:srgbClr val="001F5F"/>
                </a:solidFill>
              </a:rPr>
              <a:t>The Audience Is Listening</a:t>
            </a:r>
            <a:br>
              <a:rPr lang="en-US" sz="6600" b="1" dirty="0">
                <a:solidFill>
                  <a:srgbClr val="001F5F"/>
                </a:solidFill>
              </a:rPr>
            </a:br>
            <a:r>
              <a:rPr lang="en-US" sz="4000" dirty="0">
                <a:solidFill>
                  <a:srgbClr val="001F5F"/>
                </a:solidFill>
              </a:rPr>
              <a:t>Wave 1-4 Research</a:t>
            </a:r>
            <a:endParaRPr lang="en-US" sz="4800" dirty="0">
              <a:solidFill>
                <a:srgbClr val="001F5F"/>
              </a:solidFill>
            </a:endParaRPr>
          </a:p>
        </p:txBody>
      </p:sp>
    </p:spTree>
    <p:extLst>
      <p:ext uri="{BB962C8B-B14F-4D97-AF65-F5344CB8AC3E}">
        <p14:creationId xmlns:p14="http://schemas.microsoft.com/office/powerpoint/2010/main" val="236373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5320637"/>
            <a:ext cx="7772400" cy="1470025"/>
          </a:xfrm>
        </p:spPr>
        <p:txBody>
          <a:bodyPr/>
          <a:lstStyle/>
          <a:p>
            <a:r>
              <a:rPr lang="en-US" sz="2800" dirty="0"/>
              <a:t>Radio Band Listenership</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5325088" cy="299666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367" y="-67338"/>
            <a:ext cx="3852582" cy="6858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96666"/>
            <a:ext cx="5307367" cy="2986694"/>
          </a:xfrm>
          <a:prstGeom prst="rect">
            <a:avLst/>
          </a:prstGeom>
        </p:spPr>
      </p:pic>
    </p:spTree>
    <p:extLst>
      <p:ext uri="{BB962C8B-B14F-4D97-AF65-F5344CB8AC3E}">
        <p14:creationId xmlns:p14="http://schemas.microsoft.com/office/powerpoint/2010/main" val="1155542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dirty="0"/>
              <a:t>More Listeners Listen To Farm Radio On Multiple Bands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6787894"/>
              </p:ext>
            </p:extLst>
          </p:nvPr>
        </p:nvGraphicFramePr>
        <p:xfrm>
          <a:off x="228600" y="1600200"/>
          <a:ext cx="8839200" cy="44655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86470" y="5942625"/>
            <a:ext cx="494046" cy="246221"/>
          </a:xfrm>
          <a:prstGeom prst="rect">
            <a:avLst/>
          </a:prstGeom>
          <a:noFill/>
        </p:spPr>
        <p:txBody>
          <a:bodyPr wrap="none" rtlCol="0">
            <a:spAutoFit/>
          </a:bodyPr>
          <a:lstStyle/>
          <a:p>
            <a:r>
              <a:rPr lang="en-US" sz="1000" b="0" dirty="0">
                <a:solidFill>
                  <a:schemeClr val="bg2"/>
                </a:solidFill>
              </a:rPr>
              <a:t>N=301</a:t>
            </a:r>
          </a:p>
        </p:txBody>
      </p:sp>
      <p:sp>
        <p:nvSpPr>
          <p:cNvPr id="3" name="TextBox 2"/>
          <p:cNvSpPr txBox="1"/>
          <p:nvPr/>
        </p:nvSpPr>
        <p:spPr>
          <a:xfrm>
            <a:off x="228600" y="6477000"/>
            <a:ext cx="3389069" cy="246221"/>
          </a:xfrm>
          <a:prstGeom prst="rect">
            <a:avLst/>
          </a:prstGeom>
          <a:noFill/>
        </p:spPr>
        <p:txBody>
          <a:bodyPr wrap="none" rtlCol="0">
            <a:spAutoFit/>
          </a:bodyPr>
          <a:lstStyle/>
          <a:p>
            <a:r>
              <a:rPr lang="en-US" sz="1000" dirty="0"/>
              <a:t>Wave 1 did not specify farm news, weather and markets.</a:t>
            </a:r>
          </a:p>
        </p:txBody>
      </p:sp>
    </p:spTree>
    <p:extLst>
      <p:ext uri="{BB962C8B-B14F-4D97-AF65-F5344CB8AC3E}">
        <p14:creationId xmlns:p14="http://schemas.microsoft.com/office/powerpoint/2010/main" val="213302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7240" y="2348466"/>
            <a:ext cx="1700455" cy="2604534"/>
          </a:xfrm>
          <a:prstGeom prst="rect">
            <a:avLst/>
          </a:prstGeom>
          <a:solidFill>
            <a:srgbClr val="FFFFA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angle 4"/>
          <p:cNvSpPr/>
          <p:nvPr/>
        </p:nvSpPr>
        <p:spPr>
          <a:xfrm>
            <a:off x="3048000" y="2348466"/>
            <a:ext cx="1858040" cy="260453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Title 1"/>
          <p:cNvSpPr>
            <a:spLocks noGrp="1"/>
          </p:cNvSpPr>
          <p:nvPr>
            <p:ph type="title"/>
          </p:nvPr>
        </p:nvSpPr>
        <p:spPr/>
        <p:txBody>
          <a:bodyPr/>
          <a:lstStyle/>
          <a:p>
            <a:pPr>
              <a:lnSpc>
                <a:spcPts val="4500"/>
              </a:lnSpc>
            </a:pPr>
            <a:r>
              <a:rPr lang="en-US" sz="3600" dirty="0"/>
              <a:t>Radio Reaches Farmers and Ranchers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7561036"/>
              </p:ext>
            </p:extLst>
          </p:nvPr>
        </p:nvGraphicFramePr>
        <p:xfrm>
          <a:off x="49246" y="1757895"/>
          <a:ext cx="8572316" cy="38433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1757895"/>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
        <p:nvSpPr>
          <p:cNvPr id="3" name="TextBox 2"/>
          <p:cNvSpPr txBox="1"/>
          <p:nvPr/>
        </p:nvSpPr>
        <p:spPr>
          <a:xfrm>
            <a:off x="1447800" y="2514600"/>
            <a:ext cx="6573979" cy="307777"/>
          </a:xfrm>
          <a:prstGeom prst="rect">
            <a:avLst/>
          </a:prstGeom>
          <a:noFill/>
        </p:spPr>
        <p:txBody>
          <a:bodyPr wrap="none" rtlCol="0">
            <a:spAutoFit/>
          </a:bodyPr>
          <a:lstStyle/>
          <a:p>
            <a:r>
              <a:rPr lang="en-US" sz="1400" dirty="0"/>
              <a:t>   Wave 1	                    Wave 2	                 Wave 3		     Wave 4</a:t>
            </a:r>
          </a:p>
        </p:txBody>
      </p:sp>
      <p:sp>
        <p:nvSpPr>
          <p:cNvPr id="9" name="TextBox 8"/>
          <p:cNvSpPr txBox="1"/>
          <p:nvPr/>
        </p:nvSpPr>
        <p:spPr>
          <a:xfrm>
            <a:off x="228600" y="6605153"/>
            <a:ext cx="3389069" cy="246221"/>
          </a:xfrm>
          <a:prstGeom prst="rect">
            <a:avLst/>
          </a:prstGeom>
          <a:noFill/>
        </p:spPr>
        <p:txBody>
          <a:bodyPr wrap="none" rtlCol="0">
            <a:spAutoFit/>
          </a:bodyPr>
          <a:lstStyle/>
          <a:p>
            <a:r>
              <a:rPr lang="en-US" sz="1000" dirty="0"/>
              <a:t>Wave 1 did not specify farm news, weather and markets.</a:t>
            </a:r>
          </a:p>
        </p:txBody>
      </p:sp>
    </p:spTree>
    <p:extLst>
      <p:ext uri="{BB962C8B-B14F-4D97-AF65-F5344CB8AC3E}">
        <p14:creationId xmlns:p14="http://schemas.microsoft.com/office/powerpoint/2010/main" val="632467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609601"/>
            <a:ext cx="4267200" cy="3276599"/>
          </a:xfrm>
        </p:spPr>
        <p:txBody>
          <a:bodyPr/>
          <a:lstStyle/>
          <a:p>
            <a:r>
              <a:rPr lang="en-US" sz="3600" dirty="0"/>
              <a:t>How Are Farm Broadcaster </a:t>
            </a:r>
            <a:br>
              <a:rPr lang="en-US" sz="3600" dirty="0"/>
            </a:br>
            <a:r>
              <a:rPr lang="en-US" sz="3600" dirty="0"/>
              <a:t>Regarded By Their Listeners</a:t>
            </a:r>
            <a:endParaRPr lang="en-US" sz="8800" dirty="0"/>
          </a:p>
        </p:txBody>
      </p:sp>
      <p:sp>
        <p:nvSpPr>
          <p:cNvPr id="9" name="Subtitle 8"/>
          <p:cNvSpPr>
            <a:spLocks noGrp="1"/>
          </p:cNvSpPr>
          <p:nvPr>
            <p:ph type="subTitle" idx="1"/>
          </p:nvPr>
        </p:nvSpPr>
        <p:spPr>
          <a:xfrm>
            <a:off x="685800" y="4134537"/>
            <a:ext cx="3657600" cy="1219200"/>
          </a:xfrm>
        </p:spPr>
        <p:txBody>
          <a:bodyPr>
            <a:normAutofit fontScale="92500" lnSpcReduction="20000"/>
          </a:bodyPr>
          <a:lstStyle/>
          <a:p>
            <a:r>
              <a:rPr lang="en-US" dirty="0"/>
              <a:t>Farm broadcasters are considered very credible, trustworthy and accurate by a vast majority of listeners.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3266061"/>
            <a:ext cx="2895600" cy="2918052"/>
          </a:xfrm>
          <a:prstGeom prst="rect">
            <a:avLst/>
          </a:prstGeom>
        </p:spPr>
      </p:pic>
      <p:pic>
        <p:nvPicPr>
          <p:cNvPr id="11"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208689"/>
            <a:ext cx="2895600" cy="305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1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3600" dirty="0"/>
              <a:t>Frequent Listeners Rate Their Broadcaster Higher Than Those Who Listen Less Often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321057"/>
              </p:ext>
            </p:extLst>
          </p:nvPr>
        </p:nvGraphicFramePr>
        <p:xfrm>
          <a:off x="76200" y="1447800"/>
          <a:ext cx="8839200" cy="45610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4147" y="1752600"/>
            <a:ext cx="526106" cy="338554"/>
          </a:xfrm>
          <a:prstGeom prst="rect">
            <a:avLst/>
          </a:prstGeom>
          <a:noFill/>
        </p:spPr>
        <p:txBody>
          <a:bodyPr wrap="none" rtlCol="0">
            <a:spAutoFit/>
          </a:bodyPr>
          <a:lstStyle/>
          <a:p>
            <a:pPr algn="r"/>
            <a:r>
              <a:rPr lang="en-US" sz="800" dirty="0">
                <a:latin typeface="Calibri" panose="020F0502020204030204" pitchFamily="34" charset="0"/>
              </a:rPr>
              <a:t>Average</a:t>
            </a:r>
          </a:p>
          <a:p>
            <a:pPr algn="r"/>
            <a:r>
              <a:rPr lang="en-US" sz="800" dirty="0">
                <a:latin typeface="Calibri" panose="020F0502020204030204" pitchFamily="34" charset="0"/>
              </a:rPr>
              <a:t> rating</a:t>
            </a:r>
          </a:p>
        </p:txBody>
      </p:sp>
    </p:spTree>
    <p:extLst>
      <p:ext uri="{BB962C8B-B14F-4D97-AF65-F5344CB8AC3E}">
        <p14:creationId xmlns:p14="http://schemas.microsoft.com/office/powerpoint/2010/main" val="72772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nSpc>
                <a:spcPts val="4600"/>
              </a:lnSpc>
            </a:pPr>
            <a:r>
              <a:rPr lang="en-US" sz="3600" dirty="0"/>
              <a:t>Broadcaster Accuracy Is Rated Consistently High Regardless Of Farm Revenue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6177788"/>
              </p:ext>
            </p:extLst>
          </p:nvPr>
        </p:nvGraphicFramePr>
        <p:xfrm>
          <a:off x="485775" y="16668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5775" y="2057400"/>
            <a:ext cx="569388" cy="338554"/>
          </a:xfrm>
          <a:prstGeom prst="rect">
            <a:avLst/>
          </a:prstGeom>
          <a:noFill/>
        </p:spPr>
        <p:txBody>
          <a:bodyPr wrap="none" rtlCol="0">
            <a:spAutoFit/>
          </a:bodyPr>
          <a:lstStyle/>
          <a:p>
            <a:pPr algn="r"/>
            <a:r>
              <a:rPr lang="en-US" sz="800" dirty="0"/>
              <a:t>Average</a:t>
            </a:r>
          </a:p>
          <a:p>
            <a:pPr algn="r"/>
            <a:r>
              <a:rPr lang="en-US" sz="800" dirty="0"/>
              <a:t> rating</a:t>
            </a:r>
          </a:p>
        </p:txBody>
      </p:sp>
    </p:spTree>
    <p:extLst>
      <p:ext uri="{BB962C8B-B14F-4D97-AF65-F5344CB8AC3E}">
        <p14:creationId xmlns:p14="http://schemas.microsoft.com/office/powerpoint/2010/main" val="2214270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3600" dirty="0"/>
              <a:t>Frequent Listeners Rate Their Broadcast Higher on Credibility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4812226"/>
              </p:ext>
            </p:extLst>
          </p:nvPr>
        </p:nvGraphicFramePr>
        <p:xfrm>
          <a:off x="152400" y="13716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1828800"/>
            <a:ext cx="526106" cy="338554"/>
          </a:xfrm>
          <a:prstGeom prst="rect">
            <a:avLst/>
          </a:prstGeom>
          <a:noFill/>
        </p:spPr>
        <p:txBody>
          <a:bodyPr wrap="none" rtlCol="0">
            <a:spAutoFit/>
          </a:bodyPr>
          <a:lstStyle/>
          <a:p>
            <a:pPr algn="r"/>
            <a:r>
              <a:rPr lang="en-US" sz="800" dirty="0">
                <a:latin typeface="Calibri" panose="020F0502020204030204" pitchFamily="34" charset="0"/>
              </a:rPr>
              <a:t>Average</a:t>
            </a:r>
          </a:p>
          <a:p>
            <a:pPr algn="r"/>
            <a:r>
              <a:rPr lang="en-US" sz="800" dirty="0">
                <a:latin typeface="Calibri" panose="020F0502020204030204" pitchFamily="34" charset="0"/>
              </a:rPr>
              <a:t> rating</a:t>
            </a:r>
          </a:p>
        </p:txBody>
      </p:sp>
    </p:spTree>
    <p:extLst>
      <p:ext uri="{BB962C8B-B14F-4D97-AF65-F5344CB8AC3E}">
        <p14:creationId xmlns:p14="http://schemas.microsoft.com/office/powerpoint/2010/main" val="3787909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nSpc>
                <a:spcPts val="4500"/>
              </a:lnSpc>
            </a:pPr>
            <a:r>
              <a:rPr lang="en-US" sz="3600" dirty="0"/>
              <a:t>Farmers Consistently Rate Farm Broadcaster High On Credibility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197697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3400" y="2057400"/>
            <a:ext cx="526106" cy="338554"/>
          </a:xfrm>
          <a:prstGeom prst="rect">
            <a:avLst/>
          </a:prstGeom>
          <a:noFill/>
        </p:spPr>
        <p:txBody>
          <a:bodyPr wrap="none" rtlCol="0">
            <a:spAutoFit/>
          </a:bodyPr>
          <a:lstStyle/>
          <a:p>
            <a:pPr algn="r"/>
            <a:r>
              <a:rPr lang="en-US" sz="800" dirty="0">
                <a:latin typeface="Calibri" panose="020F0502020204030204" pitchFamily="34" charset="0"/>
              </a:rPr>
              <a:t>Average</a:t>
            </a:r>
          </a:p>
          <a:p>
            <a:pPr algn="r"/>
            <a:r>
              <a:rPr lang="en-US" sz="800" dirty="0">
                <a:latin typeface="Calibri" panose="020F0502020204030204" pitchFamily="34" charset="0"/>
              </a:rPr>
              <a:t> rating</a:t>
            </a:r>
          </a:p>
        </p:txBody>
      </p:sp>
    </p:spTree>
    <p:extLst>
      <p:ext uri="{BB962C8B-B14F-4D97-AF65-F5344CB8AC3E}">
        <p14:creationId xmlns:p14="http://schemas.microsoft.com/office/powerpoint/2010/main" val="123370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nSpc>
                <a:spcPts val="3600"/>
              </a:lnSpc>
            </a:pPr>
            <a:r>
              <a:rPr lang="en-US" sz="3600" dirty="0"/>
              <a:t>More Frequent Listeners Rate Their Broadcaster Higher On Timely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599164"/>
              </p:ext>
            </p:extLst>
          </p:nvPr>
        </p:nvGraphicFramePr>
        <p:xfrm>
          <a:off x="304800" y="1600200"/>
          <a:ext cx="8229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1905000"/>
            <a:ext cx="526106" cy="338554"/>
          </a:xfrm>
          <a:prstGeom prst="rect">
            <a:avLst/>
          </a:prstGeom>
          <a:noFill/>
        </p:spPr>
        <p:txBody>
          <a:bodyPr wrap="none" rtlCol="0">
            <a:spAutoFit/>
          </a:bodyPr>
          <a:lstStyle/>
          <a:p>
            <a:pPr algn="r"/>
            <a:r>
              <a:rPr lang="en-US" sz="800" dirty="0">
                <a:latin typeface="Calibri" panose="020F0502020204030204" pitchFamily="34" charset="0"/>
              </a:rPr>
              <a:t>Average</a:t>
            </a:r>
          </a:p>
          <a:p>
            <a:pPr algn="r"/>
            <a:r>
              <a:rPr lang="en-US" sz="800" dirty="0">
                <a:latin typeface="Calibri" panose="020F0502020204030204" pitchFamily="34" charset="0"/>
              </a:rPr>
              <a:t> rating</a:t>
            </a:r>
          </a:p>
        </p:txBody>
      </p:sp>
    </p:spTree>
    <p:extLst>
      <p:ext uri="{BB962C8B-B14F-4D97-AF65-F5344CB8AC3E}">
        <p14:creationId xmlns:p14="http://schemas.microsoft.com/office/powerpoint/2010/main" val="66221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lnSpc>
                <a:spcPts val="4500"/>
              </a:lnSpc>
            </a:pPr>
            <a:r>
              <a:rPr lang="en-US" sz="3600" dirty="0"/>
              <a:t>Listeners Rate Their Broadcasters On Providing Timely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8664430"/>
              </p:ext>
            </p:extLst>
          </p:nvPr>
        </p:nvGraphicFramePr>
        <p:xfrm>
          <a:off x="152400" y="1600200"/>
          <a:ext cx="8534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4147" y="2057400"/>
            <a:ext cx="526106" cy="338554"/>
          </a:xfrm>
          <a:prstGeom prst="rect">
            <a:avLst/>
          </a:prstGeom>
          <a:noFill/>
        </p:spPr>
        <p:txBody>
          <a:bodyPr wrap="none" rtlCol="0">
            <a:spAutoFit/>
          </a:bodyPr>
          <a:lstStyle/>
          <a:p>
            <a:pPr algn="r"/>
            <a:r>
              <a:rPr lang="en-US" sz="800" dirty="0">
                <a:latin typeface="Calibri" panose="020F0502020204030204" pitchFamily="34" charset="0"/>
              </a:rPr>
              <a:t>Average</a:t>
            </a:r>
          </a:p>
          <a:p>
            <a:pPr algn="r"/>
            <a:r>
              <a:rPr lang="en-US" sz="800" dirty="0">
                <a:latin typeface="Calibri" panose="020F0502020204030204" pitchFamily="34" charset="0"/>
              </a:rPr>
              <a:t> rating</a:t>
            </a:r>
          </a:p>
        </p:txBody>
      </p:sp>
    </p:spTree>
    <p:extLst>
      <p:ext uri="{BB962C8B-B14F-4D97-AF65-F5344CB8AC3E}">
        <p14:creationId xmlns:p14="http://schemas.microsoft.com/office/powerpoint/2010/main" val="3825659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001F5F"/>
                </a:solidFill>
              </a:rPr>
              <a:t>Methodology</a:t>
            </a:r>
          </a:p>
        </p:txBody>
      </p:sp>
      <p:sp>
        <p:nvSpPr>
          <p:cNvPr id="3" name="Content Placeholder 2"/>
          <p:cNvSpPr>
            <a:spLocks noGrp="1"/>
          </p:cNvSpPr>
          <p:nvPr>
            <p:ph idx="1"/>
          </p:nvPr>
        </p:nvSpPr>
        <p:spPr>
          <a:xfrm>
            <a:off x="152400" y="1143000"/>
            <a:ext cx="5334000" cy="5029200"/>
          </a:xfrm>
        </p:spPr>
        <p:txBody>
          <a:bodyPr/>
          <a:lstStyle/>
          <a:p>
            <a:r>
              <a:rPr lang="en-US" sz="2400" dirty="0"/>
              <a:t>300 sample size per quarter, total of 1200 survey completes by end of 2015</a:t>
            </a:r>
          </a:p>
          <a:p>
            <a:r>
              <a:rPr lang="en-US" dirty="0"/>
              <a:t>Wave 1 = Feb/March </a:t>
            </a:r>
          </a:p>
          <a:p>
            <a:r>
              <a:rPr lang="en-US" sz="2400" dirty="0"/>
              <a:t>Wave 2 = May/June</a:t>
            </a:r>
          </a:p>
          <a:p>
            <a:r>
              <a:rPr lang="en-US" dirty="0"/>
              <a:t>Wave 3 = September/October</a:t>
            </a:r>
          </a:p>
          <a:p>
            <a:r>
              <a:rPr lang="en-US" sz="2400" dirty="0"/>
              <a:t>Wave 4 = December</a:t>
            </a:r>
          </a:p>
          <a:p>
            <a:r>
              <a:rPr lang="en-US" sz="2400" dirty="0"/>
              <a:t>Sample size focused within 75 mile radius of station airing content produced by NAFB member</a:t>
            </a:r>
          </a:p>
          <a:p>
            <a:r>
              <a:rPr lang="en-US" sz="2400" dirty="0"/>
              <a:t>$100,000 plus Gross Farm Income (GFI) operations</a:t>
            </a:r>
          </a:p>
          <a:p>
            <a:r>
              <a:rPr lang="en-US" sz="2400" dirty="0"/>
              <a:t>Nationwide survey, calls per state based on percentage of state GFI operations, 2012 USDA Census Data</a:t>
            </a:r>
          </a:p>
        </p:txBody>
      </p:sp>
      <p:graphicFrame>
        <p:nvGraphicFramePr>
          <p:cNvPr id="6" name="Object 5"/>
          <p:cNvGraphicFramePr>
            <a:graphicFrameLocks noChangeAspect="1"/>
          </p:cNvGraphicFramePr>
          <p:nvPr>
            <p:extLst>
              <p:ext uri="{D42A27DB-BD31-4B8C-83A1-F6EECF244321}">
                <p14:modId xmlns:p14="http://schemas.microsoft.com/office/powerpoint/2010/main" val="4006981848"/>
              </p:ext>
            </p:extLst>
          </p:nvPr>
        </p:nvGraphicFramePr>
        <p:xfrm>
          <a:off x="5562600" y="24809"/>
          <a:ext cx="2057400" cy="6796055"/>
        </p:xfrm>
        <a:graphic>
          <a:graphicData uri="http://schemas.openxmlformats.org/presentationml/2006/ole">
            <mc:AlternateContent xmlns:mc="http://schemas.openxmlformats.org/markup-compatibility/2006">
              <mc:Choice xmlns:v="urn:schemas-microsoft-com:vml" Requires="v">
                <p:oleObj spid="_x0000_s1166" name="Worksheet" r:id="rId4" imgW="2943098" imgH="9725130" progId="Excel.Sheet.12">
                  <p:embed/>
                </p:oleObj>
              </mc:Choice>
              <mc:Fallback>
                <p:oleObj name="Worksheet" r:id="rId4" imgW="2943098" imgH="9725130" progId="Excel.Sheet.12">
                  <p:embed/>
                  <p:pic>
                    <p:nvPicPr>
                      <p:cNvPr id="0" name=""/>
                      <p:cNvPicPr/>
                      <p:nvPr/>
                    </p:nvPicPr>
                    <p:blipFill>
                      <a:blip r:embed="rId5"/>
                      <a:stretch>
                        <a:fillRect/>
                      </a:stretch>
                    </p:blipFill>
                    <p:spPr>
                      <a:xfrm>
                        <a:off x="5562600" y="24809"/>
                        <a:ext cx="2057400" cy="6796055"/>
                      </a:xfrm>
                      <a:prstGeom prst="rect">
                        <a:avLst/>
                      </a:prstGeom>
                    </p:spPr>
                  </p:pic>
                </p:oleObj>
              </mc:Fallback>
            </mc:AlternateContent>
          </a:graphicData>
        </a:graphic>
      </p:graphicFrame>
    </p:spTree>
    <p:extLst>
      <p:ext uri="{BB962C8B-B14F-4D97-AF65-F5344CB8AC3E}">
        <p14:creationId xmlns:p14="http://schemas.microsoft.com/office/powerpoint/2010/main" val="375075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819400" y="4724400"/>
            <a:ext cx="3657600" cy="369332"/>
          </a:xfrm>
          <a:prstGeom prst="rect">
            <a:avLst/>
          </a:prstGeom>
          <a:solidFill>
            <a:srgbClr val="001F5F"/>
          </a:soli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a:latin typeface="Calibri" panose="020F0502020204030204" pitchFamily="34" charset="0"/>
              </a:rPr>
              <a:t>Respondent Demos</a:t>
            </a:r>
          </a:p>
        </p:txBody>
      </p:sp>
      <p:pic>
        <p:nvPicPr>
          <p:cNvPr id="5"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2400" y="1077886"/>
            <a:ext cx="3740412" cy="337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t="-1638"/>
          <a:stretch/>
        </p:blipFill>
        <p:spPr>
          <a:xfrm>
            <a:off x="6657975" y="1005840"/>
            <a:ext cx="2319181" cy="3448806"/>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81374" y="1077886"/>
            <a:ext cx="3276601" cy="3376760"/>
          </a:xfrm>
          <a:prstGeom prst="rect">
            <a:avLst/>
          </a:prstGeom>
        </p:spPr>
      </p:pic>
    </p:spTree>
    <p:extLst>
      <p:ext uri="{BB962C8B-B14F-4D97-AF65-F5344CB8AC3E}">
        <p14:creationId xmlns:p14="http://schemas.microsoft.com/office/powerpoint/2010/main" val="3639521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Gross Farm Revenue By Data Collection Wave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95961428"/>
              </p:ext>
            </p:extLst>
          </p:nvPr>
        </p:nvGraphicFramePr>
        <p:xfrm>
          <a:off x="304800" y="1600201"/>
          <a:ext cx="8305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94006" y="1687394"/>
            <a:ext cx="834793" cy="338554"/>
          </a:xfrm>
          <a:prstGeom prst="rect">
            <a:avLst/>
          </a:prstGeom>
          <a:noFill/>
        </p:spPr>
        <p:txBody>
          <a:bodyPr wrap="square" rtlCol="0">
            <a:spAutoFit/>
          </a:bodyPr>
          <a:lstStyle/>
          <a:p>
            <a:pPr algn="r"/>
            <a:r>
              <a:rPr lang="en-US" sz="800" dirty="0">
                <a:solidFill>
                  <a:schemeClr val="tx1">
                    <a:lumMod val="95000"/>
                    <a:lumOff val="5000"/>
                  </a:schemeClr>
                </a:solidFill>
                <a:latin typeface="Calibri" panose="020F0502020204030204" pitchFamily="34" charset="0"/>
              </a:rPr>
              <a:t>Number of </a:t>
            </a:r>
          </a:p>
          <a:p>
            <a:pPr algn="r"/>
            <a:r>
              <a:rPr lang="en-US" sz="800" dirty="0">
                <a:solidFill>
                  <a:schemeClr val="tx1">
                    <a:lumMod val="95000"/>
                    <a:lumOff val="5000"/>
                  </a:schemeClr>
                </a:solidFill>
                <a:latin typeface="Calibri" panose="020F0502020204030204" pitchFamily="34" charset="0"/>
              </a:rPr>
              <a:t>respondents</a:t>
            </a:r>
          </a:p>
        </p:txBody>
      </p:sp>
    </p:spTree>
    <p:extLst>
      <p:ext uri="{BB962C8B-B14F-4D97-AF65-F5344CB8AC3E}">
        <p14:creationId xmlns:p14="http://schemas.microsoft.com/office/powerpoint/2010/main" val="633446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On Average, Respondents Farm Almost 1,900 Acres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83160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1752600"/>
            <a:ext cx="694421" cy="461665"/>
          </a:xfrm>
          <a:prstGeom prst="rect">
            <a:avLst/>
          </a:prstGeom>
          <a:noFill/>
        </p:spPr>
        <p:txBody>
          <a:bodyPr wrap="none" rtlCol="0">
            <a:spAutoFit/>
          </a:bodyPr>
          <a:lstStyle/>
          <a:p>
            <a:pPr algn="r"/>
            <a:r>
              <a:rPr lang="en-US" sz="800" dirty="0"/>
              <a:t>Average </a:t>
            </a:r>
          </a:p>
          <a:p>
            <a:pPr algn="r"/>
            <a:r>
              <a:rPr lang="en-US" sz="800" dirty="0"/>
              <a:t>Number of </a:t>
            </a:r>
          </a:p>
          <a:p>
            <a:pPr algn="r"/>
            <a:r>
              <a:rPr lang="en-US" sz="800" dirty="0">
                <a:latin typeface="Calibri" panose="020F0502020204030204" pitchFamily="34" charset="0"/>
              </a:rPr>
              <a:t>Acres</a:t>
            </a:r>
          </a:p>
        </p:txBody>
      </p:sp>
    </p:spTree>
    <p:extLst>
      <p:ext uri="{BB962C8B-B14F-4D97-AF65-F5344CB8AC3E}">
        <p14:creationId xmlns:p14="http://schemas.microsoft.com/office/powerpoint/2010/main" val="1000879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Younger Growers Tend To Control More Acres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70618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43700" y="1706319"/>
            <a:ext cx="659155" cy="461665"/>
          </a:xfrm>
          <a:prstGeom prst="rect">
            <a:avLst/>
          </a:prstGeom>
          <a:noFill/>
        </p:spPr>
        <p:txBody>
          <a:bodyPr wrap="none" rtlCol="0">
            <a:spAutoFit/>
          </a:bodyPr>
          <a:lstStyle/>
          <a:p>
            <a:pPr algn="r"/>
            <a:r>
              <a:rPr lang="en-US" sz="800" dirty="0">
                <a:latin typeface="Calibri" panose="020F0502020204030204" pitchFamily="34" charset="0"/>
              </a:rPr>
              <a:t>Average </a:t>
            </a:r>
          </a:p>
          <a:p>
            <a:pPr algn="r"/>
            <a:r>
              <a:rPr lang="en-US" sz="800" dirty="0">
                <a:latin typeface="Calibri" panose="020F0502020204030204" pitchFamily="34" charset="0"/>
              </a:rPr>
              <a:t>Number of </a:t>
            </a:r>
          </a:p>
          <a:p>
            <a:pPr algn="r"/>
            <a:r>
              <a:rPr lang="en-US" sz="800" dirty="0">
                <a:latin typeface="Calibri" panose="020F0502020204030204" pitchFamily="34" charset="0"/>
              </a:rPr>
              <a:t>Acres</a:t>
            </a:r>
          </a:p>
        </p:txBody>
      </p:sp>
    </p:spTree>
    <p:extLst>
      <p:ext uri="{BB962C8B-B14F-4D97-AF65-F5344CB8AC3E}">
        <p14:creationId xmlns:p14="http://schemas.microsoft.com/office/powerpoint/2010/main" val="2060665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400" dirty="0"/>
              <a:t>Corn Is The Most Frequently Planted Crop By Respondents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96919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72555" y="1494453"/>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202527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dirty="0"/>
              <a:t>Half Of Respondents Have Livestock Or Dairy Operations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7172071"/>
              </p:ext>
            </p:extLst>
          </p:nvPr>
        </p:nvGraphicFramePr>
        <p:xfrm>
          <a:off x="152400" y="1600200"/>
          <a:ext cx="8686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2776" y="20574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1276497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000" dirty="0"/>
              <a:t>9 Out Of 10 Farmers Surveyed Are Decision Makers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6236258"/>
              </p:ext>
            </p:extLst>
          </p:nvPr>
        </p:nvGraphicFramePr>
        <p:xfrm>
          <a:off x="152400" y="16002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2400" y="2057400"/>
            <a:ext cx="708848" cy="338554"/>
          </a:xfrm>
          <a:prstGeom prst="rect">
            <a:avLst/>
          </a:prstGeom>
          <a:noFill/>
        </p:spPr>
        <p:txBody>
          <a:bodyPr wrap="none" rtlCol="0">
            <a:spAutoFit/>
          </a:bodyPr>
          <a:lstStyle/>
          <a:p>
            <a:pPr algn="r"/>
            <a:r>
              <a:rPr lang="en-US" sz="800" dirty="0"/>
              <a:t>Percent of </a:t>
            </a:r>
          </a:p>
          <a:p>
            <a:pPr algn="r"/>
            <a:r>
              <a:rPr lang="en-US" sz="800" dirty="0">
                <a:latin typeface="Calibri" panose="020F0502020204030204" pitchFamily="34" charset="0"/>
              </a:rPr>
              <a:t>respondents</a:t>
            </a:r>
          </a:p>
        </p:txBody>
      </p:sp>
    </p:spTree>
    <p:extLst>
      <p:ext uri="{BB962C8B-B14F-4D97-AF65-F5344CB8AC3E}">
        <p14:creationId xmlns:p14="http://schemas.microsoft.com/office/powerpoint/2010/main" val="1639537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0"/>
            <a:ext cx="7467600" cy="1295400"/>
          </a:xfrm>
        </p:spPr>
        <p:txBody>
          <a:bodyPr/>
          <a:lstStyle/>
          <a:p>
            <a:r>
              <a:rPr lang="en-US" sz="7200" dirty="0">
                <a:solidFill>
                  <a:srgbClr val="001F5F"/>
                </a:solidFill>
              </a:rPr>
              <a:t>Thank You.</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66800" y="1676400"/>
            <a:ext cx="7010400" cy="3320716"/>
          </a:xfrm>
        </p:spPr>
      </p:pic>
      <p:sp>
        <p:nvSpPr>
          <p:cNvPr id="3" name="Rectangle 2"/>
          <p:cNvSpPr/>
          <p:nvPr/>
        </p:nvSpPr>
        <p:spPr>
          <a:xfrm>
            <a:off x="990600" y="5334001"/>
            <a:ext cx="6553200" cy="830997"/>
          </a:xfrm>
          <a:prstGeom prst="rect">
            <a:avLst/>
          </a:prstGeom>
        </p:spPr>
        <p:txBody>
          <a:bodyPr wrap="square">
            <a:spAutoFit/>
          </a:bodyPr>
          <a:lstStyle/>
          <a:p>
            <a:pPr marL="0" indent="0">
              <a:buNone/>
            </a:pPr>
            <a:r>
              <a:rPr lang="en-US" sz="1200" dirty="0">
                <a:latin typeface="Calibri" panose="020F0502020204030204" pitchFamily="34" charset="0"/>
              </a:rPr>
              <a:t>This information is property of the National Association of Farm Broadcasting. Written permission to reproduce and use is required. Please contact the NAFB office, 816.431.4032. NAFB.com</a:t>
            </a:r>
          </a:p>
          <a:p>
            <a:pPr marL="0" indent="0">
              <a:buNone/>
            </a:pPr>
            <a:endParaRPr lang="en-US" sz="1200" dirty="0">
              <a:latin typeface="Calibri" panose="020F0502020204030204" pitchFamily="34" charset="0"/>
            </a:endParaRPr>
          </a:p>
          <a:p>
            <a:pPr marL="0" indent="0">
              <a:buNone/>
            </a:pPr>
            <a:r>
              <a:rPr lang="en-US" sz="1200" dirty="0">
                <a:latin typeface="Calibri" panose="020F0502020204030204" pitchFamily="34" charset="0"/>
              </a:rPr>
              <a:t>© 2016 National Association of Farm Broadcasting</a:t>
            </a:r>
          </a:p>
        </p:txBody>
      </p:sp>
    </p:spTree>
    <p:extLst>
      <p:ext uri="{BB962C8B-B14F-4D97-AF65-F5344CB8AC3E}">
        <p14:creationId xmlns:p14="http://schemas.microsoft.com/office/powerpoint/2010/main" val="142136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43250" y="850900"/>
            <a:ext cx="6858000" cy="5143500"/>
          </a:xfrm>
          <a:prstGeom prst="rect">
            <a:avLst/>
          </a:prstGeom>
        </p:spPr>
      </p:pic>
      <p:sp>
        <p:nvSpPr>
          <p:cNvPr id="6" name="Title 5"/>
          <p:cNvSpPr>
            <a:spLocks noGrp="1"/>
          </p:cNvSpPr>
          <p:nvPr>
            <p:ph type="ctrTitle"/>
          </p:nvPr>
        </p:nvSpPr>
        <p:spPr>
          <a:xfrm>
            <a:off x="609600" y="609600"/>
            <a:ext cx="3266303" cy="2103439"/>
          </a:xfrm>
        </p:spPr>
        <p:txBody>
          <a:bodyPr/>
          <a:lstStyle/>
          <a:p>
            <a:r>
              <a:rPr lang="en-US" sz="3200" dirty="0">
                <a:solidFill>
                  <a:srgbClr val="001F5F"/>
                </a:solidFill>
              </a:rPr>
              <a:t>Farm Radio Listenership</a:t>
            </a:r>
            <a:br>
              <a:rPr lang="en-US" sz="3200" dirty="0">
                <a:solidFill>
                  <a:srgbClr val="001F5F"/>
                </a:solidFill>
              </a:rPr>
            </a:br>
            <a:r>
              <a:rPr lang="en-US" sz="3200" dirty="0">
                <a:solidFill>
                  <a:srgbClr val="001F5F"/>
                </a:solidFill>
              </a:rPr>
              <a:t>Wave Comparison</a:t>
            </a:r>
          </a:p>
        </p:txBody>
      </p:sp>
      <p:sp>
        <p:nvSpPr>
          <p:cNvPr id="7" name="Subtitle 6"/>
          <p:cNvSpPr>
            <a:spLocks noGrp="1"/>
          </p:cNvSpPr>
          <p:nvPr>
            <p:ph type="subTitle" idx="1"/>
          </p:nvPr>
        </p:nvSpPr>
        <p:spPr>
          <a:xfrm>
            <a:off x="685800" y="2971800"/>
            <a:ext cx="2438400" cy="1752600"/>
          </a:xfrm>
        </p:spPr>
        <p:txBody>
          <a:bodyPr>
            <a:normAutofit fontScale="77500" lnSpcReduction="20000"/>
          </a:bodyPr>
          <a:lstStyle/>
          <a:p>
            <a:pPr algn="l"/>
            <a:r>
              <a:rPr lang="en-US" dirty="0"/>
              <a:t>Consistently, from season to season, farm radio is a leading source of farm news, information, markets and weather.</a:t>
            </a:r>
          </a:p>
        </p:txBody>
      </p:sp>
      <p:sp>
        <p:nvSpPr>
          <p:cNvPr id="9" name="Subtitle 6"/>
          <p:cNvSpPr txBox="1">
            <a:spLocks/>
          </p:cNvSpPr>
          <p:nvPr/>
        </p:nvSpPr>
        <p:spPr bwMode="auto">
          <a:xfrm>
            <a:off x="4724400" y="4819650"/>
            <a:ext cx="24384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669900"/>
              </a:buClr>
              <a:buNone/>
              <a:defRPr sz="2000">
                <a:solidFill>
                  <a:schemeClr val="bg2"/>
                </a:solidFill>
                <a:latin typeface="+mn-lt"/>
                <a:ea typeface="+mn-ea"/>
                <a:cs typeface="+mn-cs"/>
              </a:defRPr>
            </a:lvl1pPr>
            <a:lvl2pPr marL="457200" indent="0" algn="ctr" rtl="0" eaLnBrk="1" fontAlgn="base" hangingPunct="1">
              <a:spcBef>
                <a:spcPct val="20000"/>
              </a:spcBef>
              <a:spcAft>
                <a:spcPct val="0"/>
              </a:spcAft>
              <a:buClr>
                <a:srgbClr val="669900"/>
              </a:buClr>
              <a:buFont typeface="Arial" charset="0"/>
              <a:buNone/>
              <a:defRPr sz="2800">
                <a:solidFill>
                  <a:schemeClr val="bg2"/>
                </a:solidFill>
                <a:latin typeface="+mn-lt"/>
              </a:defRPr>
            </a:lvl2pPr>
            <a:lvl3pPr marL="914400" indent="0" algn="ctr" rtl="0" eaLnBrk="1" fontAlgn="base" hangingPunct="1">
              <a:spcBef>
                <a:spcPct val="20000"/>
              </a:spcBef>
              <a:spcAft>
                <a:spcPct val="0"/>
              </a:spcAft>
              <a:buClr>
                <a:srgbClr val="669900"/>
              </a:buClr>
              <a:buNone/>
              <a:defRPr sz="1600">
                <a:solidFill>
                  <a:schemeClr val="bg2"/>
                </a:solidFill>
                <a:latin typeface="+mn-lt"/>
              </a:defRPr>
            </a:lvl3pPr>
            <a:lvl4pPr marL="1371600" indent="0" algn="ctr" rtl="0" eaLnBrk="1" fontAlgn="base" hangingPunct="1">
              <a:spcBef>
                <a:spcPct val="20000"/>
              </a:spcBef>
              <a:spcAft>
                <a:spcPct val="0"/>
              </a:spcAft>
              <a:buClr>
                <a:srgbClr val="669900"/>
              </a:buClr>
              <a:buFont typeface="Arial" charset="0"/>
              <a:buNone/>
              <a:defRPr sz="1400">
                <a:solidFill>
                  <a:schemeClr val="bg2"/>
                </a:solidFill>
                <a:latin typeface="+mn-lt"/>
              </a:defRPr>
            </a:lvl4pPr>
            <a:lvl5pPr marL="1828800" indent="0" algn="ctr" rtl="0" eaLnBrk="1" fontAlgn="base" hangingPunct="1">
              <a:spcBef>
                <a:spcPct val="20000"/>
              </a:spcBef>
              <a:spcAft>
                <a:spcPct val="0"/>
              </a:spcAft>
              <a:buClr>
                <a:srgbClr val="669900"/>
              </a:buClr>
              <a:buFont typeface="Arial" charset="0"/>
              <a:buNone/>
              <a:defRPr sz="1200">
                <a:solidFill>
                  <a:schemeClr val="bg2"/>
                </a:solidFill>
                <a:latin typeface="+mn-lt"/>
              </a:defRPr>
            </a:lvl5pPr>
            <a:lvl6pPr marL="2286000" indent="0" algn="ctr" rtl="0" eaLnBrk="1" fontAlgn="base" hangingPunct="1">
              <a:spcBef>
                <a:spcPct val="20000"/>
              </a:spcBef>
              <a:spcAft>
                <a:spcPct val="0"/>
              </a:spcAft>
              <a:buClr>
                <a:srgbClr val="669900"/>
              </a:buClr>
              <a:buFont typeface="Arial" charset="0"/>
              <a:buNone/>
              <a:defRPr sz="1200">
                <a:solidFill>
                  <a:schemeClr val="bg2"/>
                </a:solidFill>
                <a:latin typeface="+mn-lt"/>
              </a:defRPr>
            </a:lvl6pPr>
            <a:lvl7pPr marL="2743200" indent="0" algn="ctr" rtl="0" eaLnBrk="1" fontAlgn="base" hangingPunct="1">
              <a:spcBef>
                <a:spcPct val="20000"/>
              </a:spcBef>
              <a:spcAft>
                <a:spcPct val="0"/>
              </a:spcAft>
              <a:buClr>
                <a:srgbClr val="669900"/>
              </a:buClr>
              <a:buFont typeface="Arial" charset="0"/>
              <a:buNone/>
              <a:defRPr sz="1200">
                <a:solidFill>
                  <a:schemeClr val="bg2"/>
                </a:solidFill>
                <a:latin typeface="+mn-lt"/>
              </a:defRPr>
            </a:lvl7pPr>
            <a:lvl8pPr marL="3200400" indent="0" algn="ctr" rtl="0" eaLnBrk="1" fontAlgn="base" hangingPunct="1">
              <a:spcBef>
                <a:spcPct val="20000"/>
              </a:spcBef>
              <a:spcAft>
                <a:spcPct val="0"/>
              </a:spcAft>
              <a:buClr>
                <a:srgbClr val="669900"/>
              </a:buClr>
              <a:buFont typeface="Arial" charset="0"/>
              <a:buNone/>
              <a:defRPr sz="1200">
                <a:solidFill>
                  <a:schemeClr val="bg2"/>
                </a:solidFill>
                <a:latin typeface="+mn-lt"/>
              </a:defRPr>
            </a:lvl8pPr>
            <a:lvl9pPr marL="3657600" indent="0" algn="ctr" rtl="0" eaLnBrk="1" fontAlgn="base" hangingPunct="1">
              <a:spcBef>
                <a:spcPct val="20000"/>
              </a:spcBef>
              <a:spcAft>
                <a:spcPct val="0"/>
              </a:spcAft>
              <a:buClr>
                <a:srgbClr val="669900"/>
              </a:buClr>
              <a:buFont typeface="Arial" charset="0"/>
              <a:buNone/>
              <a:defRPr sz="1200">
                <a:solidFill>
                  <a:schemeClr val="bg2"/>
                </a:solidFill>
                <a:latin typeface="+mn-lt"/>
              </a:defRPr>
            </a:lvl9pPr>
          </a:lstStyle>
          <a:p>
            <a:r>
              <a:rPr lang="en-US" sz="1400" kern="0" dirty="0">
                <a:solidFill>
                  <a:schemeClr val="bg2">
                    <a:lumMod val="40000"/>
                    <a:lumOff val="60000"/>
                  </a:schemeClr>
                </a:solidFill>
                <a:latin typeface="Calibri" panose="020F0502020204030204" pitchFamily="34" charset="0"/>
              </a:rPr>
              <a:t>We sometimes forget how much time farmers spend waiting in their vehicle. Here is a man listening to farm radio while he waits in line at the elevator. Notice the number of trucks behind him and he’s not at the front of the line yet.</a:t>
            </a:r>
          </a:p>
        </p:txBody>
      </p:sp>
    </p:spTree>
    <p:extLst>
      <p:ext uri="{BB962C8B-B14F-4D97-AF65-F5344CB8AC3E}">
        <p14:creationId xmlns:p14="http://schemas.microsoft.com/office/powerpoint/2010/main" val="15539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 y="-61762"/>
            <a:ext cx="9226349" cy="6919762"/>
          </a:xfrm>
          <a:prstGeom prst="rect">
            <a:avLst/>
          </a:prstGeom>
        </p:spPr>
      </p:pic>
      <p:sp>
        <p:nvSpPr>
          <p:cNvPr id="24" name="TextBox 23"/>
          <p:cNvSpPr txBox="1"/>
          <p:nvPr/>
        </p:nvSpPr>
        <p:spPr>
          <a:xfrm>
            <a:off x="1676400" y="5638800"/>
            <a:ext cx="3893229" cy="923330"/>
          </a:xfrm>
          <a:prstGeom prst="rect">
            <a:avLst/>
          </a:prstGeom>
          <a:solidFill>
            <a:srgbClr val="002060"/>
          </a:soli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a:latin typeface="Calibri" panose="020F0502020204030204" pitchFamily="34" charset="0"/>
              </a:rPr>
              <a:t>Regardless of where they are or what they are doing, farmers tune in for the weather and the markets.</a:t>
            </a:r>
          </a:p>
        </p:txBody>
      </p:sp>
    </p:spTree>
    <p:extLst>
      <p:ext uri="{BB962C8B-B14F-4D97-AF65-F5344CB8AC3E}">
        <p14:creationId xmlns:p14="http://schemas.microsoft.com/office/powerpoint/2010/main" val="12555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2DF723D-4DCF-4BC3-9DD9-DFFD4DCDDE07}" type="slidenum">
              <a:rPr lang="en-US" smtClean="0"/>
              <a:pPr>
                <a:defRPr/>
              </a:pPr>
              <a:t>7</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855" y="-1"/>
            <a:ext cx="5486400" cy="41148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8499" y="698500"/>
            <a:ext cx="5588000" cy="4191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5429" y="3873689"/>
            <a:ext cx="5301080" cy="298431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8544" r="19469"/>
          <a:stretch/>
        </p:blipFill>
        <p:spPr>
          <a:xfrm rot="5400000">
            <a:off x="180833" y="2877402"/>
            <a:ext cx="3814549" cy="4205787"/>
          </a:xfrm>
          <a:prstGeom prst="rect">
            <a:avLst/>
          </a:prstGeom>
        </p:spPr>
      </p:pic>
      <p:sp>
        <p:nvSpPr>
          <p:cNvPr id="6" name="Title 5"/>
          <p:cNvSpPr txBox="1">
            <a:spLocks/>
          </p:cNvSpPr>
          <p:nvPr/>
        </p:nvSpPr>
        <p:spPr bwMode="auto">
          <a:xfrm>
            <a:off x="-14786" y="3090767"/>
            <a:ext cx="9199726" cy="914400"/>
          </a:xfrm>
          <a:prstGeom prst="rect">
            <a:avLst/>
          </a:prstGeom>
          <a:solidFill>
            <a:srgbClr val="001F5F"/>
          </a:solidFill>
          <a:ln w="9525">
            <a:noFill/>
            <a:miter lim="800000"/>
            <a:headEnd/>
            <a:tailEn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r>
              <a:rPr lang="en-US" b="0" kern="0" dirty="0">
                <a:latin typeface="Calibri" panose="020F0502020204030204" pitchFamily="34" charset="0"/>
              </a:rPr>
              <a:t>Farm radio is </a:t>
            </a:r>
            <a:r>
              <a:rPr lang="en-US" kern="0" dirty="0">
                <a:latin typeface="Calibri" panose="020F0502020204030204" pitchFamily="34" charset="0"/>
              </a:rPr>
              <a:t>p</a:t>
            </a:r>
            <a:r>
              <a:rPr lang="en-US" b="0" kern="0" dirty="0">
                <a:latin typeface="Calibri" panose="020F0502020204030204" pitchFamily="34" charset="0"/>
              </a:rPr>
              <a:t>art </a:t>
            </a:r>
            <a:r>
              <a:rPr lang="en-US" kern="0" dirty="0">
                <a:latin typeface="Calibri" panose="020F0502020204030204" pitchFamily="34" charset="0"/>
              </a:rPr>
              <a:t>o</a:t>
            </a:r>
            <a:r>
              <a:rPr lang="en-US" b="0" kern="0" dirty="0">
                <a:latin typeface="Calibri" panose="020F0502020204030204" pitchFamily="34" charset="0"/>
              </a:rPr>
              <a:t>f </a:t>
            </a:r>
            <a:r>
              <a:rPr lang="en-US" kern="0" dirty="0">
                <a:latin typeface="Calibri" panose="020F0502020204030204" pitchFamily="34" charset="0"/>
              </a:rPr>
              <a:t>e</a:t>
            </a:r>
            <a:r>
              <a:rPr lang="en-US" b="0" kern="0" dirty="0">
                <a:latin typeface="Calibri" panose="020F0502020204030204" pitchFamily="34" charset="0"/>
              </a:rPr>
              <a:t>veryday </a:t>
            </a:r>
            <a:r>
              <a:rPr lang="en-US" kern="0" dirty="0">
                <a:latin typeface="Calibri" panose="020F0502020204030204" pitchFamily="34" charset="0"/>
              </a:rPr>
              <a:t>l</a:t>
            </a:r>
            <a:r>
              <a:rPr lang="en-US" b="0" kern="0" dirty="0">
                <a:latin typeface="Calibri" panose="020F0502020204030204" pitchFamily="34" charset="0"/>
              </a:rPr>
              <a:t>ife </a:t>
            </a:r>
            <a:r>
              <a:rPr lang="en-US" kern="0" dirty="0">
                <a:latin typeface="Calibri" panose="020F0502020204030204" pitchFamily="34" charset="0"/>
              </a:rPr>
              <a:t>o</a:t>
            </a:r>
            <a:r>
              <a:rPr lang="en-US" b="0" kern="0" dirty="0">
                <a:latin typeface="Calibri" panose="020F0502020204030204" pitchFamily="34" charset="0"/>
              </a:rPr>
              <a:t>n a farm operation.</a:t>
            </a:r>
          </a:p>
        </p:txBody>
      </p:sp>
      <p:sp>
        <p:nvSpPr>
          <p:cNvPr id="12" name="Rectangle 11"/>
          <p:cNvSpPr/>
          <p:nvPr/>
        </p:nvSpPr>
        <p:spPr>
          <a:xfrm>
            <a:off x="5652986" y="6282237"/>
            <a:ext cx="3554819" cy="338554"/>
          </a:xfrm>
          <a:prstGeom prst="rect">
            <a:avLst/>
          </a:prstGeom>
          <a:solidFill>
            <a:srgbClr val="B4975A"/>
          </a:solidFill>
        </p:spPr>
        <p:txBody>
          <a:bodyPr wrap="none">
            <a:spAutoFit/>
          </a:bodyPr>
          <a:lstStyle/>
          <a:p>
            <a:r>
              <a:rPr lang="en-US" sz="1600" dirty="0">
                <a:solidFill>
                  <a:schemeClr val="tx1"/>
                </a:solidFill>
                <a:latin typeface="Calibri" panose="020F0502020204030204" pitchFamily="34" charset="0"/>
              </a:rPr>
              <a:t>Listen all day while in the office working.</a:t>
            </a:r>
          </a:p>
        </p:txBody>
      </p:sp>
      <p:sp>
        <p:nvSpPr>
          <p:cNvPr id="13" name="Rectangle 12"/>
          <p:cNvSpPr/>
          <p:nvPr/>
        </p:nvSpPr>
        <p:spPr>
          <a:xfrm>
            <a:off x="-14786" y="6273225"/>
            <a:ext cx="4227397" cy="584775"/>
          </a:xfrm>
          <a:prstGeom prst="rect">
            <a:avLst/>
          </a:prstGeom>
          <a:solidFill>
            <a:srgbClr val="B4975A"/>
          </a:solidFill>
        </p:spPr>
        <p:txBody>
          <a:bodyPr wrap="square">
            <a:spAutoFit/>
          </a:bodyPr>
          <a:lstStyle/>
          <a:p>
            <a:r>
              <a:rPr lang="en-US" sz="1600" b="0" dirty="0">
                <a:solidFill>
                  <a:schemeClr val="tx1"/>
                </a:solidFill>
                <a:latin typeface="Calibri" panose="020F0502020204030204" pitchFamily="34" charset="0"/>
              </a:rPr>
              <a:t>I was eating a slice of watermelon and making a ham sandwich while listening to the radio.</a:t>
            </a:r>
            <a:endParaRPr lang="en-US" sz="1600" dirty="0">
              <a:solidFill>
                <a:schemeClr val="tx1"/>
              </a:solidFill>
              <a:latin typeface="Calibri" panose="020F0502020204030204" pitchFamily="34" charset="0"/>
            </a:endParaRPr>
          </a:p>
        </p:txBody>
      </p:sp>
      <p:sp>
        <p:nvSpPr>
          <p:cNvPr id="14" name="Rectangle 13"/>
          <p:cNvSpPr/>
          <p:nvPr/>
        </p:nvSpPr>
        <p:spPr>
          <a:xfrm>
            <a:off x="2133600" y="2672586"/>
            <a:ext cx="1905000" cy="338554"/>
          </a:xfrm>
          <a:prstGeom prst="rect">
            <a:avLst/>
          </a:prstGeom>
          <a:solidFill>
            <a:srgbClr val="B4975A"/>
          </a:solidFill>
        </p:spPr>
        <p:txBody>
          <a:bodyPr wrap="square">
            <a:spAutoFit/>
          </a:bodyPr>
          <a:lstStyle/>
          <a:p>
            <a:r>
              <a:rPr lang="en-US" sz="1600" b="0" dirty="0">
                <a:solidFill>
                  <a:schemeClr val="tx1"/>
                </a:solidFill>
                <a:latin typeface="Calibri" panose="020F0502020204030204" pitchFamily="34" charset="0"/>
              </a:rPr>
              <a:t>Working in shop.</a:t>
            </a:r>
            <a:endParaRPr lang="en-US" sz="1600" dirty="0">
              <a:solidFill>
                <a:schemeClr val="tx1"/>
              </a:solidFill>
              <a:latin typeface="Calibri" panose="020F0502020204030204" pitchFamily="34" charset="0"/>
            </a:endParaRPr>
          </a:p>
        </p:txBody>
      </p:sp>
      <p:sp>
        <p:nvSpPr>
          <p:cNvPr id="15" name="Rectangle 14"/>
          <p:cNvSpPr/>
          <p:nvPr/>
        </p:nvSpPr>
        <p:spPr>
          <a:xfrm>
            <a:off x="4191002" y="0"/>
            <a:ext cx="5015548" cy="584775"/>
          </a:xfrm>
          <a:prstGeom prst="rect">
            <a:avLst/>
          </a:prstGeom>
          <a:solidFill>
            <a:srgbClr val="B4975A"/>
          </a:solidFill>
        </p:spPr>
        <p:txBody>
          <a:bodyPr wrap="square">
            <a:spAutoFit/>
          </a:bodyPr>
          <a:lstStyle/>
          <a:p>
            <a:r>
              <a:rPr lang="en-US" sz="1600" b="0" dirty="0">
                <a:solidFill>
                  <a:schemeClr val="tx1"/>
                </a:solidFill>
                <a:latin typeface="Calibri" panose="020F0502020204030204" pitchFamily="34" charset="0"/>
              </a:rPr>
              <a:t>Spraying fallow weed control, going back to the water truck to fill again.</a:t>
            </a:r>
            <a:endParaRPr lang="en-US" sz="16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17717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r>
              <a:rPr lang="en-US" sz="4000" dirty="0"/>
              <a:t>76% Of Farmers Listen To Farm Radio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2972280"/>
              </p:ext>
            </p:extLst>
          </p:nvPr>
        </p:nvGraphicFramePr>
        <p:xfrm>
          <a:off x="228600" y="1547018"/>
          <a:ext cx="8382000" cy="46251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3400" y="2133600"/>
            <a:ext cx="708848" cy="338554"/>
          </a:xfrm>
          <a:prstGeom prst="rect">
            <a:avLst/>
          </a:prstGeom>
          <a:noFill/>
        </p:spPr>
        <p:txBody>
          <a:bodyPr wrap="none" rtlCol="0">
            <a:spAutoFit/>
          </a:bodyPr>
          <a:lstStyle/>
          <a:p>
            <a:pPr algn="r"/>
            <a:r>
              <a:rPr lang="en-US" sz="800" dirty="0">
                <a:latin typeface="Calibri" panose="020F0502020204030204" pitchFamily="34" charset="0"/>
              </a:rPr>
              <a:t>Percent of </a:t>
            </a:r>
          </a:p>
          <a:p>
            <a:pPr algn="r"/>
            <a:r>
              <a:rPr lang="en-US" sz="800" dirty="0">
                <a:latin typeface="Calibri" panose="020F0502020204030204" pitchFamily="34" charset="0"/>
              </a:rPr>
              <a:t>respondents</a:t>
            </a:r>
          </a:p>
        </p:txBody>
      </p:sp>
      <p:cxnSp>
        <p:nvCxnSpPr>
          <p:cNvPr id="9" name="Straight Connector 8"/>
          <p:cNvCxnSpPr/>
          <p:nvPr/>
        </p:nvCxnSpPr>
        <p:spPr>
          <a:xfrm>
            <a:off x="1066800" y="3810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687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500"/>
              </a:lnSpc>
            </a:pPr>
            <a:br>
              <a:rPr lang="en-US" sz="3200" dirty="0"/>
            </a:br>
            <a:r>
              <a:rPr lang="en-US" sz="4400" dirty="0"/>
              <a:t>Consistent Radio Listening Habits All Year – Farm Radio Is A Habit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16903585"/>
              </p:ext>
            </p:extLst>
          </p:nvPr>
        </p:nvGraphicFramePr>
        <p:xfrm>
          <a:off x="47625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0296" y="1828800"/>
            <a:ext cx="837088" cy="400110"/>
          </a:xfrm>
          <a:prstGeom prst="rect">
            <a:avLst/>
          </a:prstGeom>
          <a:noFill/>
        </p:spPr>
        <p:txBody>
          <a:bodyPr wrap="none" rtlCol="0">
            <a:spAutoFit/>
          </a:bodyPr>
          <a:lstStyle/>
          <a:p>
            <a:pPr algn="r"/>
            <a:r>
              <a:rPr lang="en-US" sz="1000" dirty="0">
                <a:latin typeface="Calibri" panose="020F0502020204030204" pitchFamily="34" charset="0"/>
              </a:rPr>
              <a:t>Percent of </a:t>
            </a:r>
          </a:p>
          <a:p>
            <a:pPr algn="r"/>
            <a:r>
              <a:rPr lang="en-US" sz="1000" dirty="0">
                <a:latin typeface="Calibri" panose="020F0502020204030204" pitchFamily="34" charset="0"/>
              </a:rPr>
              <a:t>respondents</a:t>
            </a:r>
          </a:p>
        </p:txBody>
      </p:sp>
    </p:spTree>
    <p:extLst>
      <p:ext uri="{BB962C8B-B14F-4D97-AF65-F5344CB8AC3E}">
        <p14:creationId xmlns:p14="http://schemas.microsoft.com/office/powerpoint/2010/main" val="2892324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FB Templ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NAFB Template</Template>
  <TotalTime>13487</TotalTime>
  <Words>1794</Words>
  <Application>Microsoft Office PowerPoint</Application>
  <PresentationFormat>On-screen Show (4:3)</PresentationFormat>
  <Paragraphs>373</Paragraphs>
  <Slides>47</Slides>
  <Notes>37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Courier New</vt:lpstr>
      <vt:lpstr>Freeroad</vt:lpstr>
      <vt:lpstr>Palatino Linotype</vt:lpstr>
      <vt:lpstr>NAFB Template</vt:lpstr>
      <vt:lpstr>Worksheet</vt:lpstr>
      <vt:lpstr>Farm Radio Connects  Research Conducted by Millennium Research </vt:lpstr>
      <vt:lpstr>Listening With A Purpose</vt:lpstr>
      <vt:lpstr>The Audience Is Listening Wave 1-4 Research</vt:lpstr>
      <vt:lpstr>Methodology</vt:lpstr>
      <vt:lpstr>Farm Radio Listenership Wave Comparison</vt:lpstr>
      <vt:lpstr>PowerPoint Presentation</vt:lpstr>
      <vt:lpstr>PowerPoint Presentation</vt:lpstr>
      <vt:lpstr>76% Of Farmers Listen To Farm Radio</vt:lpstr>
      <vt:lpstr> Consistent Radio Listening Habits All Year – Farm Radio Is A Habit</vt:lpstr>
      <vt:lpstr>Daily Listenership Is Consistent All Year - 71% Listen 3+ Days Per Week</vt:lpstr>
      <vt:lpstr>Farmers Connect With Radio Daily</vt:lpstr>
      <vt:lpstr>Farmers Are Regular Listeners</vt:lpstr>
      <vt:lpstr>Frequent Listeners, Listen Longer</vt:lpstr>
      <vt:lpstr>Younger Farmers Listen More Every Day Than Older Farmers</vt:lpstr>
      <vt:lpstr>74% of Farmers 49 and Under Listen To Farm Radio</vt:lpstr>
      <vt:lpstr>Radio Delivers Throughout The Day  No Matter The Location</vt:lpstr>
      <vt:lpstr>PowerPoint Presentation</vt:lpstr>
      <vt:lpstr>Comparison of Radio Listening Locations By Age</vt:lpstr>
      <vt:lpstr>PowerPoint Presentation</vt:lpstr>
      <vt:lpstr>Farm Broadcasters Deliver Programming Beyond The Radio</vt:lpstr>
      <vt:lpstr>Farm Broadcasters Continue To Connect with Younger Producers</vt:lpstr>
      <vt:lpstr>Farm Radio Listening Behavior</vt:lpstr>
      <vt:lpstr>Saturday Programming Reaches Farmers</vt:lpstr>
      <vt:lpstr>Saturday Listenership Is Strong </vt:lpstr>
      <vt:lpstr>Key Learnings On Saturday </vt:lpstr>
      <vt:lpstr>Saturday Sports Listening By Waves</vt:lpstr>
      <vt:lpstr>Saturday Sports Listenership Is Popular Among Both Young And Older Farmers</vt:lpstr>
      <vt:lpstr>60% Of Farmers Watch TV Ag</vt:lpstr>
      <vt:lpstr>Farmers Of All Ages Watch Ag TV</vt:lpstr>
      <vt:lpstr>Radio Band Listenership</vt:lpstr>
      <vt:lpstr>More Listeners Listen To Farm Radio On Multiple Bands</vt:lpstr>
      <vt:lpstr>Radio Reaches Farmers and Ranchers </vt:lpstr>
      <vt:lpstr>How Are Farm Broadcaster  Regarded By Their Listeners</vt:lpstr>
      <vt:lpstr>Frequent Listeners Rate Their Broadcaster Higher Than Those Who Listen Less Often</vt:lpstr>
      <vt:lpstr>Broadcaster Accuracy Is Rated Consistently High Regardless Of Farm Revenue</vt:lpstr>
      <vt:lpstr>Frequent Listeners Rate Their Broadcast Higher on Credibility</vt:lpstr>
      <vt:lpstr>Farmers Consistently Rate Farm Broadcaster High On Credibility</vt:lpstr>
      <vt:lpstr>More Frequent Listeners Rate Their Broadcaster Higher On Timely Information</vt:lpstr>
      <vt:lpstr>Listeners Rate Their Broadcasters On Providing Timely Information</vt:lpstr>
      <vt:lpstr>PowerPoint Presentation</vt:lpstr>
      <vt:lpstr>Gross Farm Revenue By Data Collection Wave</vt:lpstr>
      <vt:lpstr>On Average, Respondents Farm Almost 1,900 Acres</vt:lpstr>
      <vt:lpstr>Younger Growers Tend To Control More Acres</vt:lpstr>
      <vt:lpstr>Corn Is The Most Frequently Planted Crop By Respondents</vt:lpstr>
      <vt:lpstr>Half Of Respondents Have Livestock Or Dairy Operations</vt:lpstr>
      <vt:lpstr>9 Out Of 10 Farmers Surveyed Are Decision Makers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Radio Connects  Research Conducted by Millennium Research</dc:title>
  <dc:creator>Mindy Oberly</dc:creator>
  <cp:lastModifiedBy>Mindy Oberly</cp:lastModifiedBy>
  <cp:revision>150</cp:revision>
  <cp:lastPrinted>2015-12-17T17:35:46Z</cp:lastPrinted>
  <dcterms:created xsi:type="dcterms:W3CDTF">2015-11-09T15:18:43Z</dcterms:created>
  <dcterms:modified xsi:type="dcterms:W3CDTF">2016-03-30T20:47:08Z</dcterms:modified>
</cp:coreProperties>
</file>